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364" autoAdjust="0"/>
  </p:normalViewPr>
  <p:slideViewPr>
    <p:cSldViewPr>
      <p:cViewPr varScale="1">
        <p:scale>
          <a:sx n="75" d="100"/>
          <a:sy n="75" d="100"/>
        </p:scale>
        <p:origin x="1085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673BF-8158-43CF-BE4F-BE7418CF7F25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8FF59-7A88-43BA-B1C9-31E85CA3D7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90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4FFFE-E556-421F-B92F-300155AFE8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4290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B12691-DCB3-4533-BF6E-6C40040EEE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685800" y="381000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Structure of DNA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" y="1905000"/>
            <a:ext cx="4572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DNA and RNA</a:t>
            </a:r>
          </a:p>
          <a:p>
            <a:pPr algn="just" defTabSz="1146175"/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800" b="1" dirty="0"/>
              <a:t>are nucleic acids An important macromolecule in organisms that stores and carries genetic information</a:t>
            </a:r>
          </a:p>
          <a:p>
            <a:endParaRPr lang="en-US" dirty="0"/>
          </a:p>
        </p:txBody>
      </p:sp>
      <p:pic>
        <p:nvPicPr>
          <p:cNvPr id="7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219200"/>
            <a:ext cx="365918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Watson and Crick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April 25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1953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Seen Franklin’s picture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Assumed Sugar-Phosphate backbone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Chargaff’s rule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457200" marR="0" lvl="1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&amp;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G&amp;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must bind each other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Determined turning radius of beta-Helix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Realized it must be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two complementary strands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because of base pairing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Determined it was a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double Helix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Summary of DNA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String of Nucleotides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deoxyribose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Sugar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Phosphate backbone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4 Bases: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A, G are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Pyrimidines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T, C are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Purines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</a:p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Two complementary strands (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double helix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724400" y="5029200"/>
            <a:ext cx="152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100" dirty="0">
                <a:solidFill>
                  <a:srgbClr val="C00000"/>
                </a:solidFill>
              </a:rPr>
              <a:t>Structures of Bases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89138" y="2338388"/>
            <a:ext cx="1214437" cy="1473200"/>
            <a:chOff x="4096" y="2254"/>
            <a:chExt cx="765" cy="928"/>
          </a:xfrm>
        </p:grpSpPr>
        <p:sp>
          <p:nvSpPr>
            <p:cNvPr id="21581" name="AutoShape 4"/>
            <p:cNvSpPr>
              <a:spLocks noChangeArrowheads="1"/>
            </p:cNvSpPr>
            <p:nvPr/>
          </p:nvSpPr>
          <p:spPr bwMode="auto">
            <a:xfrm rot="5400000">
              <a:off x="4115" y="2341"/>
              <a:ext cx="834" cy="659"/>
            </a:xfrm>
            <a:prstGeom prst="hexagon">
              <a:avLst>
                <a:gd name="adj" fmla="val 31639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82" name="Line 5"/>
            <p:cNvSpPr>
              <a:spLocks noChangeShapeType="1"/>
            </p:cNvSpPr>
            <p:nvPr/>
          </p:nvSpPr>
          <p:spPr bwMode="auto">
            <a:xfrm>
              <a:off x="4767" y="2494"/>
              <a:ext cx="0" cy="3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83" name="Text Box 6"/>
            <p:cNvSpPr txBox="1">
              <a:spLocks noChangeArrowheads="1"/>
            </p:cNvSpPr>
            <p:nvPr/>
          </p:nvSpPr>
          <p:spPr bwMode="auto">
            <a:xfrm>
              <a:off x="4096" y="2347"/>
              <a:ext cx="220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N</a:t>
              </a:r>
            </a:p>
          </p:txBody>
        </p:sp>
        <p:sp>
          <p:nvSpPr>
            <p:cNvPr id="21584" name="Text Box 7"/>
            <p:cNvSpPr txBox="1">
              <a:spLocks noChangeArrowheads="1"/>
            </p:cNvSpPr>
            <p:nvPr/>
          </p:nvSpPr>
          <p:spPr bwMode="auto">
            <a:xfrm>
              <a:off x="4428" y="2951"/>
              <a:ext cx="220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N</a:t>
              </a:r>
            </a:p>
          </p:txBody>
        </p:sp>
      </p:grpSp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269875" y="1666875"/>
            <a:ext cx="2025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Pyrimidines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254500" y="2370138"/>
            <a:ext cx="1214438" cy="1473200"/>
            <a:chOff x="4096" y="2254"/>
            <a:chExt cx="765" cy="928"/>
          </a:xfrm>
        </p:grpSpPr>
        <p:sp>
          <p:nvSpPr>
            <p:cNvPr id="21577" name="AutoShape 10"/>
            <p:cNvSpPr>
              <a:spLocks noChangeArrowheads="1"/>
            </p:cNvSpPr>
            <p:nvPr/>
          </p:nvSpPr>
          <p:spPr bwMode="auto">
            <a:xfrm rot="5400000">
              <a:off x="4115" y="2341"/>
              <a:ext cx="834" cy="659"/>
            </a:xfrm>
            <a:prstGeom prst="hexagon">
              <a:avLst>
                <a:gd name="adj" fmla="val 31639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8" name="Line 11"/>
            <p:cNvSpPr>
              <a:spLocks noChangeShapeType="1"/>
            </p:cNvSpPr>
            <p:nvPr/>
          </p:nvSpPr>
          <p:spPr bwMode="auto">
            <a:xfrm>
              <a:off x="4767" y="2494"/>
              <a:ext cx="0" cy="3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9" name="Text Box 12"/>
            <p:cNvSpPr txBox="1">
              <a:spLocks noChangeArrowheads="1"/>
            </p:cNvSpPr>
            <p:nvPr/>
          </p:nvSpPr>
          <p:spPr bwMode="auto">
            <a:xfrm>
              <a:off x="4096" y="2347"/>
              <a:ext cx="220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N</a:t>
              </a:r>
            </a:p>
          </p:txBody>
        </p:sp>
        <p:sp>
          <p:nvSpPr>
            <p:cNvPr id="21580" name="Text Box 13"/>
            <p:cNvSpPr txBox="1">
              <a:spLocks noChangeArrowheads="1"/>
            </p:cNvSpPr>
            <p:nvPr/>
          </p:nvSpPr>
          <p:spPr bwMode="auto">
            <a:xfrm>
              <a:off x="4428" y="2951"/>
              <a:ext cx="220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N</a:t>
              </a: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6600825" y="2341563"/>
            <a:ext cx="1214438" cy="1473200"/>
            <a:chOff x="4096" y="2254"/>
            <a:chExt cx="765" cy="928"/>
          </a:xfrm>
        </p:grpSpPr>
        <p:sp>
          <p:nvSpPr>
            <p:cNvPr id="21573" name="AutoShape 15"/>
            <p:cNvSpPr>
              <a:spLocks noChangeArrowheads="1"/>
            </p:cNvSpPr>
            <p:nvPr/>
          </p:nvSpPr>
          <p:spPr bwMode="auto">
            <a:xfrm rot="5400000">
              <a:off x="4115" y="2341"/>
              <a:ext cx="834" cy="659"/>
            </a:xfrm>
            <a:prstGeom prst="hexagon">
              <a:avLst>
                <a:gd name="adj" fmla="val 31639"/>
                <a:gd name="vf" fmla="val 11547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74" name="Line 16"/>
            <p:cNvSpPr>
              <a:spLocks noChangeShapeType="1"/>
            </p:cNvSpPr>
            <p:nvPr/>
          </p:nvSpPr>
          <p:spPr bwMode="auto">
            <a:xfrm>
              <a:off x="4767" y="2494"/>
              <a:ext cx="0" cy="36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75" name="Text Box 17"/>
            <p:cNvSpPr txBox="1">
              <a:spLocks noChangeArrowheads="1"/>
            </p:cNvSpPr>
            <p:nvPr/>
          </p:nvSpPr>
          <p:spPr bwMode="auto">
            <a:xfrm>
              <a:off x="4096" y="2347"/>
              <a:ext cx="220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N</a:t>
              </a:r>
            </a:p>
          </p:txBody>
        </p:sp>
        <p:sp>
          <p:nvSpPr>
            <p:cNvPr id="21576" name="Text Box 18"/>
            <p:cNvSpPr txBox="1">
              <a:spLocks noChangeArrowheads="1"/>
            </p:cNvSpPr>
            <p:nvPr/>
          </p:nvSpPr>
          <p:spPr bwMode="auto">
            <a:xfrm>
              <a:off x="4428" y="2951"/>
              <a:ext cx="220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N</a:t>
              </a:r>
            </a:p>
          </p:txBody>
        </p:sp>
      </p:grpSp>
      <p:sp>
        <p:nvSpPr>
          <p:cNvPr id="21511" name="Text Box 19"/>
          <p:cNvSpPr txBox="1">
            <a:spLocks noChangeArrowheads="1"/>
          </p:cNvSpPr>
          <p:nvPr/>
        </p:nvSpPr>
        <p:spPr bwMode="auto">
          <a:xfrm>
            <a:off x="277813" y="4706938"/>
            <a:ext cx="13922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Purines</a:t>
            </a:r>
          </a:p>
        </p:txBody>
      </p:sp>
      <p:sp>
        <p:nvSpPr>
          <p:cNvPr id="21512" name="AutoShape 20"/>
          <p:cNvSpPr>
            <a:spLocks noChangeArrowheads="1"/>
          </p:cNvSpPr>
          <p:nvPr/>
        </p:nvSpPr>
        <p:spPr bwMode="auto">
          <a:xfrm rot="5400000">
            <a:off x="2920206" y="4844257"/>
            <a:ext cx="1323975" cy="1046162"/>
          </a:xfrm>
          <a:prstGeom prst="hexagon">
            <a:avLst>
              <a:gd name="adj" fmla="val 31639"/>
              <a:gd name="vf" fmla="val 115470"/>
            </a:avLst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3" name="Line 21"/>
          <p:cNvSpPr>
            <a:spLocks noChangeShapeType="1"/>
          </p:cNvSpPr>
          <p:nvPr/>
        </p:nvSpPr>
        <p:spPr bwMode="auto">
          <a:xfrm>
            <a:off x="3956050" y="5086350"/>
            <a:ext cx="0" cy="577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4" name="Text Box 22"/>
          <p:cNvSpPr txBox="1">
            <a:spLocks noChangeArrowheads="1"/>
          </p:cNvSpPr>
          <p:nvPr/>
        </p:nvSpPr>
        <p:spPr bwMode="auto">
          <a:xfrm>
            <a:off x="2890838" y="4852988"/>
            <a:ext cx="3492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N</a:t>
            </a:r>
          </a:p>
        </p:txBody>
      </p:sp>
      <p:sp>
        <p:nvSpPr>
          <p:cNvPr id="21515" name="Text Box 23"/>
          <p:cNvSpPr txBox="1">
            <a:spLocks noChangeArrowheads="1"/>
          </p:cNvSpPr>
          <p:nvPr/>
        </p:nvSpPr>
        <p:spPr bwMode="auto">
          <a:xfrm>
            <a:off x="3417888" y="5811838"/>
            <a:ext cx="3492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N</a:t>
            </a:r>
          </a:p>
        </p:txBody>
      </p:sp>
      <p:sp>
        <p:nvSpPr>
          <p:cNvPr id="21516" name="AutoShape 24"/>
          <p:cNvSpPr>
            <a:spLocks noChangeArrowheads="1"/>
          </p:cNvSpPr>
          <p:nvPr/>
        </p:nvSpPr>
        <p:spPr bwMode="auto">
          <a:xfrm rot="5400000">
            <a:off x="3948906" y="4998244"/>
            <a:ext cx="1057275" cy="744538"/>
          </a:xfrm>
          <a:prstGeom prst="pentagon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5457825" y="4754563"/>
            <a:ext cx="1958975" cy="1473200"/>
            <a:chOff x="1925" y="2812"/>
            <a:chExt cx="1234" cy="928"/>
          </a:xfrm>
        </p:grpSpPr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1925" y="2812"/>
              <a:ext cx="765" cy="928"/>
              <a:chOff x="4096" y="2254"/>
              <a:chExt cx="765" cy="928"/>
            </a:xfrm>
          </p:grpSpPr>
          <p:sp>
            <p:nvSpPr>
              <p:cNvPr id="21569" name="AutoShape 27"/>
              <p:cNvSpPr>
                <a:spLocks noChangeArrowheads="1"/>
              </p:cNvSpPr>
              <p:nvPr/>
            </p:nvSpPr>
            <p:spPr bwMode="auto">
              <a:xfrm rot="5400000">
                <a:off x="4115" y="2341"/>
                <a:ext cx="834" cy="659"/>
              </a:xfrm>
              <a:prstGeom prst="hexagon">
                <a:avLst>
                  <a:gd name="adj" fmla="val 31639"/>
                  <a:gd name="vf" fmla="val 115470"/>
                </a:avLst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570" name="Line 28"/>
              <p:cNvSpPr>
                <a:spLocks noChangeShapeType="1"/>
              </p:cNvSpPr>
              <p:nvPr/>
            </p:nvSpPr>
            <p:spPr bwMode="auto">
              <a:xfrm>
                <a:off x="4767" y="2494"/>
                <a:ext cx="0" cy="36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1" name="Text Box 29"/>
              <p:cNvSpPr txBox="1">
                <a:spLocks noChangeArrowheads="1"/>
              </p:cNvSpPr>
              <p:nvPr/>
            </p:nvSpPr>
            <p:spPr bwMode="auto">
              <a:xfrm>
                <a:off x="4096" y="2347"/>
                <a:ext cx="220" cy="2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N</a:t>
                </a:r>
              </a:p>
            </p:txBody>
          </p:sp>
          <p:sp>
            <p:nvSpPr>
              <p:cNvPr id="21572" name="Text Box 30"/>
              <p:cNvSpPr txBox="1">
                <a:spLocks noChangeArrowheads="1"/>
              </p:cNvSpPr>
              <p:nvPr/>
            </p:nvSpPr>
            <p:spPr bwMode="auto">
              <a:xfrm>
                <a:off x="4428" y="2951"/>
                <a:ext cx="220" cy="2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N</a:t>
                </a:r>
              </a:p>
            </p:txBody>
          </p:sp>
        </p:grpSp>
        <p:sp>
          <p:nvSpPr>
            <p:cNvPr id="21568" name="AutoShape 31"/>
            <p:cNvSpPr>
              <a:spLocks noChangeArrowheads="1"/>
            </p:cNvSpPr>
            <p:nvPr/>
          </p:nvSpPr>
          <p:spPr bwMode="auto">
            <a:xfrm rot="5400000">
              <a:off x="2592" y="2996"/>
              <a:ext cx="666" cy="469"/>
            </a:xfrm>
            <a:prstGeom prst="pentagon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18" name="Line 32"/>
          <p:cNvSpPr>
            <a:spLocks noChangeShapeType="1"/>
          </p:cNvSpPr>
          <p:nvPr/>
        </p:nvSpPr>
        <p:spPr bwMode="auto">
          <a:xfrm flipV="1">
            <a:off x="3200400" y="2393950"/>
            <a:ext cx="265113" cy="265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9" name="Text Box 33"/>
          <p:cNvSpPr txBox="1">
            <a:spLocks noChangeArrowheads="1"/>
          </p:cNvSpPr>
          <p:nvPr/>
        </p:nvSpPr>
        <p:spPr bwMode="auto">
          <a:xfrm>
            <a:off x="3362325" y="210185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CH3</a:t>
            </a:r>
          </a:p>
        </p:txBody>
      </p: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2490788" y="1790700"/>
            <a:ext cx="361950" cy="582613"/>
            <a:chOff x="1569" y="1128"/>
            <a:chExt cx="228" cy="367"/>
          </a:xfrm>
        </p:grpSpPr>
        <p:sp>
          <p:nvSpPr>
            <p:cNvPr id="21564" name="Line 35"/>
            <p:cNvSpPr>
              <a:spLocks noChangeShapeType="1"/>
            </p:cNvSpPr>
            <p:nvPr/>
          </p:nvSpPr>
          <p:spPr bwMode="auto">
            <a:xfrm flipV="1">
              <a:off x="1652" y="1336"/>
              <a:ext cx="0" cy="15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5" name="Line 36"/>
            <p:cNvSpPr>
              <a:spLocks noChangeShapeType="1"/>
            </p:cNvSpPr>
            <p:nvPr/>
          </p:nvSpPr>
          <p:spPr bwMode="auto">
            <a:xfrm flipV="1">
              <a:off x="1732" y="1336"/>
              <a:ext cx="0" cy="15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6" name="Text Box 37"/>
            <p:cNvSpPr txBox="1">
              <a:spLocks noChangeArrowheads="1"/>
            </p:cNvSpPr>
            <p:nvPr/>
          </p:nvSpPr>
          <p:spPr bwMode="auto">
            <a:xfrm>
              <a:off x="1569" y="1128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4748213" y="1814513"/>
            <a:ext cx="361950" cy="582612"/>
            <a:chOff x="1569" y="1128"/>
            <a:chExt cx="228" cy="367"/>
          </a:xfrm>
        </p:grpSpPr>
        <p:sp>
          <p:nvSpPr>
            <p:cNvPr id="21561" name="Line 39"/>
            <p:cNvSpPr>
              <a:spLocks noChangeShapeType="1"/>
            </p:cNvSpPr>
            <p:nvPr/>
          </p:nvSpPr>
          <p:spPr bwMode="auto">
            <a:xfrm flipV="1">
              <a:off x="1652" y="1336"/>
              <a:ext cx="0" cy="15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2" name="Line 40"/>
            <p:cNvSpPr>
              <a:spLocks noChangeShapeType="1"/>
            </p:cNvSpPr>
            <p:nvPr/>
          </p:nvSpPr>
          <p:spPr bwMode="auto">
            <a:xfrm flipV="1">
              <a:off x="1732" y="1336"/>
              <a:ext cx="0" cy="15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3" name="Text Box 41"/>
            <p:cNvSpPr txBox="1">
              <a:spLocks noChangeArrowheads="1"/>
            </p:cNvSpPr>
            <p:nvPr/>
          </p:nvSpPr>
          <p:spPr bwMode="auto">
            <a:xfrm>
              <a:off x="1569" y="1128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O</a:t>
              </a:r>
            </a:p>
          </p:txBody>
        </p:sp>
      </p:grpSp>
      <p:grpSp>
        <p:nvGrpSpPr>
          <p:cNvPr id="9" name="Group 42"/>
          <p:cNvGrpSpPr>
            <a:grpSpLocks/>
          </p:cNvGrpSpPr>
          <p:nvPr/>
        </p:nvGrpSpPr>
        <p:grpSpPr bwMode="auto">
          <a:xfrm rot="-6701147">
            <a:off x="1740694" y="3159919"/>
            <a:ext cx="361950" cy="582612"/>
            <a:chOff x="1569" y="1128"/>
            <a:chExt cx="228" cy="367"/>
          </a:xfrm>
        </p:grpSpPr>
        <p:sp>
          <p:nvSpPr>
            <p:cNvPr id="21558" name="Line 43"/>
            <p:cNvSpPr>
              <a:spLocks noChangeShapeType="1"/>
            </p:cNvSpPr>
            <p:nvPr/>
          </p:nvSpPr>
          <p:spPr bwMode="auto">
            <a:xfrm flipV="1">
              <a:off x="1652" y="1336"/>
              <a:ext cx="0" cy="15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9" name="Line 44"/>
            <p:cNvSpPr>
              <a:spLocks noChangeShapeType="1"/>
            </p:cNvSpPr>
            <p:nvPr/>
          </p:nvSpPr>
          <p:spPr bwMode="auto">
            <a:xfrm flipV="1">
              <a:off x="1732" y="1336"/>
              <a:ext cx="0" cy="15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60" name="Text Box 45"/>
            <p:cNvSpPr txBox="1">
              <a:spLocks noChangeArrowheads="1"/>
            </p:cNvSpPr>
            <p:nvPr/>
          </p:nvSpPr>
          <p:spPr bwMode="auto">
            <a:xfrm>
              <a:off x="1569" y="1128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</p:grpSp>
      <p:grpSp>
        <p:nvGrpSpPr>
          <p:cNvPr id="10" name="Group 46"/>
          <p:cNvGrpSpPr>
            <a:grpSpLocks/>
          </p:cNvGrpSpPr>
          <p:nvPr/>
        </p:nvGrpSpPr>
        <p:grpSpPr bwMode="auto">
          <a:xfrm rot="-6701147">
            <a:off x="3987007" y="3193256"/>
            <a:ext cx="361950" cy="582613"/>
            <a:chOff x="1569" y="1128"/>
            <a:chExt cx="228" cy="367"/>
          </a:xfrm>
        </p:grpSpPr>
        <p:sp>
          <p:nvSpPr>
            <p:cNvPr id="21555" name="Line 47"/>
            <p:cNvSpPr>
              <a:spLocks noChangeShapeType="1"/>
            </p:cNvSpPr>
            <p:nvPr/>
          </p:nvSpPr>
          <p:spPr bwMode="auto">
            <a:xfrm flipV="1">
              <a:off x="1652" y="1336"/>
              <a:ext cx="0" cy="15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6" name="Line 48"/>
            <p:cNvSpPr>
              <a:spLocks noChangeShapeType="1"/>
            </p:cNvSpPr>
            <p:nvPr/>
          </p:nvSpPr>
          <p:spPr bwMode="auto">
            <a:xfrm flipV="1">
              <a:off x="1732" y="1336"/>
              <a:ext cx="0" cy="15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7" name="Text Box 49"/>
            <p:cNvSpPr txBox="1">
              <a:spLocks noChangeArrowheads="1"/>
            </p:cNvSpPr>
            <p:nvPr/>
          </p:nvSpPr>
          <p:spPr bwMode="auto">
            <a:xfrm>
              <a:off x="1569" y="1128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</p:grpSp>
      <p:grpSp>
        <p:nvGrpSpPr>
          <p:cNvPr id="11" name="Group 50"/>
          <p:cNvGrpSpPr>
            <a:grpSpLocks/>
          </p:cNvGrpSpPr>
          <p:nvPr/>
        </p:nvGrpSpPr>
        <p:grpSpPr bwMode="auto">
          <a:xfrm rot="-6701147">
            <a:off x="6333332" y="3191668"/>
            <a:ext cx="361950" cy="582613"/>
            <a:chOff x="1569" y="1128"/>
            <a:chExt cx="228" cy="367"/>
          </a:xfrm>
        </p:grpSpPr>
        <p:sp>
          <p:nvSpPr>
            <p:cNvPr id="21552" name="Line 51"/>
            <p:cNvSpPr>
              <a:spLocks noChangeShapeType="1"/>
            </p:cNvSpPr>
            <p:nvPr/>
          </p:nvSpPr>
          <p:spPr bwMode="auto">
            <a:xfrm flipV="1">
              <a:off x="1652" y="1336"/>
              <a:ext cx="0" cy="15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3" name="Line 52"/>
            <p:cNvSpPr>
              <a:spLocks noChangeShapeType="1"/>
            </p:cNvSpPr>
            <p:nvPr/>
          </p:nvSpPr>
          <p:spPr bwMode="auto">
            <a:xfrm flipV="1">
              <a:off x="1732" y="1336"/>
              <a:ext cx="0" cy="15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4" name="Text Box 53"/>
            <p:cNvSpPr txBox="1">
              <a:spLocks noChangeArrowheads="1"/>
            </p:cNvSpPr>
            <p:nvPr/>
          </p:nvSpPr>
          <p:spPr bwMode="auto">
            <a:xfrm>
              <a:off x="1569" y="1128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</p:grpSp>
      <p:grpSp>
        <p:nvGrpSpPr>
          <p:cNvPr id="12" name="Group 54"/>
          <p:cNvGrpSpPr>
            <a:grpSpLocks/>
          </p:cNvGrpSpPr>
          <p:nvPr/>
        </p:nvGrpSpPr>
        <p:grpSpPr bwMode="auto">
          <a:xfrm>
            <a:off x="5951538" y="4195763"/>
            <a:ext cx="361950" cy="582612"/>
            <a:chOff x="1569" y="1128"/>
            <a:chExt cx="228" cy="367"/>
          </a:xfrm>
        </p:grpSpPr>
        <p:sp>
          <p:nvSpPr>
            <p:cNvPr id="21549" name="Line 55"/>
            <p:cNvSpPr>
              <a:spLocks noChangeShapeType="1"/>
            </p:cNvSpPr>
            <p:nvPr/>
          </p:nvSpPr>
          <p:spPr bwMode="auto">
            <a:xfrm flipV="1">
              <a:off x="1652" y="1336"/>
              <a:ext cx="0" cy="15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0" name="Line 56"/>
            <p:cNvSpPr>
              <a:spLocks noChangeShapeType="1"/>
            </p:cNvSpPr>
            <p:nvPr/>
          </p:nvSpPr>
          <p:spPr bwMode="auto">
            <a:xfrm flipV="1">
              <a:off x="1732" y="1336"/>
              <a:ext cx="0" cy="15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51" name="Text Box 57"/>
            <p:cNvSpPr txBox="1">
              <a:spLocks noChangeArrowheads="1"/>
            </p:cNvSpPr>
            <p:nvPr/>
          </p:nvSpPr>
          <p:spPr bwMode="auto">
            <a:xfrm>
              <a:off x="1569" y="1128"/>
              <a:ext cx="2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O</a:t>
              </a:r>
            </a:p>
          </p:txBody>
        </p:sp>
      </p:grpSp>
      <p:grpSp>
        <p:nvGrpSpPr>
          <p:cNvPr id="13" name="Group 58"/>
          <p:cNvGrpSpPr>
            <a:grpSpLocks/>
          </p:cNvGrpSpPr>
          <p:nvPr/>
        </p:nvGrpSpPr>
        <p:grpSpPr bwMode="auto">
          <a:xfrm>
            <a:off x="7091363" y="1747838"/>
            <a:ext cx="641350" cy="587375"/>
            <a:chOff x="4467" y="1101"/>
            <a:chExt cx="404" cy="370"/>
          </a:xfrm>
        </p:grpSpPr>
        <p:sp>
          <p:nvSpPr>
            <p:cNvPr id="21547" name="Line 59"/>
            <p:cNvSpPr>
              <a:spLocks noChangeShapeType="1"/>
            </p:cNvSpPr>
            <p:nvPr/>
          </p:nvSpPr>
          <p:spPr bwMode="auto">
            <a:xfrm flipV="1">
              <a:off x="4593" y="1289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8" name="Text Box 60"/>
            <p:cNvSpPr txBox="1">
              <a:spLocks noChangeArrowheads="1"/>
            </p:cNvSpPr>
            <p:nvPr/>
          </p:nvSpPr>
          <p:spPr bwMode="auto">
            <a:xfrm>
              <a:off x="4467" y="1101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NH2</a:t>
              </a:r>
            </a:p>
          </p:txBody>
        </p:sp>
      </p:grpSp>
      <p:grpSp>
        <p:nvGrpSpPr>
          <p:cNvPr id="14" name="Group 61"/>
          <p:cNvGrpSpPr>
            <a:grpSpLocks/>
          </p:cNvGrpSpPr>
          <p:nvPr/>
        </p:nvGrpSpPr>
        <p:grpSpPr bwMode="auto">
          <a:xfrm>
            <a:off x="3381375" y="4117975"/>
            <a:ext cx="641350" cy="587375"/>
            <a:chOff x="4467" y="1101"/>
            <a:chExt cx="404" cy="370"/>
          </a:xfrm>
        </p:grpSpPr>
        <p:sp>
          <p:nvSpPr>
            <p:cNvPr id="21545" name="Line 62"/>
            <p:cNvSpPr>
              <a:spLocks noChangeShapeType="1"/>
            </p:cNvSpPr>
            <p:nvPr/>
          </p:nvSpPr>
          <p:spPr bwMode="auto">
            <a:xfrm flipV="1">
              <a:off x="4593" y="1289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6" name="Text Box 63"/>
            <p:cNvSpPr txBox="1">
              <a:spLocks noChangeArrowheads="1"/>
            </p:cNvSpPr>
            <p:nvPr/>
          </p:nvSpPr>
          <p:spPr bwMode="auto">
            <a:xfrm>
              <a:off x="4467" y="1101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NH2</a:t>
              </a:r>
            </a:p>
          </p:txBody>
        </p:sp>
      </p:grpSp>
      <p:sp>
        <p:nvSpPr>
          <p:cNvPr id="21528" name="Text Box 64"/>
          <p:cNvSpPr txBox="1">
            <a:spLocks noChangeArrowheads="1"/>
          </p:cNvSpPr>
          <p:nvPr/>
        </p:nvSpPr>
        <p:spPr bwMode="auto">
          <a:xfrm>
            <a:off x="4368800" y="5676900"/>
            <a:ext cx="3492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N</a:t>
            </a:r>
          </a:p>
        </p:txBody>
      </p:sp>
      <p:sp>
        <p:nvSpPr>
          <p:cNvPr id="21529" name="Text Box 65"/>
          <p:cNvSpPr txBox="1">
            <a:spLocks noChangeArrowheads="1"/>
          </p:cNvSpPr>
          <p:nvPr/>
        </p:nvSpPr>
        <p:spPr bwMode="auto">
          <a:xfrm>
            <a:off x="4411663" y="4689475"/>
            <a:ext cx="3492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N</a:t>
            </a:r>
          </a:p>
        </p:txBody>
      </p:sp>
      <p:sp>
        <p:nvSpPr>
          <p:cNvPr id="21530" name="Text Box 66"/>
          <p:cNvSpPr txBox="1">
            <a:spLocks noChangeArrowheads="1"/>
          </p:cNvSpPr>
          <p:nvPr/>
        </p:nvSpPr>
        <p:spPr bwMode="auto">
          <a:xfrm>
            <a:off x="6954838" y="5726113"/>
            <a:ext cx="3492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N</a:t>
            </a:r>
          </a:p>
        </p:txBody>
      </p:sp>
      <p:sp>
        <p:nvSpPr>
          <p:cNvPr id="21531" name="Text Box 67"/>
          <p:cNvSpPr txBox="1">
            <a:spLocks noChangeArrowheads="1"/>
          </p:cNvSpPr>
          <p:nvPr/>
        </p:nvSpPr>
        <p:spPr bwMode="auto">
          <a:xfrm>
            <a:off x="6985000" y="4699000"/>
            <a:ext cx="3492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N</a:t>
            </a:r>
          </a:p>
        </p:txBody>
      </p:sp>
      <p:grpSp>
        <p:nvGrpSpPr>
          <p:cNvPr id="15" name="Group 68"/>
          <p:cNvGrpSpPr>
            <a:grpSpLocks/>
          </p:cNvGrpSpPr>
          <p:nvPr/>
        </p:nvGrpSpPr>
        <p:grpSpPr bwMode="auto">
          <a:xfrm rot="-7018813">
            <a:off x="5134769" y="5611019"/>
            <a:ext cx="458788" cy="590550"/>
            <a:chOff x="4435" y="1099"/>
            <a:chExt cx="289" cy="372"/>
          </a:xfrm>
        </p:grpSpPr>
        <p:sp>
          <p:nvSpPr>
            <p:cNvPr id="21543" name="Line 69"/>
            <p:cNvSpPr>
              <a:spLocks noChangeShapeType="1"/>
            </p:cNvSpPr>
            <p:nvPr/>
          </p:nvSpPr>
          <p:spPr bwMode="auto">
            <a:xfrm flipV="1">
              <a:off x="4593" y="1289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44" name="Text Box 70"/>
            <p:cNvSpPr txBox="1">
              <a:spLocks noChangeArrowheads="1"/>
            </p:cNvSpPr>
            <p:nvPr/>
          </p:nvSpPr>
          <p:spPr bwMode="auto">
            <a:xfrm>
              <a:off x="4435" y="1099"/>
              <a:ext cx="289" cy="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21533" name="Line 71"/>
          <p:cNvSpPr>
            <a:spLocks noChangeShapeType="1"/>
          </p:cNvSpPr>
          <p:nvPr/>
        </p:nvSpPr>
        <p:spPr bwMode="auto">
          <a:xfrm flipV="1">
            <a:off x="3284538" y="4873625"/>
            <a:ext cx="276225" cy="193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4" name="Line 72"/>
          <p:cNvSpPr>
            <a:spLocks noChangeShapeType="1"/>
          </p:cNvSpPr>
          <p:nvPr/>
        </p:nvSpPr>
        <p:spPr bwMode="auto">
          <a:xfrm>
            <a:off x="3162300" y="5556250"/>
            <a:ext cx="300038" cy="1920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5" name="Line 73"/>
          <p:cNvSpPr>
            <a:spLocks noChangeShapeType="1"/>
          </p:cNvSpPr>
          <p:nvPr/>
        </p:nvSpPr>
        <p:spPr bwMode="auto">
          <a:xfrm>
            <a:off x="4560888" y="5076825"/>
            <a:ext cx="131762" cy="24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6" name="Line 74"/>
          <p:cNvSpPr>
            <a:spLocks noChangeShapeType="1"/>
          </p:cNvSpPr>
          <p:nvPr/>
        </p:nvSpPr>
        <p:spPr bwMode="auto">
          <a:xfrm>
            <a:off x="7119938" y="5121275"/>
            <a:ext cx="131762" cy="24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37" name="Text Box 75"/>
          <p:cNvSpPr txBox="1">
            <a:spLocks noChangeArrowheads="1"/>
          </p:cNvSpPr>
          <p:nvPr/>
        </p:nvSpPr>
        <p:spPr bwMode="auto">
          <a:xfrm>
            <a:off x="5048250" y="5821363"/>
            <a:ext cx="641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NH2</a:t>
            </a:r>
          </a:p>
        </p:txBody>
      </p:sp>
      <p:sp>
        <p:nvSpPr>
          <p:cNvPr id="21538" name="Text Box 76"/>
          <p:cNvSpPr txBox="1">
            <a:spLocks noChangeArrowheads="1"/>
          </p:cNvSpPr>
          <p:nvPr/>
        </p:nvSpPr>
        <p:spPr bwMode="auto">
          <a:xfrm>
            <a:off x="3829050" y="6129338"/>
            <a:ext cx="420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CC0000"/>
                </a:solidFill>
              </a:rPr>
              <a:t>A</a:t>
            </a:r>
          </a:p>
        </p:txBody>
      </p:sp>
      <p:sp>
        <p:nvSpPr>
          <p:cNvPr id="21539" name="Text Box 77"/>
          <p:cNvSpPr txBox="1">
            <a:spLocks noChangeArrowheads="1"/>
          </p:cNvSpPr>
          <p:nvPr/>
        </p:nvSpPr>
        <p:spPr bwMode="auto">
          <a:xfrm>
            <a:off x="6424613" y="6162675"/>
            <a:ext cx="460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CC0000"/>
                </a:solidFill>
              </a:rPr>
              <a:t>G</a:t>
            </a:r>
          </a:p>
        </p:txBody>
      </p:sp>
      <p:sp>
        <p:nvSpPr>
          <p:cNvPr id="21540" name="Text Box 78"/>
          <p:cNvSpPr txBox="1">
            <a:spLocks noChangeArrowheads="1"/>
          </p:cNvSpPr>
          <p:nvPr/>
        </p:nvSpPr>
        <p:spPr bwMode="auto">
          <a:xfrm>
            <a:off x="2003425" y="3625850"/>
            <a:ext cx="4016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CC0000"/>
                </a:solidFill>
              </a:rPr>
              <a:t>T</a:t>
            </a:r>
          </a:p>
        </p:txBody>
      </p:sp>
      <p:sp>
        <p:nvSpPr>
          <p:cNvPr id="21541" name="Text Box 79"/>
          <p:cNvSpPr txBox="1">
            <a:spLocks noChangeArrowheads="1"/>
          </p:cNvSpPr>
          <p:nvPr/>
        </p:nvSpPr>
        <p:spPr bwMode="auto">
          <a:xfrm>
            <a:off x="4237038" y="3668713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CC0000"/>
                </a:solidFill>
              </a:rPr>
              <a:t>U</a:t>
            </a:r>
          </a:p>
        </p:txBody>
      </p:sp>
      <p:sp>
        <p:nvSpPr>
          <p:cNvPr id="21542" name="Text Box 80"/>
          <p:cNvSpPr txBox="1">
            <a:spLocks noChangeArrowheads="1"/>
          </p:cNvSpPr>
          <p:nvPr/>
        </p:nvSpPr>
        <p:spPr bwMode="auto">
          <a:xfrm>
            <a:off x="6581775" y="3668713"/>
            <a:ext cx="4413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CC0000"/>
                </a:solidFill>
              </a:rPr>
              <a:t>C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100" dirty="0">
                <a:solidFill>
                  <a:srgbClr val="C00000"/>
                </a:solidFill>
              </a:rPr>
              <a:t>DNA Replication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dirty="0"/>
              <a:t>Makes logical sense how DNA replication happens: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DNA</a:t>
            </a:r>
            <a:r>
              <a:rPr lang="en-US" dirty="0"/>
              <a:t> has two strands with identical information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/>
              <a:t>Must open up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/>
              <a:t>Exposing unpaired bases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/>
              <a:t>Bases are matched perfectly (</a:t>
            </a:r>
            <a:r>
              <a:rPr lang="en-US" dirty="0">
                <a:solidFill>
                  <a:srgbClr val="FF0000"/>
                </a:solidFill>
              </a:rPr>
              <a:t>compliment</a:t>
            </a:r>
            <a:r>
              <a:rPr lang="en-US" dirty="0"/>
              <a:t>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/>
              <a:t>Forming two </a:t>
            </a:r>
            <a:r>
              <a:rPr lang="en-US" dirty="0">
                <a:solidFill>
                  <a:srgbClr val="FF0000"/>
                </a:solidFill>
              </a:rPr>
              <a:t>double helixes </a:t>
            </a:r>
            <a:r>
              <a:rPr lang="en-US" dirty="0"/>
              <a:t>from 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100" dirty="0">
                <a:solidFill>
                  <a:srgbClr val="FF0000"/>
                </a:solidFill>
              </a:rPr>
              <a:t>Three Theories: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019675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Semi-conservative</a:t>
            </a:r>
          </a:p>
          <a:p>
            <a:pPr marL="990600" lvl="1" indent="-533400" eaLnBrk="1" hangingPunct="1"/>
            <a:r>
              <a:rPr lang="en-US" dirty="0"/>
              <a:t>The one Watson and Crick just suggested</a:t>
            </a:r>
          </a:p>
          <a:p>
            <a:pPr marL="990600" lvl="1" indent="-533400" eaLnBrk="1" hangingPunct="1"/>
            <a:r>
              <a:rPr lang="en-US" dirty="0"/>
              <a:t>Strands split </a:t>
            </a:r>
          </a:p>
          <a:p>
            <a:pPr marL="990600" lvl="1" indent="-533400" eaLnBrk="1" hangingPunct="1"/>
            <a:r>
              <a:rPr lang="en-US" dirty="0"/>
              <a:t>New strand forms from reading other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Conservative</a:t>
            </a:r>
          </a:p>
          <a:p>
            <a:pPr marL="990600" lvl="1" indent="-533400" eaLnBrk="1" hangingPunct="1"/>
            <a:r>
              <a:rPr lang="en-US" dirty="0"/>
              <a:t>Makes copy of double strand, from double strand (without splitting)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Dispersive</a:t>
            </a:r>
          </a:p>
          <a:p>
            <a:pPr marL="990600" lvl="1" indent="-533400" eaLnBrk="1" hangingPunct="1"/>
            <a:r>
              <a:rPr lang="en-US" dirty="0"/>
              <a:t>Double helix breaking and reforming at random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100" dirty="0" err="1">
                <a:solidFill>
                  <a:srgbClr val="FF0000"/>
                </a:solidFill>
              </a:rPr>
              <a:t>Meselson</a:t>
            </a:r>
            <a:r>
              <a:rPr lang="en-US" sz="5100" dirty="0">
                <a:solidFill>
                  <a:srgbClr val="FF0000"/>
                </a:solidFill>
              </a:rPr>
              <a:t> and Stahl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275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1957</a:t>
            </a:r>
          </a:p>
          <a:p>
            <a:pPr eaLnBrk="1" hangingPunct="1"/>
            <a:r>
              <a:rPr lang="en-US" dirty="0"/>
              <a:t>Density Shift Experiments</a:t>
            </a:r>
          </a:p>
          <a:p>
            <a:pPr eaLnBrk="1" hangingPunct="1"/>
            <a:r>
              <a:rPr lang="en-US" dirty="0"/>
              <a:t>Labeled DNA with “heavy” Nitrogen</a:t>
            </a:r>
          </a:p>
          <a:p>
            <a:pPr eaLnBrk="1" hangingPunct="1"/>
            <a:r>
              <a:rPr lang="en-US" dirty="0"/>
              <a:t>Follow label:</a:t>
            </a:r>
          </a:p>
          <a:p>
            <a:pPr eaLnBrk="1" hangingPunct="1">
              <a:buFontTx/>
              <a:buNone/>
            </a:pPr>
            <a:r>
              <a:rPr lang="en-US" dirty="0"/>
              <a:t>Does it split equally = </a:t>
            </a:r>
            <a:r>
              <a:rPr lang="en-US" dirty="0">
                <a:solidFill>
                  <a:srgbClr val="FF0000"/>
                </a:solidFill>
              </a:rPr>
              <a:t>Semi-conservative</a:t>
            </a:r>
          </a:p>
          <a:p>
            <a:pPr eaLnBrk="1" hangingPunct="1">
              <a:buFontTx/>
              <a:buNone/>
            </a:pPr>
            <a:r>
              <a:rPr lang="en-US" dirty="0"/>
              <a:t>Does it stay together = </a:t>
            </a:r>
            <a:r>
              <a:rPr lang="en-US" dirty="0">
                <a:solidFill>
                  <a:srgbClr val="FF0000"/>
                </a:solidFill>
              </a:rPr>
              <a:t>Conservative</a:t>
            </a:r>
          </a:p>
          <a:p>
            <a:pPr eaLnBrk="1" hangingPunct="1">
              <a:buFontTx/>
              <a:buNone/>
            </a:pPr>
            <a:r>
              <a:rPr lang="en-US" dirty="0"/>
              <a:t>Does it split randomly = </a:t>
            </a:r>
            <a:r>
              <a:rPr lang="en-US" dirty="0">
                <a:solidFill>
                  <a:srgbClr val="FF0000"/>
                </a:solidFill>
              </a:rPr>
              <a:t>Dispersive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100"/>
              <a:t>Meselson and Stahl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Insert figure 9.13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1735138"/>
            <a:ext cx="8712200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DNA Replication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458200" cy="28194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600" b="1" dirty="0"/>
              <a:t>The copying of DNA is remarkable in its speed and accuracy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dirty="0"/>
              <a:t>Involves unwinding the double helix and synthesizing two new strands.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dirty="0"/>
              <a:t>More than a dozen enzymes and other proteins participate in DNA replication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b="1" dirty="0"/>
              <a:t>The replication of a DNA molecule begins at special sites called </a:t>
            </a:r>
            <a:r>
              <a:rPr lang="en-US" sz="2600" b="1" dirty="0">
                <a:solidFill>
                  <a:srgbClr val="FF3399"/>
                </a:solidFill>
              </a:rPr>
              <a:t>origins of replication</a:t>
            </a:r>
            <a:r>
              <a:rPr lang="en-US" sz="2600" b="1" dirty="0"/>
              <a:t>, where the two strands are separated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 t="3409"/>
          <a:stretch>
            <a:fillRect/>
          </a:stretch>
        </p:blipFill>
        <p:spPr bwMode="auto">
          <a:xfrm>
            <a:off x="838200" y="4114800"/>
            <a:ext cx="7391400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Origins of Replication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914400"/>
          </a:xfrm>
        </p:spPr>
        <p:txBody>
          <a:bodyPr/>
          <a:lstStyle/>
          <a:p>
            <a:pPr eaLnBrk="1" hangingPunct="1"/>
            <a:r>
              <a:rPr lang="en-US" sz="2400" dirty="0"/>
              <a:t>A eukaryotic chromosome may have hundreds or even thousands of replication origins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2400" y="2133600"/>
            <a:ext cx="8874125" cy="4572000"/>
            <a:chOff x="96" y="1344"/>
            <a:chExt cx="5590" cy="2880"/>
          </a:xfrm>
        </p:grpSpPr>
        <p:sp>
          <p:nvSpPr>
            <p:cNvPr id="12293" name="Rectangle 5"/>
            <p:cNvSpPr>
              <a:spLocks noChangeArrowheads="1"/>
            </p:cNvSpPr>
            <p:nvPr/>
          </p:nvSpPr>
          <p:spPr bwMode="auto">
            <a:xfrm>
              <a:off x="96" y="1344"/>
              <a:ext cx="5590" cy="2880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73" y="1502"/>
              <a:ext cx="5509" cy="2586"/>
              <a:chOff x="7" y="1462"/>
              <a:chExt cx="5749" cy="2716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7" y="1462"/>
                <a:ext cx="5749" cy="2631"/>
                <a:chOff x="-2" y="934"/>
                <a:chExt cx="5749" cy="2631"/>
              </a:xfrm>
            </p:grpSpPr>
            <p:pic>
              <p:nvPicPr>
                <p:cNvPr id="12297" name="Picture 8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997" y="1339"/>
                  <a:ext cx="3480" cy="12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5" name="Group 9"/>
                <p:cNvGrpSpPr>
                  <a:grpSpLocks/>
                </p:cNvGrpSpPr>
                <p:nvPr/>
              </p:nvGrpSpPr>
              <p:grpSpPr bwMode="auto">
                <a:xfrm>
                  <a:off x="-2" y="934"/>
                  <a:ext cx="5749" cy="2631"/>
                  <a:chOff x="-2" y="934"/>
                  <a:chExt cx="5749" cy="2631"/>
                </a:xfrm>
              </p:grpSpPr>
              <p:sp>
                <p:nvSpPr>
                  <p:cNvPr id="12299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" y="1328"/>
                    <a:ext cx="1657" cy="550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l" eaLnBrk="0" hangingPunct="0">
                      <a:spcBef>
                        <a:spcPct val="0"/>
                      </a:spcBef>
                    </a:pPr>
                    <a:r>
                      <a:rPr kumimoji="1" lang="en-US" sz="1200" dirty="0">
                        <a:latin typeface="Arial" pitchFamily="34" charset="0"/>
                      </a:rPr>
                      <a:t>Replication begins at specific sites</a:t>
                    </a:r>
                  </a:p>
                  <a:p>
                    <a:pPr algn="l" eaLnBrk="0" hangingPunct="0">
                      <a:spcBef>
                        <a:spcPct val="0"/>
                      </a:spcBef>
                    </a:pPr>
                    <a:r>
                      <a:rPr kumimoji="1" lang="en-US" sz="1200" dirty="0">
                        <a:latin typeface="Arial" pitchFamily="34" charset="0"/>
                      </a:rPr>
                      <a:t>where the two parental strands</a:t>
                    </a:r>
                  </a:p>
                  <a:p>
                    <a:pPr algn="l" eaLnBrk="0" hangingPunct="0">
                      <a:spcBef>
                        <a:spcPct val="0"/>
                      </a:spcBef>
                    </a:pPr>
                    <a:r>
                      <a:rPr kumimoji="1" lang="en-US" sz="1200" dirty="0">
                        <a:latin typeface="Arial" pitchFamily="34" charset="0"/>
                      </a:rPr>
                      <a:t>separate and form replication</a:t>
                    </a:r>
                  </a:p>
                  <a:p>
                    <a:pPr algn="l" eaLnBrk="0" hangingPunct="0">
                      <a:spcBef>
                        <a:spcPct val="0"/>
                      </a:spcBef>
                    </a:pPr>
                    <a:r>
                      <a:rPr kumimoji="1" lang="en-US" sz="1200" dirty="0">
                        <a:latin typeface="Arial" pitchFamily="34" charset="0"/>
                      </a:rPr>
                      <a:t>bubbles.</a:t>
                    </a:r>
                  </a:p>
                </p:txBody>
              </p:sp>
              <p:sp>
                <p:nvSpPr>
                  <p:cNvPr id="12300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" y="1927"/>
                    <a:ext cx="1590" cy="428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l" eaLnBrk="0" hangingPunct="0">
                      <a:spcBef>
                        <a:spcPct val="0"/>
                      </a:spcBef>
                    </a:pPr>
                    <a:r>
                      <a:rPr kumimoji="1" lang="en-US" sz="1200" dirty="0">
                        <a:latin typeface="Arial" pitchFamily="34" charset="0"/>
                      </a:rPr>
                      <a:t>The bubbles expand laterally, as</a:t>
                    </a:r>
                  </a:p>
                  <a:p>
                    <a:pPr algn="l" eaLnBrk="0" hangingPunct="0">
                      <a:spcBef>
                        <a:spcPct val="0"/>
                      </a:spcBef>
                    </a:pPr>
                    <a:r>
                      <a:rPr kumimoji="1" lang="en-US" sz="1200" dirty="0">
                        <a:latin typeface="Arial" pitchFamily="34" charset="0"/>
                      </a:rPr>
                      <a:t>DNA replication proceeds in both</a:t>
                    </a:r>
                  </a:p>
                  <a:p>
                    <a:pPr algn="l" eaLnBrk="0" hangingPunct="0">
                      <a:spcBef>
                        <a:spcPct val="0"/>
                      </a:spcBef>
                    </a:pPr>
                    <a:r>
                      <a:rPr kumimoji="1" lang="en-US" sz="1200" dirty="0">
                        <a:latin typeface="Arial" pitchFamily="34" charset="0"/>
                      </a:rPr>
                      <a:t>directions.</a:t>
                    </a:r>
                  </a:p>
                </p:txBody>
              </p:sp>
              <p:sp>
                <p:nvSpPr>
                  <p:cNvPr id="12301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" y="2452"/>
                    <a:ext cx="1479" cy="550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l" eaLnBrk="0" hangingPunct="0">
                      <a:spcBef>
                        <a:spcPct val="0"/>
                      </a:spcBef>
                    </a:pPr>
                    <a:r>
                      <a:rPr kumimoji="1" lang="en-US" sz="1200" dirty="0">
                        <a:latin typeface="Arial" pitchFamily="34" charset="0"/>
                      </a:rPr>
                      <a:t>Eventually, the replication</a:t>
                    </a:r>
                  </a:p>
                  <a:p>
                    <a:pPr algn="l" eaLnBrk="0" hangingPunct="0">
                      <a:spcBef>
                        <a:spcPct val="0"/>
                      </a:spcBef>
                    </a:pPr>
                    <a:r>
                      <a:rPr kumimoji="1" lang="en-US" sz="1200" dirty="0">
                        <a:latin typeface="Arial" pitchFamily="34" charset="0"/>
                      </a:rPr>
                      <a:t>bubbles fuse, and synthesis of</a:t>
                    </a:r>
                  </a:p>
                  <a:p>
                    <a:pPr algn="l" eaLnBrk="0" hangingPunct="0">
                      <a:spcBef>
                        <a:spcPct val="0"/>
                      </a:spcBef>
                    </a:pPr>
                    <a:r>
                      <a:rPr kumimoji="1" lang="en-US" sz="1200" dirty="0">
                        <a:latin typeface="Arial" pitchFamily="34" charset="0"/>
                      </a:rPr>
                      <a:t>the daughter strands is</a:t>
                    </a:r>
                  </a:p>
                  <a:p>
                    <a:pPr algn="l" eaLnBrk="0" hangingPunct="0">
                      <a:spcBef>
                        <a:spcPct val="0"/>
                      </a:spcBef>
                    </a:pPr>
                    <a:r>
                      <a:rPr kumimoji="1" lang="en-US" sz="1200" dirty="0">
                        <a:latin typeface="Arial" pitchFamily="34" charset="0"/>
                      </a:rPr>
                      <a:t>complete.</a:t>
                    </a:r>
                  </a:p>
                </p:txBody>
              </p:sp>
              <p:sp>
                <p:nvSpPr>
                  <p:cNvPr id="12302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56" y="1366"/>
                    <a:ext cx="112" cy="112"/>
                  </a:xfrm>
                  <a:prstGeom prst="flowChartConnector">
                    <a:avLst/>
                  </a:prstGeom>
                  <a:solidFill>
                    <a:schemeClr val="hlink"/>
                  </a:solidFill>
                  <a:ln w="25400">
                    <a:noFill/>
                    <a:round/>
                    <a:headEnd/>
                    <a:tailEnd/>
                  </a:ln>
                </p:spPr>
                <p:txBody>
                  <a:bodyPr wrap="none" lIns="92075" tIns="46038" rIns="92075" bIns="46038" anchor="ctr"/>
                  <a:lstStyle/>
                  <a:p>
                    <a:endParaRPr lang="en-US"/>
                  </a:p>
                </p:txBody>
              </p:sp>
              <p:sp>
                <p:nvSpPr>
                  <p:cNvPr id="12303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5" y="1330"/>
                    <a:ext cx="176" cy="182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</a:pPr>
                    <a:r>
                      <a:rPr kumimoji="1" lang="en-US" sz="1200" b="1">
                        <a:solidFill>
                          <a:schemeClr val="bg1"/>
                        </a:solidFill>
                        <a:latin typeface="Arial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12304" name="AutoShape 15"/>
                  <p:cNvSpPr>
                    <a:spLocks noChangeArrowheads="1"/>
                  </p:cNvSpPr>
                  <p:nvPr/>
                </p:nvSpPr>
                <p:spPr bwMode="auto">
                  <a:xfrm>
                    <a:off x="68" y="1961"/>
                    <a:ext cx="112" cy="112"/>
                  </a:xfrm>
                  <a:prstGeom prst="flowChartConnector">
                    <a:avLst/>
                  </a:prstGeom>
                  <a:solidFill>
                    <a:schemeClr val="hlink"/>
                  </a:solidFill>
                  <a:ln w="25400">
                    <a:noFill/>
                    <a:round/>
                    <a:headEnd/>
                    <a:tailEnd/>
                  </a:ln>
                </p:spPr>
                <p:txBody>
                  <a:bodyPr wrap="none" lIns="92075" tIns="46038" rIns="92075" bIns="46038" anchor="ctr"/>
                  <a:lstStyle/>
                  <a:p>
                    <a:endParaRPr lang="en-US"/>
                  </a:p>
                </p:txBody>
              </p:sp>
              <p:sp>
                <p:nvSpPr>
                  <p:cNvPr id="12305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" y="1924"/>
                    <a:ext cx="176" cy="182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</a:pPr>
                    <a:r>
                      <a:rPr kumimoji="1" lang="en-US" sz="1200" b="1">
                        <a:solidFill>
                          <a:schemeClr val="bg1"/>
                        </a:solidFill>
                        <a:latin typeface="Arial" pitchFamily="34" charset="0"/>
                      </a:rPr>
                      <a:t>2</a:t>
                    </a:r>
                  </a:p>
                </p:txBody>
              </p:sp>
              <p:sp>
                <p:nvSpPr>
                  <p:cNvPr id="12306" name="AutoShape 17"/>
                  <p:cNvSpPr>
                    <a:spLocks noChangeArrowheads="1"/>
                  </p:cNvSpPr>
                  <p:nvPr/>
                </p:nvSpPr>
                <p:spPr bwMode="auto">
                  <a:xfrm>
                    <a:off x="72" y="2489"/>
                    <a:ext cx="112" cy="112"/>
                  </a:xfrm>
                  <a:prstGeom prst="flowChartConnector">
                    <a:avLst/>
                  </a:prstGeom>
                  <a:solidFill>
                    <a:schemeClr val="hlink"/>
                  </a:solidFill>
                  <a:ln w="25400">
                    <a:noFill/>
                    <a:round/>
                    <a:headEnd/>
                    <a:tailEnd/>
                  </a:ln>
                </p:spPr>
                <p:txBody>
                  <a:bodyPr wrap="none" lIns="92075" tIns="46038" rIns="92075" bIns="46038" anchor="ctr"/>
                  <a:lstStyle/>
                  <a:p>
                    <a:endParaRPr lang="en-US"/>
                  </a:p>
                </p:txBody>
              </p:sp>
              <p:sp>
                <p:nvSpPr>
                  <p:cNvPr id="12307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" y="2453"/>
                    <a:ext cx="176" cy="181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</a:pPr>
                    <a:r>
                      <a:rPr kumimoji="1" lang="en-US" sz="1200" b="1">
                        <a:solidFill>
                          <a:schemeClr val="bg1"/>
                        </a:solidFill>
                        <a:latin typeface="Arial" pitchFamily="34" charset="0"/>
                      </a:rPr>
                      <a:t>3</a:t>
                    </a:r>
                  </a:p>
                </p:txBody>
              </p:sp>
              <p:sp>
                <p:nvSpPr>
                  <p:cNvPr id="12308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00" y="934"/>
                    <a:ext cx="981" cy="182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l" eaLnBrk="0" hangingPunct="0">
                      <a:spcBef>
                        <a:spcPct val="0"/>
                      </a:spcBef>
                    </a:pPr>
                    <a:r>
                      <a:rPr kumimoji="1" lang="en-US" sz="1200" dirty="0">
                        <a:latin typeface="Arial" pitchFamily="34" charset="0"/>
                      </a:rPr>
                      <a:t>Origin of replication</a:t>
                    </a:r>
                  </a:p>
                </p:txBody>
              </p:sp>
              <p:sp>
                <p:nvSpPr>
                  <p:cNvPr id="12309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2168" y="1082"/>
                    <a:ext cx="0" cy="24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2075" tIns="46038" rIns="92075" bIns="46038" anchor="ctr"/>
                  <a:lstStyle/>
                  <a:p>
                    <a:endParaRPr lang="en-US"/>
                  </a:p>
                </p:txBody>
              </p:sp>
              <p:sp>
                <p:nvSpPr>
                  <p:cNvPr id="12310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75" y="1685"/>
                    <a:ext cx="431" cy="182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l" eaLnBrk="0" hangingPunct="0">
                      <a:spcBef>
                        <a:spcPct val="0"/>
                      </a:spcBef>
                    </a:pPr>
                    <a:r>
                      <a:rPr kumimoji="1" lang="en-US" sz="1200">
                        <a:solidFill>
                          <a:schemeClr val="bg1"/>
                        </a:solidFill>
                        <a:latin typeface="Arial" pitchFamily="34" charset="0"/>
                      </a:rPr>
                      <a:t>Bubble</a:t>
                    </a:r>
                  </a:p>
                </p:txBody>
              </p:sp>
              <p:sp>
                <p:nvSpPr>
                  <p:cNvPr id="12311" name="AutoShape 22"/>
                  <p:cNvSpPr>
                    <a:spLocks/>
                  </p:cNvSpPr>
                  <p:nvPr/>
                </p:nvSpPr>
                <p:spPr bwMode="auto">
                  <a:xfrm rot="-5400000">
                    <a:off x="2112" y="1526"/>
                    <a:ext cx="96" cy="288"/>
                  </a:xfrm>
                  <a:prstGeom prst="leftBrace">
                    <a:avLst>
                      <a:gd name="adj1" fmla="val 25000"/>
                      <a:gd name="adj2" fmla="val 50000"/>
                    </a:avLst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2075" tIns="46038" rIns="92075" bIns="46038" anchor="ctr"/>
                  <a:lstStyle/>
                  <a:p>
                    <a:endParaRPr lang="en-US"/>
                  </a:p>
                </p:txBody>
              </p:sp>
              <p:sp>
                <p:nvSpPr>
                  <p:cNvPr id="12312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14" y="964"/>
                    <a:ext cx="1289" cy="184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l" eaLnBrk="0" hangingPunct="0">
                      <a:spcBef>
                        <a:spcPct val="0"/>
                      </a:spcBef>
                    </a:pPr>
                    <a:r>
                      <a:rPr kumimoji="1" lang="en-US" sz="1200" dirty="0">
                        <a:latin typeface="Arial" pitchFamily="34" charset="0"/>
                      </a:rPr>
                      <a:t>Parental (template) strand</a:t>
                    </a:r>
                  </a:p>
                </p:txBody>
              </p:sp>
              <p:sp>
                <p:nvSpPr>
                  <p:cNvPr id="12313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72" y="1109"/>
                    <a:ext cx="1115" cy="182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l" eaLnBrk="0" hangingPunct="0">
                      <a:spcBef>
                        <a:spcPct val="0"/>
                      </a:spcBef>
                    </a:pPr>
                    <a:r>
                      <a:rPr kumimoji="1" lang="en-US" sz="1200" dirty="0">
                        <a:latin typeface="Arial" pitchFamily="34" charset="0"/>
                      </a:rPr>
                      <a:t>Daughter (new) strand</a:t>
                    </a:r>
                  </a:p>
                </p:txBody>
              </p:sp>
              <p:sp>
                <p:nvSpPr>
                  <p:cNvPr id="12314" name="Line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20" y="1066"/>
                    <a:ext cx="240" cy="24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2075" tIns="46038" rIns="92075" bIns="46038" anchor="ctr"/>
                  <a:lstStyle/>
                  <a:p>
                    <a:endParaRPr lang="en-US"/>
                  </a:p>
                </p:txBody>
              </p:sp>
              <p:sp>
                <p:nvSpPr>
                  <p:cNvPr id="12315" name="Line 2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80" y="1222"/>
                    <a:ext cx="240" cy="144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2075" tIns="46038" rIns="92075" bIns="46038" anchor="ctr"/>
                  <a:lstStyle/>
                  <a:p>
                    <a:endParaRPr lang="en-US"/>
                  </a:p>
                </p:txBody>
              </p:sp>
              <p:sp>
                <p:nvSpPr>
                  <p:cNvPr id="12316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20" y="1687"/>
                    <a:ext cx="809" cy="182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l" eaLnBrk="0" hangingPunct="0">
                      <a:spcBef>
                        <a:spcPct val="0"/>
                      </a:spcBef>
                    </a:pPr>
                    <a:r>
                      <a:rPr kumimoji="1" lang="en-US" sz="1200">
                        <a:solidFill>
                          <a:schemeClr val="bg1"/>
                        </a:solidFill>
                        <a:latin typeface="Arial" pitchFamily="34" charset="0"/>
                      </a:rPr>
                      <a:t>Replication fork</a:t>
                    </a:r>
                  </a:p>
                </p:txBody>
              </p:sp>
              <p:sp>
                <p:nvSpPr>
                  <p:cNvPr id="12317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472" y="1590"/>
                    <a:ext cx="0" cy="144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lIns="92075" tIns="46038" rIns="92075" bIns="46038" anchor="ctr"/>
                  <a:lstStyle/>
                  <a:p>
                    <a:endParaRPr lang="en-US"/>
                  </a:p>
                </p:txBody>
              </p:sp>
              <p:sp>
                <p:nvSpPr>
                  <p:cNvPr id="12318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17" y="2794"/>
                    <a:ext cx="1448" cy="182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l" eaLnBrk="0" hangingPunct="0">
                      <a:spcBef>
                        <a:spcPct val="0"/>
                      </a:spcBef>
                    </a:pPr>
                    <a:r>
                      <a:rPr kumimoji="1" lang="en-US" sz="1200" dirty="0">
                        <a:latin typeface="Arial" pitchFamily="34" charset="0"/>
                      </a:rPr>
                      <a:t>Two daughter DNA molecules</a:t>
                    </a:r>
                  </a:p>
                </p:txBody>
              </p:sp>
              <p:sp>
                <p:nvSpPr>
                  <p:cNvPr id="12319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1" y="3111"/>
                    <a:ext cx="3092" cy="303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l" eaLnBrk="0" hangingPunct="0">
                      <a:spcBef>
                        <a:spcPct val="0"/>
                      </a:spcBef>
                    </a:pPr>
                    <a:r>
                      <a:rPr kumimoji="1" lang="en-US" sz="1200" dirty="0">
                        <a:latin typeface="Arial" pitchFamily="34" charset="0"/>
                      </a:rPr>
                      <a:t>In eukaryotes, DNA replication begins at many sites along the giant</a:t>
                    </a:r>
                  </a:p>
                  <a:p>
                    <a:pPr algn="l" eaLnBrk="0" hangingPunct="0">
                      <a:spcBef>
                        <a:spcPct val="0"/>
                      </a:spcBef>
                    </a:pPr>
                    <a:r>
                      <a:rPr kumimoji="1" lang="en-US" sz="1200" dirty="0">
                        <a:latin typeface="Arial" pitchFamily="34" charset="0"/>
                      </a:rPr>
                      <a:t>DNA molecule of each chromosome.</a:t>
                    </a:r>
                  </a:p>
                </p:txBody>
              </p:sp>
              <p:sp>
                <p:nvSpPr>
                  <p:cNvPr id="12320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75" y="3137"/>
                    <a:ext cx="1872" cy="428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algn="l" eaLnBrk="0" hangingPunct="0">
                      <a:spcBef>
                        <a:spcPct val="0"/>
                      </a:spcBef>
                    </a:pPr>
                    <a:r>
                      <a:rPr kumimoji="1" lang="en-US" sz="1200" dirty="0">
                        <a:latin typeface="Arial" pitchFamily="34" charset="0"/>
                      </a:rPr>
                      <a:t>In this micrograph, three replication</a:t>
                    </a:r>
                  </a:p>
                  <a:p>
                    <a:pPr algn="l" eaLnBrk="0" hangingPunct="0">
                      <a:spcBef>
                        <a:spcPct val="0"/>
                      </a:spcBef>
                    </a:pPr>
                    <a:r>
                      <a:rPr kumimoji="1" lang="en-US" sz="1200" dirty="0">
                        <a:latin typeface="Arial" pitchFamily="34" charset="0"/>
                      </a:rPr>
                      <a:t>bubbles are visible along the DNA of</a:t>
                    </a:r>
                  </a:p>
                  <a:p>
                    <a:pPr algn="l" eaLnBrk="0" hangingPunct="0">
                      <a:spcBef>
                        <a:spcPct val="0"/>
                      </a:spcBef>
                    </a:pPr>
                    <a:r>
                      <a:rPr kumimoji="1" lang="en-US" sz="1200" dirty="0">
                        <a:latin typeface="Arial" pitchFamily="34" charset="0"/>
                      </a:rPr>
                      <a:t>a cultured Chinese hamster cell (TEM).</a:t>
                    </a:r>
                  </a:p>
                </p:txBody>
              </p:sp>
              <p:sp>
                <p:nvSpPr>
                  <p:cNvPr id="12321" name="Text Box 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74" y="3141"/>
                    <a:ext cx="252" cy="184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</a:pPr>
                    <a:r>
                      <a:rPr kumimoji="1" lang="en-US" sz="1200" b="1" dirty="0">
                        <a:latin typeface="Arial" pitchFamily="34" charset="0"/>
                      </a:rPr>
                      <a:t>(b)</a:t>
                    </a:r>
                  </a:p>
                </p:txBody>
              </p:sp>
              <p:sp>
                <p:nvSpPr>
                  <p:cNvPr id="12322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2" y="3109"/>
                    <a:ext cx="246" cy="184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</a:pPr>
                    <a:r>
                      <a:rPr kumimoji="1" lang="en-US" sz="1200" b="1" dirty="0">
                        <a:latin typeface="Arial" pitchFamily="34" charset="0"/>
                      </a:rPr>
                      <a:t>(a)</a:t>
                    </a:r>
                  </a:p>
                </p:txBody>
              </p:sp>
              <p:sp>
                <p:nvSpPr>
                  <p:cNvPr id="12323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54" y="1018"/>
                    <a:ext cx="489" cy="184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wrap="none" lIns="92075" tIns="46038" rIns="92075" bIns="46038" anchor="ctr">
                    <a:spAutoFit/>
                  </a:bodyPr>
                  <a:lstStyle/>
                  <a:p>
                    <a:pPr eaLnBrk="0" hangingPunct="0">
                      <a:spcBef>
                        <a:spcPct val="0"/>
                      </a:spcBef>
                    </a:pPr>
                    <a:r>
                      <a:rPr kumimoji="1" lang="en-US" sz="1200" dirty="0">
                        <a:latin typeface="Arial" pitchFamily="34" charset="0"/>
                      </a:rPr>
                      <a:t>0.25 µm</a:t>
                    </a:r>
                  </a:p>
                </p:txBody>
              </p:sp>
            </p:grpSp>
          </p:grpSp>
          <p:sp>
            <p:nvSpPr>
              <p:cNvPr id="12296" name="Text Box 35"/>
              <p:cNvSpPr txBox="1">
                <a:spLocks noChangeArrowheads="1"/>
              </p:cNvSpPr>
              <p:nvPr/>
            </p:nvSpPr>
            <p:spPr bwMode="auto">
              <a:xfrm>
                <a:off x="469" y="3825"/>
                <a:ext cx="121" cy="353"/>
              </a:xfrm>
              <a:prstGeom prst="rect">
                <a:avLst/>
              </a:prstGeom>
              <a:noFill/>
              <a:ln w="34925">
                <a:noFill/>
                <a:miter lim="800000"/>
                <a:headEnd/>
                <a:tailEnd/>
              </a:ln>
            </p:spPr>
            <p:txBody>
              <a:bodyPr wrap="none" lIns="92075" tIns="46038" rIns="92075" bIns="46038" anchor="ctr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endParaRPr kumimoji="1" lang="en-US" sz="2900">
                  <a:solidFill>
                    <a:schemeClr val="bg1"/>
                  </a:solidFill>
                  <a:latin typeface="Arial" pitchFamily="34" charset="0"/>
                  <a:sym typeface="Symbol" pitchFamily="18" charset="2"/>
                </a:endParaRPr>
              </a:p>
            </p:txBody>
          </p: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Clr>
                <a:srgbClr val="FF0066"/>
              </a:buClr>
              <a:buSzPct val="75000"/>
              <a:buFont typeface="Wingdings 2" pitchFamily="18" charset="2"/>
              <a:buNone/>
            </a:pPr>
            <a:r>
              <a:rPr lang="en-US" sz="2800" dirty="0">
                <a:solidFill>
                  <a:srgbClr val="C00000"/>
                </a:solidFill>
              </a:rPr>
              <a:t>Mechanism of DNA Replication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763000" cy="129540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sz="2000" b="1" dirty="0">
                <a:cs typeface="Times New Roman" pitchFamily="18" charset="0"/>
              </a:rPr>
              <a:t>DNA replication is catalyzed by DNA polymerase which needs an RNA primer</a:t>
            </a:r>
          </a:p>
          <a:p>
            <a:pPr>
              <a:spcBef>
                <a:spcPct val="0"/>
              </a:spcBef>
            </a:pPr>
            <a:r>
              <a:rPr lang="en-US" sz="2000" b="1" dirty="0">
                <a:cs typeface="Times New Roman" pitchFamily="18" charset="0"/>
              </a:rPr>
              <a:t>RNA </a:t>
            </a:r>
            <a:r>
              <a:rPr lang="en-US" sz="2000" b="1" dirty="0" err="1">
                <a:cs typeface="Times New Roman" pitchFamily="18" charset="0"/>
              </a:rPr>
              <a:t>primase</a:t>
            </a:r>
            <a:r>
              <a:rPr lang="en-US" sz="2000" b="1" dirty="0">
                <a:cs typeface="Times New Roman" pitchFamily="18" charset="0"/>
              </a:rPr>
              <a:t> synthesizes primer on DNA strand</a:t>
            </a:r>
          </a:p>
          <a:p>
            <a:pPr>
              <a:spcBef>
                <a:spcPct val="0"/>
              </a:spcBef>
            </a:pPr>
            <a:r>
              <a:rPr lang="en-US" sz="2000" b="1" dirty="0">
                <a:cs typeface="Times New Roman" pitchFamily="18" charset="0"/>
              </a:rPr>
              <a:t>DNA polymerase adds nucleotides to the 3</a:t>
            </a:r>
            <a:r>
              <a:rPr lang="en-US" sz="2000" b="1" dirty="0">
                <a:latin typeface="Tahoma" pitchFamily="34" charset="0"/>
                <a:cs typeface="Times New Roman" pitchFamily="18" charset="0"/>
              </a:rPr>
              <a:t>’</a:t>
            </a:r>
            <a:r>
              <a:rPr lang="en-US" sz="2000" b="1" dirty="0">
                <a:cs typeface="Times New Roman" pitchFamily="18" charset="0"/>
              </a:rPr>
              <a:t> end of the growing strand</a:t>
            </a:r>
          </a:p>
        </p:txBody>
      </p:sp>
      <p:pic>
        <p:nvPicPr>
          <p:cNvPr id="13316" name="Picture 8" descr="16"/>
          <p:cNvPicPr>
            <a:picLocks noChangeAspect="1" noChangeArrowheads="1"/>
          </p:cNvPicPr>
          <p:nvPr/>
        </p:nvPicPr>
        <p:blipFill>
          <a:blip r:embed="rId2" cstate="print"/>
          <a:srcRect b="46117"/>
          <a:stretch>
            <a:fillRect/>
          </a:stretch>
        </p:blipFill>
        <p:spPr bwMode="auto">
          <a:xfrm>
            <a:off x="2362200" y="2514600"/>
            <a:ext cx="59436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04800" y="762000"/>
            <a:ext cx="39624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u="sng" dirty="0">
                <a:solidFill>
                  <a:schemeClr val="accent6">
                    <a:lumMod val="50000"/>
                  </a:schemeClr>
                </a:solidFill>
              </a:rPr>
              <a:t>We know: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DNA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800" b="1" dirty="0"/>
              <a:t>is the hereditary material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>
                <a:solidFill>
                  <a:srgbClr val="FF0000"/>
                </a:solidFill>
              </a:rPr>
              <a:t>DNA </a:t>
            </a:r>
            <a:r>
              <a:rPr lang="en-US" sz="2800" b="1" dirty="0"/>
              <a:t>has a double helix structure Made of four bases; A,T,C,G  Sugar-Phosphate backbone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>
                <a:solidFill>
                  <a:srgbClr val="FF0000"/>
                </a:solidFill>
              </a:rPr>
              <a:t>DNA</a:t>
            </a:r>
            <a:r>
              <a:rPr lang="en-US" sz="2800" b="1" dirty="0"/>
              <a:t> replication is semi-conservative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914400"/>
            <a:ext cx="5029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228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dirty="0">
                <a:solidFill>
                  <a:srgbClr val="C00000"/>
                </a:solidFill>
              </a:rPr>
              <a:t>Mechanism of DNA Replication</a:t>
            </a:r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7772400" cy="213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b="1" dirty="0"/>
              <a:t>Nucleotides are added by complementary base pairing with the template strand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b="1" dirty="0"/>
              <a:t>The substrates, </a:t>
            </a:r>
            <a:r>
              <a:rPr lang="en-US" sz="2000" b="1" dirty="0" err="1"/>
              <a:t>deoxyribonucleoside</a:t>
            </a:r>
            <a:r>
              <a:rPr lang="en-US" sz="2000" b="1" dirty="0"/>
              <a:t> </a:t>
            </a:r>
            <a:r>
              <a:rPr lang="en-US" sz="2000" b="1" dirty="0" err="1"/>
              <a:t>triphosphates</a:t>
            </a:r>
            <a:r>
              <a:rPr lang="en-US" sz="2000" b="1" dirty="0"/>
              <a:t>, are hydrolyzed as added, releasing energy for DNA synthesis. </a:t>
            </a:r>
          </a:p>
        </p:txBody>
      </p:sp>
      <p:pic>
        <p:nvPicPr>
          <p:cNvPr id="14340" name="Picture 4" descr="figure 11-1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33800" y="2198688"/>
            <a:ext cx="5410200" cy="4491037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09000" cy="908050"/>
          </a:xfrm>
        </p:spPr>
        <p:txBody>
          <a:bodyPr/>
          <a:lstStyle/>
          <a:p>
            <a:pPr eaLnBrk="1" hangingPunct="1">
              <a:buClr>
                <a:srgbClr val="FF0066"/>
              </a:buClr>
              <a:buSzPct val="75000"/>
              <a:buFont typeface="Wingdings 2" pitchFamily="18" charset="2"/>
              <a:buNone/>
            </a:pPr>
            <a:r>
              <a:rPr lang="en-US" sz="2800" dirty="0">
                <a:solidFill>
                  <a:srgbClr val="FF0000"/>
                </a:solidFill>
              </a:rPr>
              <a:t>The Mechanism of DNA Replication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8150225" cy="2451100"/>
          </a:xfrm>
        </p:spPr>
        <p:txBody>
          <a:bodyPr/>
          <a:lstStyle/>
          <a:p>
            <a:pPr eaLnBrk="1" hangingPunct="1"/>
            <a:r>
              <a:rPr lang="en-US" sz="2000" b="1" dirty="0">
                <a:cs typeface="Times New Roman" pitchFamily="18" charset="0"/>
              </a:rPr>
              <a:t>DNA synthesis on the leading strand is continuous </a:t>
            </a:r>
          </a:p>
          <a:p>
            <a:pPr eaLnBrk="1" hangingPunct="1"/>
            <a:r>
              <a:rPr lang="en-US" sz="2000" b="1" dirty="0">
                <a:cs typeface="Times New Roman" pitchFamily="18" charset="0"/>
              </a:rPr>
              <a:t>The lagging strand grows the same </a:t>
            </a:r>
            <a:r>
              <a:rPr lang="en-US" sz="2000" b="1" i="1" dirty="0">
                <a:cs typeface="Times New Roman" pitchFamily="18" charset="0"/>
              </a:rPr>
              <a:t>general </a:t>
            </a:r>
            <a:r>
              <a:rPr lang="en-US" sz="2000" b="1" dirty="0">
                <a:cs typeface="Times New Roman" pitchFamily="18" charset="0"/>
              </a:rPr>
              <a:t>direction as the leading strand (in the same direction as the Replication Fork).  However, DNA is made in the 5</a:t>
            </a:r>
            <a:r>
              <a:rPr lang="en-US" sz="2000" b="1" dirty="0">
                <a:latin typeface="Tahoma" pitchFamily="34" charset="0"/>
                <a:cs typeface="Times New Roman" pitchFamily="18" charset="0"/>
              </a:rPr>
              <a:t>’</a:t>
            </a:r>
            <a:r>
              <a:rPr lang="en-US" sz="2000" b="1" dirty="0">
                <a:cs typeface="Times New Roman" pitchFamily="18" charset="0"/>
              </a:rPr>
              <a:t>-to-3</a:t>
            </a:r>
            <a:r>
              <a:rPr lang="en-US" sz="2000" b="1" dirty="0">
                <a:latin typeface="Tahoma" pitchFamily="34" charset="0"/>
                <a:cs typeface="Times New Roman" pitchFamily="18" charset="0"/>
              </a:rPr>
              <a:t>’</a:t>
            </a:r>
            <a:r>
              <a:rPr lang="en-US" sz="2000" b="1" dirty="0">
                <a:cs typeface="Times New Roman" pitchFamily="18" charset="0"/>
              </a:rPr>
              <a:t> direction</a:t>
            </a:r>
          </a:p>
          <a:p>
            <a:pPr eaLnBrk="1" hangingPunct="1"/>
            <a:r>
              <a:rPr lang="en-US" sz="2000" b="1" dirty="0">
                <a:cs typeface="Times New Roman" pitchFamily="18" charset="0"/>
              </a:rPr>
              <a:t>Therefore, DNA synthesis on the lagging strand is </a:t>
            </a:r>
            <a:r>
              <a:rPr lang="en-US" sz="2000" b="1" u="sng" dirty="0">
                <a:cs typeface="Times New Roman" pitchFamily="18" charset="0"/>
              </a:rPr>
              <a:t>dis</a:t>
            </a:r>
            <a:r>
              <a:rPr lang="en-US" sz="2000" b="1" dirty="0">
                <a:cs typeface="Times New Roman" pitchFamily="18" charset="0"/>
              </a:rPr>
              <a:t>continuous</a:t>
            </a:r>
          </a:p>
          <a:p>
            <a:pPr eaLnBrk="1" hangingPunct="1"/>
            <a:r>
              <a:rPr lang="en-US" sz="2000" b="1" dirty="0">
                <a:cs typeface="Times New Roman" pitchFamily="18" charset="0"/>
              </a:rPr>
              <a:t>DNA is added as short fragments (</a:t>
            </a:r>
            <a:r>
              <a:rPr lang="en-US" sz="2000" b="1" dirty="0" err="1">
                <a:cs typeface="Times New Roman" pitchFamily="18" charset="0"/>
              </a:rPr>
              <a:t>Okasaki</a:t>
            </a:r>
            <a:r>
              <a:rPr lang="en-US" sz="2000" b="1" dirty="0">
                <a:cs typeface="Times New Roman" pitchFamily="18" charset="0"/>
              </a:rPr>
              <a:t> fragments) that are subsequently </a:t>
            </a:r>
            <a:r>
              <a:rPr lang="en-US" sz="2000" b="1" dirty="0" err="1">
                <a:cs typeface="Times New Roman" pitchFamily="18" charset="0"/>
              </a:rPr>
              <a:t>ligated</a:t>
            </a:r>
            <a:r>
              <a:rPr lang="en-US" sz="2000" b="1" dirty="0">
                <a:cs typeface="Times New Roman" pitchFamily="18" charset="0"/>
              </a:rPr>
              <a:t> together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66800" y="3352800"/>
            <a:ext cx="7391400" cy="3282950"/>
            <a:chOff x="176" y="613"/>
            <a:chExt cx="5517" cy="2788"/>
          </a:xfrm>
        </p:grpSpPr>
        <p:pic>
          <p:nvPicPr>
            <p:cNvPr id="15365" name="Picture 6" descr="OHTL1116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6" y="613"/>
              <a:ext cx="5517" cy="2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6" name="Rectangle 7"/>
            <p:cNvSpPr>
              <a:spLocks noChangeArrowheads="1"/>
            </p:cNvSpPr>
            <p:nvPr/>
          </p:nvSpPr>
          <p:spPr bwMode="auto">
            <a:xfrm>
              <a:off x="1907" y="1874"/>
              <a:ext cx="460" cy="13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7" name="AutoShape 8"/>
            <p:cNvSpPr>
              <a:spLocks noChangeArrowheads="1"/>
            </p:cNvSpPr>
            <p:nvPr/>
          </p:nvSpPr>
          <p:spPr bwMode="auto">
            <a:xfrm>
              <a:off x="2342" y="1833"/>
              <a:ext cx="395" cy="222"/>
            </a:xfrm>
            <a:prstGeom prst="rightArrow">
              <a:avLst>
                <a:gd name="adj1" fmla="val 50000"/>
                <a:gd name="adj2" fmla="val 44482"/>
              </a:avLst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0" name="Picture 12" descr="16"/>
          <p:cNvPicPr>
            <a:picLocks noChangeAspect="1" noChangeArrowheads="1"/>
          </p:cNvPicPr>
          <p:nvPr/>
        </p:nvPicPr>
        <p:blipFill>
          <a:blip r:embed="rId2" cstate="print"/>
          <a:srcRect t="2159" b="48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16"/>
          <p:cNvPicPr>
            <a:picLocks noChangeAspect="1" noChangeArrowheads="1"/>
          </p:cNvPicPr>
          <p:nvPr/>
        </p:nvPicPr>
        <p:blipFill>
          <a:blip r:embed="rId2" cstate="print"/>
          <a:srcRect t="2159" b="13086"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 descr="16"/>
          <p:cNvPicPr>
            <a:picLocks noChangeAspect="1" noChangeArrowheads="1"/>
          </p:cNvPicPr>
          <p:nvPr/>
        </p:nvPicPr>
        <p:blipFill>
          <a:blip r:embed="rId2" cstate="print"/>
          <a:srcRect t="2159" b="54430"/>
          <a:stretch>
            <a:fillRect/>
          </a:stretch>
        </p:blipFill>
        <p:spPr bwMode="auto">
          <a:xfrm>
            <a:off x="0" y="0"/>
            <a:ext cx="914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5334000" y="5562600"/>
            <a:ext cx="914400" cy="228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>
            <a:off x="4343400" y="5334000"/>
            <a:ext cx="914400" cy="228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>
            <a:off x="3276600" y="5105400"/>
            <a:ext cx="914400" cy="228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>
            <a:off x="2286000" y="4876800"/>
            <a:ext cx="914400" cy="228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  <p:bldP spid="17417" grpId="0" animBg="1"/>
      <p:bldP spid="17418" grpId="0" animBg="1"/>
      <p:bldP spid="174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16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 t="51250"/>
          <a:stretch>
            <a:fillRect/>
          </a:stretch>
        </p:blipFill>
        <p:spPr>
          <a:xfrm>
            <a:off x="228600" y="838200"/>
            <a:ext cx="8610600" cy="5140325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19088"/>
            <a:ext cx="7772400" cy="579437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FF0000"/>
                </a:solidFill>
              </a:rPr>
              <a:t>Enzymes in DNA replication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87338" y="1216025"/>
            <a:ext cx="2759075" cy="2322513"/>
            <a:chOff x="256" y="958"/>
            <a:chExt cx="1738" cy="1463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47" y="958"/>
              <a:ext cx="981" cy="821"/>
              <a:chOff x="3634" y="718"/>
              <a:chExt cx="301" cy="328"/>
            </a:xfrm>
          </p:grpSpPr>
          <p:sp>
            <p:nvSpPr>
              <p:cNvPr id="19526" name="Freeform 5"/>
              <p:cNvSpPr>
                <a:spLocks/>
              </p:cNvSpPr>
              <p:nvPr/>
            </p:nvSpPr>
            <p:spPr bwMode="auto">
              <a:xfrm>
                <a:off x="3829" y="828"/>
                <a:ext cx="23" cy="36"/>
              </a:xfrm>
              <a:custGeom>
                <a:avLst/>
                <a:gdLst>
                  <a:gd name="T0" fmla="*/ 0 w 23"/>
                  <a:gd name="T1" fmla="*/ 4 h 36"/>
                  <a:gd name="T2" fmla="*/ 16 w 23"/>
                  <a:gd name="T3" fmla="*/ 36 h 36"/>
                  <a:gd name="T4" fmla="*/ 23 w 23"/>
                  <a:gd name="T5" fmla="*/ 32 h 36"/>
                  <a:gd name="T6" fmla="*/ 7 w 23"/>
                  <a:gd name="T7" fmla="*/ 0 h 36"/>
                  <a:gd name="T8" fmla="*/ 0 w 23"/>
                  <a:gd name="T9" fmla="*/ 4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"/>
                  <a:gd name="T16" fmla="*/ 0 h 36"/>
                  <a:gd name="T17" fmla="*/ 23 w 23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" h="36">
                    <a:moveTo>
                      <a:pt x="0" y="4"/>
                    </a:moveTo>
                    <a:lnTo>
                      <a:pt x="16" y="36"/>
                    </a:lnTo>
                    <a:lnTo>
                      <a:pt x="23" y="32"/>
                    </a:lnTo>
                    <a:lnTo>
                      <a:pt x="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4D94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7" name="Line 6"/>
              <p:cNvSpPr>
                <a:spLocks noChangeShapeType="1"/>
              </p:cNvSpPr>
              <p:nvPr/>
            </p:nvSpPr>
            <p:spPr bwMode="auto">
              <a:xfrm>
                <a:off x="3887" y="934"/>
                <a:ext cx="1" cy="1"/>
              </a:xfrm>
              <a:prstGeom prst="line">
                <a:avLst/>
              </a:prstGeom>
              <a:noFill/>
              <a:ln w="1588">
                <a:solidFill>
                  <a:srgbClr val="C8A3C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3756" y="771"/>
                <a:ext cx="173" cy="220"/>
                <a:chOff x="3756" y="771"/>
                <a:chExt cx="173" cy="220"/>
              </a:xfrm>
            </p:grpSpPr>
            <p:sp>
              <p:nvSpPr>
                <p:cNvPr id="19544" name="Freeform 8"/>
                <p:cNvSpPr>
                  <a:spLocks/>
                </p:cNvSpPr>
                <p:nvPr/>
              </p:nvSpPr>
              <p:spPr bwMode="auto">
                <a:xfrm>
                  <a:off x="3756" y="771"/>
                  <a:ext cx="173" cy="220"/>
                </a:xfrm>
                <a:custGeom>
                  <a:avLst/>
                  <a:gdLst>
                    <a:gd name="T0" fmla="*/ 86 w 173"/>
                    <a:gd name="T1" fmla="*/ 0 h 220"/>
                    <a:gd name="T2" fmla="*/ 106 w 173"/>
                    <a:gd name="T3" fmla="*/ 3 h 220"/>
                    <a:gd name="T4" fmla="*/ 125 w 173"/>
                    <a:gd name="T5" fmla="*/ 11 h 220"/>
                    <a:gd name="T6" fmla="*/ 141 w 173"/>
                    <a:gd name="T7" fmla="*/ 24 h 220"/>
                    <a:gd name="T8" fmla="*/ 154 w 173"/>
                    <a:gd name="T9" fmla="*/ 41 h 220"/>
                    <a:gd name="T10" fmla="*/ 164 w 173"/>
                    <a:gd name="T11" fmla="*/ 62 h 220"/>
                    <a:gd name="T12" fmla="*/ 171 w 173"/>
                    <a:gd name="T13" fmla="*/ 85 h 220"/>
                    <a:gd name="T14" fmla="*/ 173 w 173"/>
                    <a:gd name="T15" fmla="*/ 110 h 220"/>
                    <a:gd name="T16" fmla="*/ 173 w 173"/>
                    <a:gd name="T17" fmla="*/ 110 h 220"/>
                    <a:gd name="T18" fmla="*/ 171 w 173"/>
                    <a:gd name="T19" fmla="*/ 136 h 220"/>
                    <a:gd name="T20" fmla="*/ 164 w 173"/>
                    <a:gd name="T21" fmla="*/ 159 h 220"/>
                    <a:gd name="T22" fmla="*/ 154 w 173"/>
                    <a:gd name="T23" fmla="*/ 179 h 220"/>
                    <a:gd name="T24" fmla="*/ 141 w 173"/>
                    <a:gd name="T25" fmla="*/ 197 h 220"/>
                    <a:gd name="T26" fmla="*/ 125 w 173"/>
                    <a:gd name="T27" fmla="*/ 209 h 220"/>
                    <a:gd name="T28" fmla="*/ 106 w 173"/>
                    <a:gd name="T29" fmla="*/ 218 h 220"/>
                    <a:gd name="T30" fmla="*/ 86 w 173"/>
                    <a:gd name="T31" fmla="*/ 220 h 220"/>
                    <a:gd name="T32" fmla="*/ 86 w 173"/>
                    <a:gd name="T33" fmla="*/ 220 h 220"/>
                    <a:gd name="T34" fmla="*/ 67 w 173"/>
                    <a:gd name="T35" fmla="*/ 218 h 220"/>
                    <a:gd name="T36" fmla="*/ 48 w 173"/>
                    <a:gd name="T37" fmla="*/ 209 h 220"/>
                    <a:gd name="T38" fmla="*/ 32 w 173"/>
                    <a:gd name="T39" fmla="*/ 197 h 220"/>
                    <a:gd name="T40" fmla="*/ 19 w 173"/>
                    <a:gd name="T41" fmla="*/ 179 h 220"/>
                    <a:gd name="T42" fmla="*/ 9 w 173"/>
                    <a:gd name="T43" fmla="*/ 159 h 220"/>
                    <a:gd name="T44" fmla="*/ 2 w 173"/>
                    <a:gd name="T45" fmla="*/ 136 h 220"/>
                    <a:gd name="T46" fmla="*/ 0 w 173"/>
                    <a:gd name="T47" fmla="*/ 110 h 220"/>
                    <a:gd name="T48" fmla="*/ 0 w 173"/>
                    <a:gd name="T49" fmla="*/ 110 h 220"/>
                    <a:gd name="T50" fmla="*/ 2 w 173"/>
                    <a:gd name="T51" fmla="*/ 85 h 220"/>
                    <a:gd name="T52" fmla="*/ 9 w 173"/>
                    <a:gd name="T53" fmla="*/ 62 h 220"/>
                    <a:gd name="T54" fmla="*/ 19 w 173"/>
                    <a:gd name="T55" fmla="*/ 41 h 220"/>
                    <a:gd name="T56" fmla="*/ 32 w 173"/>
                    <a:gd name="T57" fmla="*/ 24 h 220"/>
                    <a:gd name="T58" fmla="*/ 48 w 173"/>
                    <a:gd name="T59" fmla="*/ 11 h 220"/>
                    <a:gd name="T60" fmla="*/ 67 w 173"/>
                    <a:gd name="T61" fmla="*/ 3 h 220"/>
                    <a:gd name="T62" fmla="*/ 86 w 173"/>
                    <a:gd name="T63" fmla="*/ 0 h 220"/>
                    <a:gd name="T64" fmla="*/ 86 w 173"/>
                    <a:gd name="T65" fmla="*/ 0 h 22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173"/>
                    <a:gd name="T100" fmla="*/ 0 h 220"/>
                    <a:gd name="T101" fmla="*/ 173 w 173"/>
                    <a:gd name="T102" fmla="*/ 220 h 220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173" h="220">
                      <a:moveTo>
                        <a:pt x="86" y="0"/>
                      </a:moveTo>
                      <a:lnTo>
                        <a:pt x="106" y="3"/>
                      </a:lnTo>
                      <a:lnTo>
                        <a:pt x="125" y="11"/>
                      </a:lnTo>
                      <a:lnTo>
                        <a:pt x="141" y="24"/>
                      </a:lnTo>
                      <a:lnTo>
                        <a:pt x="154" y="41"/>
                      </a:lnTo>
                      <a:lnTo>
                        <a:pt x="164" y="62"/>
                      </a:lnTo>
                      <a:lnTo>
                        <a:pt x="171" y="85"/>
                      </a:lnTo>
                      <a:lnTo>
                        <a:pt x="173" y="110"/>
                      </a:lnTo>
                      <a:lnTo>
                        <a:pt x="171" y="136"/>
                      </a:lnTo>
                      <a:lnTo>
                        <a:pt x="164" y="159"/>
                      </a:lnTo>
                      <a:lnTo>
                        <a:pt x="154" y="179"/>
                      </a:lnTo>
                      <a:lnTo>
                        <a:pt x="141" y="197"/>
                      </a:lnTo>
                      <a:lnTo>
                        <a:pt x="125" y="209"/>
                      </a:lnTo>
                      <a:lnTo>
                        <a:pt x="106" y="218"/>
                      </a:lnTo>
                      <a:lnTo>
                        <a:pt x="86" y="220"/>
                      </a:lnTo>
                      <a:lnTo>
                        <a:pt x="67" y="218"/>
                      </a:lnTo>
                      <a:lnTo>
                        <a:pt x="48" y="209"/>
                      </a:lnTo>
                      <a:lnTo>
                        <a:pt x="32" y="197"/>
                      </a:lnTo>
                      <a:lnTo>
                        <a:pt x="19" y="179"/>
                      </a:lnTo>
                      <a:lnTo>
                        <a:pt x="9" y="159"/>
                      </a:lnTo>
                      <a:lnTo>
                        <a:pt x="2" y="136"/>
                      </a:lnTo>
                      <a:lnTo>
                        <a:pt x="0" y="110"/>
                      </a:lnTo>
                      <a:lnTo>
                        <a:pt x="2" y="85"/>
                      </a:lnTo>
                      <a:lnTo>
                        <a:pt x="9" y="62"/>
                      </a:lnTo>
                      <a:lnTo>
                        <a:pt x="19" y="41"/>
                      </a:lnTo>
                      <a:lnTo>
                        <a:pt x="32" y="24"/>
                      </a:lnTo>
                      <a:lnTo>
                        <a:pt x="48" y="11"/>
                      </a:lnTo>
                      <a:lnTo>
                        <a:pt x="67" y="3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EAD4E4"/>
                </a:solidFill>
                <a:ln w="19050" cmpd="sng">
                  <a:solidFill>
                    <a:srgbClr val="DEB7D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45" name="Freeform 9"/>
                <p:cNvSpPr>
                  <a:spLocks/>
                </p:cNvSpPr>
                <p:nvPr/>
              </p:nvSpPr>
              <p:spPr bwMode="auto">
                <a:xfrm>
                  <a:off x="3844" y="827"/>
                  <a:ext cx="39" cy="104"/>
                </a:xfrm>
                <a:custGeom>
                  <a:avLst/>
                  <a:gdLst>
                    <a:gd name="T0" fmla="*/ 39 w 39"/>
                    <a:gd name="T1" fmla="*/ 0 h 104"/>
                    <a:gd name="T2" fmla="*/ 36 w 39"/>
                    <a:gd name="T3" fmla="*/ 6 h 104"/>
                    <a:gd name="T4" fmla="*/ 36 w 39"/>
                    <a:gd name="T5" fmla="*/ 7 h 104"/>
                    <a:gd name="T6" fmla="*/ 39 w 39"/>
                    <a:gd name="T7" fmla="*/ 0 h 104"/>
                    <a:gd name="T8" fmla="*/ 39 w 39"/>
                    <a:gd name="T9" fmla="*/ 0 h 104"/>
                    <a:gd name="T10" fmla="*/ 39 w 39"/>
                    <a:gd name="T11" fmla="*/ 0 h 104"/>
                    <a:gd name="T12" fmla="*/ 39 w 39"/>
                    <a:gd name="T13" fmla="*/ 0 h 104"/>
                    <a:gd name="T14" fmla="*/ 36 w 39"/>
                    <a:gd name="T15" fmla="*/ 7 h 104"/>
                    <a:gd name="T16" fmla="*/ 31 w 39"/>
                    <a:gd name="T17" fmla="*/ 13 h 104"/>
                    <a:gd name="T18" fmla="*/ 26 w 39"/>
                    <a:gd name="T19" fmla="*/ 18 h 104"/>
                    <a:gd name="T20" fmla="*/ 14 w 39"/>
                    <a:gd name="T21" fmla="*/ 28 h 104"/>
                    <a:gd name="T22" fmla="*/ 3 w 39"/>
                    <a:gd name="T23" fmla="*/ 40 h 104"/>
                    <a:gd name="T24" fmla="*/ 0 w 39"/>
                    <a:gd name="T25" fmla="*/ 55 h 104"/>
                    <a:gd name="T26" fmla="*/ 0 w 39"/>
                    <a:gd name="T27" fmla="*/ 55 h 104"/>
                    <a:gd name="T28" fmla="*/ 0 w 39"/>
                    <a:gd name="T29" fmla="*/ 55 h 104"/>
                    <a:gd name="T30" fmla="*/ 0 w 39"/>
                    <a:gd name="T31" fmla="*/ 55 h 104"/>
                    <a:gd name="T32" fmla="*/ 6 w 39"/>
                    <a:gd name="T33" fmla="*/ 67 h 104"/>
                    <a:gd name="T34" fmla="*/ 16 w 39"/>
                    <a:gd name="T35" fmla="*/ 77 h 104"/>
                    <a:gd name="T36" fmla="*/ 26 w 39"/>
                    <a:gd name="T37" fmla="*/ 85 h 104"/>
                    <a:gd name="T38" fmla="*/ 31 w 39"/>
                    <a:gd name="T39" fmla="*/ 90 h 104"/>
                    <a:gd name="T40" fmla="*/ 36 w 39"/>
                    <a:gd name="T41" fmla="*/ 97 h 104"/>
                    <a:gd name="T42" fmla="*/ 39 w 39"/>
                    <a:gd name="T43" fmla="*/ 104 h 104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39"/>
                    <a:gd name="T67" fmla="*/ 0 h 104"/>
                    <a:gd name="T68" fmla="*/ 39 w 39"/>
                    <a:gd name="T69" fmla="*/ 104 h 104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39" h="104">
                      <a:moveTo>
                        <a:pt x="39" y="0"/>
                      </a:moveTo>
                      <a:lnTo>
                        <a:pt x="36" y="6"/>
                      </a:lnTo>
                      <a:lnTo>
                        <a:pt x="36" y="7"/>
                      </a:lnTo>
                      <a:lnTo>
                        <a:pt x="39" y="0"/>
                      </a:lnTo>
                      <a:lnTo>
                        <a:pt x="36" y="7"/>
                      </a:lnTo>
                      <a:lnTo>
                        <a:pt x="31" y="13"/>
                      </a:lnTo>
                      <a:lnTo>
                        <a:pt x="26" y="18"/>
                      </a:lnTo>
                      <a:lnTo>
                        <a:pt x="14" y="28"/>
                      </a:lnTo>
                      <a:lnTo>
                        <a:pt x="3" y="40"/>
                      </a:lnTo>
                      <a:lnTo>
                        <a:pt x="0" y="55"/>
                      </a:lnTo>
                      <a:lnTo>
                        <a:pt x="6" y="67"/>
                      </a:lnTo>
                      <a:lnTo>
                        <a:pt x="16" y="77"/>
                      </a:lnTo>
                      <a:lnTo>
                        <a:pt x="26" y="85"/>
                      </a:lnTo>
                      <a:lnTo>
                        <a:pt x="31" y="90"/>
                      </a:lnTo>
                      <a:lnTo>
                        <a:pt x="36" y="97"/>
                      </a:lnTo>
                      <a:lnTo>
                        <a:pt x="39" y="104"/>
                      </a:lnTo>
                    </a:path>
                  </a:pathLst>
                </a:custGeom>
                <a:noFill/>
                <a:ln w="12700">
                  <a:solidFill>
                    <a:srgbClr val="C8A3C4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46" name="Freeform 10"/>
                <p:cNvSpPr>
                  <a:spLocks/>
                </p:cNvSpPr>
                <p:nvPr/>
              </p:nvSpPr>
              <p:spPr bwMode="auto">
                <a:xfrm>
                  <a:off x="3852" y="831"/>
                  <a:ext cx="35" cy="103"/>
                </a:xfrm>
                <a:custGeom>
                  <a:avLst/>
                  <a:gdLst>
                    <a:gd name="T0" fmla="*/ 29 w 35"/>
                    <a:gd name="T1" fmla="*/ 82 h 103"/>
                    <a:gd name="T2" fmla="*/ 20 w 35"/>
                    <a:gd name="T3" fmla="*/ 73 h 103"/>
                    <a:gd name="T4" fmla="*/ 14 w 35"/>
                    <a:gd name="T5" fmla="*/ 63 h 103"/>
                    <a:gd name="T6" fmla="*/ 11 w 35"/>
                    <a:gd name="T7" fmla="*/ 51 h 103"/>
                    <a:gd name="T8" fmla="*/ 11 w 35"/>
                    <a:gd name="T9" fmla="*/ 51 h 103"/>
                    <a:gd name="T10" fmla="*/ 15 w 35"/>
                    <a:gd name="T11" fmla="*/ 39 h 103"/>
                    <a:gd name="T12" fmla="*/ 20 w 35"/>
                    <a:gd name="T13" fmla="*/ 29 h 103"/>
                    <a:gd name="T14" fmla="*/ 29 w 35"/>
                    <a:gd name="T15" fmla="*/ 20 h 103"/>
                    <a:gd name="T16" fmla="*/ 29 w 35"/>
                    <a:gd name="T17" fmla="*/ 20 h 103"/>
                    <a:gd name="T18" fmla="*/ 32 w 35"/>
                    <a:gd name="T19" fmla="*/ 14 h 103"/>
                    <a:gd name="T20" fmla="*/ 33 w 35"/>
                    <a:gd name="T21" fmla="*/ 7 h 103"/>
                    <a:gd name="T22" fmla="*/ 35 w 35"/>
                    <a:gd name="T23" fmla="*/ 0 h 103"/>
                    <a:gd name="T24" fmla="*/ 35 w 35"/>
                    <a:gd name="T25" fmla="*/ 0 h 103"/>
                    <a:gd name="T26" fmla="*/ 33 w 35"/>
                    <a:gd name="T27" fmla="*/ 5 h 103"/>
                    <a:gd name="T28" fmla="*/ 33 w 35"/>
                    <a:gd name="T29" fmla="*/ 7 h 103"/>
                    <a:gd name="T30" fmla="*/ 35 w 35"/>
                    <a:gd name="T31" fmla="*/ 0 h 103"/>
                    <a:gd name="T32" fmla="*/ 35 w 35"/>
                    <a:gd name="T33" fmla="*/ 0 h 103"/>
                    <a:gd name="T34" fmla="*/ 35 w 35"/>
                    <a:gd name="T35" fmla="*/ 0 h 103"/>
                    <a:gd name="T36" fmla="*/ 35 w 35"/>
                    <a:gd name="T37" fmla="*/ 0 h 103"/>
                    <a:gd name="T38" fmla="*/ 35 w 35"/>
                    <a:gd name="T39" fmla="*/ 0 h 103"/>
                    <a:gd name="T40" fmla="*/ 35 w 35"/>
                    <a:gd name="T41" fmla="*/ 0 h 103"/>
                    <a:gd name="T42" fmla="*/ 33 w 35"/>
                    <a:gd name="T43" fmla="*/ 6 h 103"/>
                    <a:gd name="T44" fmla="*/ 30 w 35"/>
                    <a:gd name="T45" fmla="*/ 12 h 103"/>
                    <a:gd name="T46" fmla="*/ 26 w 35"/>
                    <a:gd name="T47" fmla="*/ 18 h 103"/>
                    <a:gd name="T48" fmla="*/ 26 w 35"/>
                    <a:gd name="T49" fmla="*/ 18 h 103"/>
                    <a:gd name="T50" fmla="*/ 13 w 35"/>
                    <a:gd name="T51" fmla="*/ 27 h 103"/>
                    <a:gd name="T52" fmla="*/ 3 w 35"/>
                    <a:gd name="T53" fmla="*/ 39 h 103"/>
                    <a:gd name="T54" fmla="*/ 0 w 35"/>
                    <a:gd name="T55" fmla="*/ 54 h 103"/>
                    <a:gd name="T56" fmla="*/ 0 w 35"/>
                    <a:gd name="T57" fmla="*/ 54 h 103"/>
                    <a:gd name="T58" fmla="*/ 0 w 35"/>
                    <a:gd name="T59" fmla="*/ 54 h 103"/>
                    <a:gd name="T60" fmla="*/ 0 w 35"/>
                    <a:gd name="T61" fmla="*/ 54 h 103"/>
                    <a:gd name="T62" fmla="*/ 0 w 35"/>
                    <a:gd name="T63" fmla="*/ 55 h 103"/>
                    <a:gd name="T64" fmla="*/ 0 w 35"/>
                    <a:gd name="T65" fmla="*/ 55 h 103"/>
                    <a:gd name="T66" fmla="*/ 5 w 35"/>
                    <a:gd name="T67" fmla="*/ 67 h 103"/>
                    <a:gd name="T68" fmla="*/ 15 w 35"/>
                    <a:gd name="T69" fmla="*/ 76 h 103"/>
                    <a:gd name="T70" fmla="*/ 26 w 35"/>
                    <a:gd name="T71" fmla="*/ 85 h 103"/>
                    <a:gd name="T72" fmla="*/ 26 w 35"/>
                    <a:gd name="T73" fmla="*/ 85 h 103"/>
                    <a:gd name="T74" fmla="*/ 30 w 35"/>
                    <a:gd name="T75" fmla="*/ 90 h 103"/>
                    <a:gd name="T76" fmla="*/ 33 w 35"/>
                    <a:gd name="T77" fmla="*/ 96 h 103"/>
                    <a:gd name="T78" fmla="*/ 35 w 35"/>
                    <a:gd name="T79" fmla="*/ 103 h 103"/>
                    <a:gd name="T80" fmla="*/ 35 w 35"/>
                    <a:gd name="T81" fmla="*/ 103 h 103"/>
                    <a:gd name="T82" fmla="*/ 35 w 35"/>
                    <a:gd name="T83" fmla="*/ 103 h 103"/>
                    <a:gd name="T84" fmla="*/ 35 w 35"/>
                    <a:gd name="T85" fmla="*/ 103 h 103"/>
                    <a:gd name="T86" fmla="*/ 35 w 35"/>
                    <a:gd name="T87" fmla="*/ 103 h 103"/>
                    <a:gd name="T88" fmla="*/ 29 w 35"/>
                    <a:gd name="T89" fmla="*/ 82 h 103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35"/>
                    <a:gd name="T136" fmla="*/ 0 h 103"/>
                    <a:gd name="T137" fmla="*/ 35 w 35"/>
                    <a:gd name="T138" fmla="*/ 103 h 103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35" h="103">
                      <a:moveTo>
                        <a:pt x="29" y="82"/>
                      </a:moveTo>
                      <a:lnTo>
                        <a:pt x="20" y="73"/>
                      </a:lnTo>
                      <a:lnTo>
                        <a:pt x="14" y="63"/>
                      </a:lnTo>
                      <a:lnTo>
                        <a:pt x="11" y="51"/>
                      </a:lnTo>
                      <a:lnTo>
                        <a:pt x="15" y="39"/>
                      </a:lnTo>
                      <a:lnTo>
                        <a:pt x="20" y="29"/>
                      </a:lnTo>
                      <a:lnTo>
                        <a:pt x="29" y="20"/>
                      </a:lnTo>
                      <a:lnTo>
                        <a:pt x="32" y="14"/>
                      </a:lnTo>
                      <a:lnTo>
                        <a:pt x="33" y="7"/>
                      </a:lnTo>
                      <a:lnTo>
                        <a:pt x="35" y="0"/>
                      </a:lnTo>
                      <a:lnTo>
                        <a:pt x="33" y="5"/>
                      </a:lnTo>
                      <a:lnTo>
                        <a:pt x="33" y="7"/>
                      </a:lnTo>
                      <a:lnTo>
                        <a:pt x="35" y="0"/>
                      </a:lnTo>
                      <a:lnTo>
                        <a:pt x="33" y="6"/>
                      </a:lnTo>
                      <a:lnTo>
                        <a:pt x="30" y="12"/>
                      </a:lnTo>
                      <a:lnTo>
                        <a:pt x="26" y="18"/>
                      </a:lnTo>
                      <a:lnTo>
                        <a:pt x="13" y="27"/>
                      </a:lnTo>
                      <a:lnTo>
                        <a:pt x="3" y="39"/>
                      </a:lnTo>
                      <a:lnTo>
                        <a:pt x="0" y="54"/>
                      </a:lnTo>
                      <a:lnTo>
                        <a:pt x="0" y="55"/>
                      </a:lnTo>
                      <a:lnTo>
                        <a:pt x="5" y="67"/>
                      </a:lnTo>
                      <a:lnTo>
                        <a:pt x="15" y="76"/>
                      </a:lnTo>
                      <a:lnTo>
                        <a:pt x="26" y="85"/>
                      </a:lnTo>
                      <a:lnTo>
                        <a:pt x="30" y="90"/>
                      </a:lnTo>
                      <a:lnTo>
                        <a:pt x="33" y="96"/>
                      </a:lnTo>
                      <a:lnTo>
                        <a:pt x="35" y="103"/>
                      </a:lnTo>
                      <a:lnTo>
                        <a:pt x="29" y="82"/>
                      </a:lnTo>
                      <a:close/>
                    </a:path>
                  </a:pathLst>
                </a:custGeom>
                <a:solidFill>
                  <a:srgbClr val="E0BCD6"/>
                </a:solidFill>
                <a:ln w="9525">
                  <a:solidFill>
                    <a:srgbClr val="DEB7D4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47" name="Freeform 11"/>
                <p:cNvSpPr>
                  <a:spLocks/>
                </p:cNvSpPr>
                <p:nvPr/>
              </p:nvSpPr>
              <p:spPr bwMode="auto">
                <a:xfrm>
                  <a:off x="3775" y="780"/>
                  <a:ext cx="70" cy="58"/>
                </a:xfrm>
                <a:custGeom>
                  <a:avLst/>
                  <a:gdLst>
                    <a:gd name="T0" fmla="*/ 0 w 70"/>
                    <a:gd name="T1" fmla="*/ 58 h 58"/>
                    <a:gd name="T2" fmla="*/ 17 w 70"/>
                    <a:gd name="T3" fmla="*/ 37 h 58"/>
                    <a:gd name="T4" fmla="*/ 38 w 70"/>
                    <a:gd name="T5" fmla="*/ 21 h 58"/>
                    <a:gd name="T6" fmla="*/ 63 w 70"/>
                    <a:gd name="T7" fmla="*/ 11 h 58"/>
                    <a:gd name="T8" fmla="*/ 63 w 70"/>
                    <a:gd name="T9" fmla="*/ 11 h 58"/>
                    <a:gd name="T10" fmla="*/ 67 w 70"/>
                    <a:gd name="T11" fmla="*/ 9 h 58"/>
                    <a:gd name="T12" fmla="*/ 69 w 70"/>
                    <a:gd name="T13" fmla="*/ 6 h 58"/>
                    <a:gd name="T14" fmla="*/ 70 w 70"/>
                    <a:gd name="T15" fmla="*/ 3 h 58"/>
                    <a:gd name="T16" fmla="*/ 70 w 70"/>
                    <a:gd name="T17" fmla="*/ 3 h 58"/>
                    <a:gd name="T18" fmla="*/ 67 w 70"/>
                    <a:gd name="T19" fmla="*/ 1 h 58"/>
                    <a:gd name="T20" fmla="*/ 60 w 70"/>
                    <a:gd name="T21" fmla="*/ 0 h 58"/>
                    <a:gd name="T22" fmla="*/ 56 w 70"/>
                    <a:gd name="T23" fmla="*/ 1 h 58"/>
                    <a:gd name="T24" fmla="*/ 56 w 70"/>
                    <a:gd name="T25" fmla="*/ 1 h 58"/>
                    <a:gd name="T26" fmla="*/ 30 w 70"/>
                    <a:gd name="T27" fmla="*/ 13 h 58"/>
                    <a:gd name="T28" fmla="*/ 12 w 70"/>
                    <a:gd name="T29" fmla="*/ 34 h 58"/>
                    <a:gd name="T30" fmla="*/ 0 w 70"/>
                    <a:gd name="T31" fmla="*/ 58 h 58"/>
                    <a:gd name="T32" fmla="*/ 0 w 70"/>
                    <a:gd name="T33" fmla="*/ 58 h 58"/>
                    <a:gd name="T34" fmla="*/ 0 w 70"/>
                    <a:gd name="T35" fmla="*/ 58 h 58"/>
                    <a:gd name="T36" fmla="*/ 0 w 70"/>
                    <a:gd name="T37" fmla="*/ 58 h 58"/>
                    <a:gd name="T38" fmla="*/ 0 w 70"/>
                    <a:gd name="T39" fmla="*/ 58 h 58"/>
                    <a:gd name="T40" fmla="*/ 0 w 70"/>
                    <a:gd name="T41" fmla="*/ 58 h 58"/>
                    <a:gd name="T42" fmla="*/ 0 w 70"/>
                    <a:gd name="T43" fmla="*/ 58 h 58"/>
                    <a:gd name="T44" fmla="*/ 0 w 70"/>
                    <a:gd name="T45" fmla="*/ 58 h 58"/>
                    <a:gd name="T46" fmla="*/ 0 w 70"/>
                    <a:gd name="T47" fmla="*/ 58 h 58"/>
                    <a:gd name="T48" fmla="*/ 0 w 70"/>
                    <a:gd name="T49" fmla="*/ 58 h 5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0"/>
                    <a:gd name="T76" fmla="*/ 0 h 58"/>
                    <a:gd name="T77" fmla="*/ 70 w 70"/>
                    <a:gd name="T78" fmla="*/ 58 h 5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0" h="58">
                      <a:moveTo>
                        <a:pt x="0" y="58"/>
                      </a:moveTo>
                      <a:lnTo>
                        <a:pt x="17" y="37"/>
                      </a:lnTo>
                      <a:lnTo>
                        <a:pt x="38" y="21"/>
                      </a:lnTo>
                      <a:lnTo>
                        <a:pt x="63" y="11"/>
                      </a:lnTo>
                      <a:lnTo>
                        <a:pt x="67" y="9"/>
                      </a:lnTo>
                      <a:lnTo>
                        <a:pt x="69" y="6"/>
                      </a:lnTo>
                      <a:lnTo>
                        <a:pt x="70" y="3"/>
                      </a:lnTo>
                      <a:lnTo>
                        <a:pt x="67" y="1"/>
                      </a:lnTo>
                      <a:lnTo>
                        <a:pt x="60" y="0"/>
                      </a:lnTo>
                      <a:lnTo>
                        <a:pt x="56" y="1"/>
                      </a:lnTo>
                      <a:lnTo>
                        <a:pt x="30" y="13"/>
                      </a:lnTo>
                      <a:lnTo>
                        <a:pt x="12" y="34"/>
                      </a:lnTo>
                      <a:lnTo>
                        <a:pt x="0" y="5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529" name="Freeform 12"/>
              <p:cNvSpPr>
                <a:spLocks/>
              </p:cNvSpPr>
              <p:nvPr/>
            </p:nvSpPr>
            <p:spPr bwMode="auto">
              <a:xfrm>
                <a:off x="3634" y="718"/>
                <a:ext cx="287" cy="138"/>
              </a:xfrm>
              <a:custGeom>
                <a:avLst/>
                <a:gdLst>
                  <a:gd name="T0" fmla="*/ 251 w 287"/>
                  <a:gd name="T1" fmla="*/ 29 h 138"/>
                  <a:gd name="T2" fmla="*/ 246 w 287"/>
                  <a:gd name="T3" fmla="*/ 37 h 138"/>
                  <a:gd name="T4" fmla="*/ 237 w 287"/>
                  <a:gd name="T5" fmla="*/ 53 h 138"/>
                  <a:gd name="T6" fmla="*/ 232 w 287"/>
                  <a:gd name="T7" fmla="*/ 61 h 138"/>
                  <a:gd name="T8" fmla="*/ 232 w 287"/>
                  <a:gd name="T9" fmla="*/ 61 h 138"/>
                  <a:gd name="T10" fmla="*/ 209 w 287"/>
                  <a:gd name="T11" fmla="*/ 86 h 138"/>
                  <a:gd name="T12" fmla="*/ 181 w 287"/>
                  <a:gd name="T13" fmla="*/ 102 h 138"/>
                  <a:gd name="T14" fmla="*/ 152 w 287"/>
                  <a:gd name="T15" fmla="*/ 111 h 138"/>
                  <a:gd name="T16" fmla="*/ 126 w 287"/>
                  <a:gd name="T17" fmla="*/ 115 h 138"/>
                  <a:gd name="T18" fmla="*/ 107 w 287"/>
                  <a:gd name="T19" fmla="*/ 115 h 138"/>
                  <a:gd name="T20" fmla="*/ 99 w 287"/>
                  <a:gd name="T21" fmla="*/ 115 h 138"/>
                  <a:gd name="T22" fmla="*/ 99 w 287"/>
                  <a:gd name="T23" fmla="*/ 115 h 138"/>
                  <a:gd name="T24" fmla="*/ 99 w 287"/>
                  <a:gd name="T25" fmla="*/ 115 h 138"/>
                  <a:gd name="T26" fmla="*/ 99 w 287"/>
                  <a:gd name="T27" fmla="*/ 115 h 138"/>
                  <a:gd name="T28" fmla="*/ 99 w 287"/>
                  <a:gd name="T29" fmla="*/ 115 h 138"/>
                  <a:gd name="T30" fmla="*/ 99 w 287"/>
                  <a:gd name="T31" fmla="*/ 115 h 138"/>
                  <a:gd name="T32" fmla="*/ 0 w 287"/>
                  <a:gd name="T33" fmla="*/ 115 h 138"/>
                  <a:gd name="T34" fmla="*/ 0 w 287"/>
                  <a:gd name="T35" fmla="*/ 138 h 138"/>
                  <a:gd name="T36" fmla="*/ 0 w 287"/>
                  <a:gd name="T37" fmla="*/ 138 h 138"/>
                  <a:gd name="T38" fmla="*/ 25 w 287"/>
                  <a:gd name="T39" fmla="*/ 138 h 138"/>
                  <a:gd name="T40" fmla="*/ 72 w 287"/>
                  <a:gd name="T41" fmla="*/ 138 h 138"/>
                  <a:gd name="T42" fmla="*/ 98 w 287"/>
                  <a:gd name="T43" fmla="*/ 138 h 138"/>
                  <a:gd name="T44" fmla="*/ 98 w 287"/>
                  <a:gd name="T45" fmla="*/ 138 h 138"/>
                  <a:gd name="T46" fmla="*/ 105 w 287"/>
                  <a:gd name="T47" fmla="*/ 138 h 138"/>
                  <a:gd name="T48" fmla="*/ 119 w 287"/>
                  <a:gd name="T49" fmla="*/ 138 h 138"/>
                  <a:gd name="T50" fmla="*/ 138 w 287"/>
                  <a:gd name="T51" fmla="*/ 136 h 138"/>
                  <a:gd name="T52" fmla="*/ 161 w 287"/>
                  <a:gd name="T53" fmla="*/ 133 h 138"/>
                  <a:gd name="T54" fmla="*/ 186 w 287"/>
                  <a:gd name="T55" fmla="*/ 125 h 138"/>
                  <a:gd name="T56" fmla="*/ 210 w 287"/>
                  <a:gd name="T57" fmla="*/ 114 h 138"/>
                  <a:gd name="T58" fmla="*/ 233 w 287"/>
                  <a:gd name="T59" fmla="*/ 96 h 138"/>
                  <a:gd name="T60" fmla="*/ 252 w 287"/>
                  <a:gd name="T61" fmla="*/ 73 h 138"/>
                  <a:gd name="T62" fmla="*/ 252 w 287"/>
                  <a:gd name="T63" fmla="*/ 73 h 138"/>
                  <a:gd name="T64" fmla="*/ 256 w 287"/>
                  <a:gd name="T65" fmla="*/ 64 h 138"/>
                  <a:gd name="T66" fmla="*/ 265 w 287"/>
                  <a:gd name="T67" fmla="*/ 49 h 138"/>
                  <a:gd name="T68" fmla="*/ 270 w 287"/>
                  <a:gd name="T69" fmla="*/ 40 h 138"/>
                  <a:gd name="T70" fmla="*/ 270 w 287"/>
                  <a:gd name="T71" fmla="*/ 40 h 138"/>
                  <a:gd name="T72" fmla="*/ 287 w 287"/>
                  <a:gd name="T73" fmla="*/ 12 h 138"/>
                  <a:gd name="T74" fmla="*/ 267 w 287"/>
                  <a:gd name="T75" fmla="*/ 0 h 138"/>
                  <a:gd name="T76" fmla="*/ 251 w 287"/>
                  <a:gd name="T77" fmla="*/ 29 h 138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87"/>
                  <a:gd name="T118" fmla="*/ 0 h 138"/>
                  <a:gd name="T119" fmla="*/ 287 w 287"/>
                  <a:gd name="T120" fmla="*/ 138 h 138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87" h="138">
                    <a:moveTo>
                      <a:pt x="251" y="29"/>
                    </a:moveTo>
                    <a:lnTo>
                      <a:pt x="246" y="37"/>
                    </a:lnTo>
                    <a:lnTo>
                      <a:pt x="237" y="53"/>
                    </a:lnTo>
                    <a:lnTo>
                      <a:pt x="232" y="61"/>
                    </a:lnTo>
                    <a:lnTo>
                      <a:pt x="209" y="86"/>
                    </a:lnTo>
                    <a:lnTo>
                      <a:pt x="181" y="102"/>
                    </a:lnTo>
                    <a:lnTo>
                      <a:pt x="152" y="111"/>
                    </a:lnTo>
                    <a:lnTo>
                      <a:pt x="126" y="115"/>
                    </a:lnTo>
                    <a:lnTo>
                      <a:pt x="107" y="115"/>
                    </a:lnTo>
                    <a:lnTo>
                      <a:pt x="99" y="115"/>
                    </a:lnTo>
                    <a:lnTo>
                      <a:pt x="0" y="115"/>
                    </a:lnTo>
                    <a:lnTo>
                      <a:pt x="0" y="138"/>
                    </a:lnTo>
                    <a:lnTo>
                      <a:pt x="25" y="138"/>
                    </a:lnTo>
                    <a:lnTo>
                      <a:pt x="72" y="138"/>
                    </a:lnTo>
                    <a:lnTo>
                      <a:pt x="98" y="138"/>
                    </a:lnTo>
                    <a:lnTo>
                      <a:pt x="105" y="138"/>
                    </a:lnTo>
                    <a:lnTo>
                      <a:pt x="119" y="138"/>
                    </a:lnTo>
                    <a:lnTo>
                      <a:pt x="138" y="136"/>
                    </a:lnTo>
                    <a:lnTo>
                      <a:pt x="161" y="133"/>
                    </a:lnTo>
                    <a:lnTo>
                      <a:pt x="186" y="125"/>
                    </a:lnTo>
                    <a:lnTo>
                      <a:pt x="210" y="114"/>
                    </a:lnTo>
                    <a:lnTo>
                      <a:pt x="233" y="96"/>
                    </a:lnTo>
                    <a:lnTo>
                      <a:pt x="252" y="73"/>
                    </a:lnTo>
                    <a:lnTo>
                      <a:pt x="256" y="64"/>
                    </a:lnTo>
                    <a:lnTo>
                      <a:pt x="265" y="49"/>
                    </a:lnTo>
                    <a:lnTo>
                      <a:pt x="270" y="40"/>
                    </a:lnTo>
                    <a:lnTo>
                      <a:pt x="287" y="12"/>
                    </a:lnTo>
                    <a:lnTo>
                      <a:pt x="267" y="0"/>
                    </a:lnTo>
                    <a:lnTo>
                      <a:pt x="251" y="29"/>
                    </a:lnTo>
                    <a:close/>
                  </a:path>
                </a:pathLst>
              </a:custGeom>
              <a:solidFill>
                <a:srgbClr val="4D94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0" name="Freeform 13"/>
              <p:cNvSpPr>
                <a:spLocks/>
              </p:cNvSpPr>
              <p:nvPr/>
            </p:nvSpPr>
            <p:spPr bwMode="auto">
              <a:xfrm>
                <a:off x="3636" y="907"/>
                <a:ext cx="285" cy="139"/>
              </a:xfrm>
              <a:custGeom>
                <a:avLst/>
                <a:gdLst>
                  <a:gd name="T0" fmla="*/ 96 w 285"/>
                  <a:gd name="T1" fmla="*/ 1 h 139"/>
                  <a:gd name="T2" fmla="*/ 71 w 285"/>
                  <a:gd name="T3" fmla="*/ 1 h 139"/>
                  <a:gd name="T4" fmla="*/ 25 w 285"/>
                  <a:gd name="T5" fmla="*/ 1 h 139"/>
                  <a:gd name="T6" fmla="*/ 0 w 285"/>
                  <a:gd name="T7" fmla="*/ 1 h 139"/>
                  <a:gd name="T8" fmla="*/ 0 w 285"/>
                  <a:gd name="T9" fmla="*/ 1 h 139"/>
                  <a:gd name="T10" fmla="*/ 0 w 285"/>
                  <a:gd name="T11" fmla="*/ 24 h 139"/>
                  <a:gd name="T12" fmla="*/ 97 w 285"/>
                  <a:gd name="T13" fmla="*/ 24 h 139"/>
                  <a:gd name="T14" fmla="*/ 97 w 285"/>
                  <a:gd name="T15" fmla="*/ 24 h 139"/>
                  <a:gd name="T16" fmla="*/ 97 w 285"/>
                  <a:gd name="T17" fmla="*/ 24 h 139"/>
                  <a:gd name="T18" fmla="*/ 97 w 285"/>
                  <a:gd name="T19" fmla="*/ 24 h 139"/>
                  <a:gd name="T20" fmla="*/ 97 w 285"/>
                  <a:gd name="T21" fmla="*/ 24 h 139"/>
                  <a:gd name="T22" fmla="*/ 97 w 285"/>
                  <a:gd name="T23" fmla="*/ 24 h 139"/>
                  <a:gd name="T24" fmla="*/ 105 w 285"/>
                  <a:gd name="T25" fmla="*/ 23 h 139"/>
                  <a:gd name="T26" fmla="*/ 124 w 285"/>
                  <a:gd name="T27" fmla="*/ 24 h 139"/>
                  <a:gd name="T28" fmla="*/ 150 w 285"/>
                  <a:gd name="T29" fmla="*/ 28 h 139"/>
                  <a:gd name="T30" fmla="*/ 179 w 285"/>
                  <a:gd name="T31" fmla="*/ 36 h 139"/>
                  <a:gd name="T32" fmla="*/ 207 w 285"/>
                  <a:gd name="T33" fmla="*/ 52 h 139"/>
                  <a:gd name="T34" fmla="*/ 230 w 285"/>
                  <a:gd name="T35" fmla="*/ 77 h 139"/>
                  <a:gd name="T36" fmla="*/ 230 w 285"/>
                  <a:gd name="T37" fmla="*/ 77 h 139"/>
                  <a:gd name="T38" fmla="*/ 235 w 285"/>
                  <a:gd name="T39" fmla="*/ 86 h 139"/>
                  <a:gd name="T40" fmla="*/ 244 w 285"/>
                  <a:gd name="T41" fmla="*/ 102 h 139"/>
                  <a:gd name="T42" fmla="*/ 249 w 285"/>
                  <a:gd name="T43" fmla="*/ 110 h 139"/>
                  <a:gd name="T44" fmla="*/ 249 w 285"/>
                  <a:gd name="T45" fmla="*/ 110 h 139"/>
                  <a:gd name="T46" fmla="*/ 265 w 285"/>
                  <a:gd name="T47" fmla="*/ 139 h 139"/>
                  <a:gd name="T48" fmla="*/ 285 w 285"/>
                  <a:gd name="T49" fmla="*/ 127 h 139"/>
                  <a:gd name="T50" fmla="*/ 285 w 285"/>
                  <a:gd name="T51" fmla="*/ 127 h 139"/>
                  <a:gd name="T52" fmla="*/ 276 w 285"/>
                  <a:gd name="T53" fmla="*/ 111 h 139"/>
                  <a:gd name="T54" fmla="*/ 259 w 285"/>
                  <a:gd name="T55" fmla="*/ 81 h 139"/>
                  <a:gd name="T56" fmla="*/ 250 w 285"/>
                  <a:gd name="T57" fmla="*/ 66 h 139"/>
                  <a:gd name="T58" fmla="*/ 250 w 285"/>
                  <a:gd name="T59" fmla="*/ 66 h 139"/>
                  <a:gd name="T60" fmla="*/ 231 w 285"/>
                  <a:gd name="T61" fmla="*/ 42 h 139"/>
                  <a:gd name="T62" fmla="*/ 208 w 285"/>
                  <a:gd name="T63" fmla="*/ 25 h 139"/>
                  <a:gd name="T64" fmla="*/ 184 w 285"/>
                  <a:gd name="T65" fmla="*/ 13 h 139"/>
                  <a:gd name="T66" fmla="*/ 159 w 285"/>
                  <a:gd name="T67" fmla="*/ 6 h 139"/>
                  <a:gd name="T68" fmla="*/ 136 w 285"/>
                  <a:gd name="T69" fmla="*/ 2 h 139"/>
                  <a:gd name="T70" fmla="*/ 117 w 285"/>
                  <a:gd name="T71" fmla="*/ 0 h 139"/>
                  <a:gd name="T72" fmla="*/ 103 w 285"/>
                  <a:gd name="T73" fmla="*/ 0 h 139"/>
                  <a:gd name="T74" fmla="*/ 96 w 285"/>
                  <a:gd name="T75" fmla="*/ 1 h 139"/>
                  <a:gd name="T76" fmla="*/ 96 w 285"/>
                  <a:gd name="T77" fmla="*/ 1 h 139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85"/>
                  <a:gd name="T118" fmla="*/ 0 h 139"/>
                  <a:gd name="T119" fmla="*/ 285 w 285"/>
                  <a:gd name="T120" fmla="*/ 139 h 139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85" h="139">
                    <a:moveTo>
                      <a:pt x="96" y="1"/>
                    </a:moveTo>
                    <a:lnTo>
                      <a:pt x="71" y="1"/>
                    </a:lnTo>
                    <a:lnTo>
                      <a:pt x="25" y="1"/>
                    </a:lnTo>
                    <a:lnTo>
                      <a:pt x="0" y="1"/>
                    </a:lnTo>
                    <a:lnTo>
                      <a:pt x="0" y="24"/>
                    </a:lnTo>
                    <a:lnTo>
                      <a:pt x="97" y="24"/>
                    </a:lnTo>
                    <a:lnTo>
                      <a:pt x="105" y="23"/>
                    </a:lnTo>
                    <a:lnTo>
                      <a:pt x="124" y="24"/>
                    </a:lnTo>
                    <a:lnTo>
                      <a:pt x="150" y="28"/>
                    </a:lnTo>
                    <a:lnTo>
                      <a:pt x="179" y="36"/>
                    </a:lnTo>
                    <a:lnTo>
                      <a:pt x="207" y="52"/>
                    </a:lnTo>
                    <a:lnTo>
                      <a:pt x="230" y="77"/>
                    </a:lnTo>
                    <a:lnTo>
                      <a:pt x="235" y="86"/>
                    </a:lnTo>
                    <a:lnTo>
                      <a:pt x="244" y="102"/>
                    </a:lnTo>
                    <a:lnTo>
                      <a:pt x="249" y="110"/>
                    </a:lnTo>
                    <a:lnTo>
                      <a:pt x="265" y="139"/>
                    </a:lnTo>
                    <a:lnTo>
                      <a:pt x="285" y="127"/>
                    </a:lnTo>
                    <a:lnTo>
                      <a:pt x="276" y="111"/>
                    </a:lnTo>
                    <a:lnTo>
                      <a:pt x="259" y="81"/>
                    </a:lnTo>
                    <a:lnTo>
                      <a:pt x="250" y="66"/>
                    </a:lnTo>
                    <a:lnTo>
                      <a:pt x="231" y="42"/>
                    </a:lnTo>
                    <a:lnTo>
                      <a:pt x="208" y="25"/>
                    </a:lnTo>
                    <a:lnTo>
                      <a:pt x="184" y="13"/>
                    </a:lnTo>
                    <a:lnTo>
                      <a:pt x="159" y="6"/>
                    </a:lnTo>
                    <a:lnTo>
                      <a:pt x="136" y="2"/>
                    </a:lnTo>
                    <a:lnTo>
                      <a:pt x="117" y="0"/>
                    </a:lnTo>
                    <a:lnTo>
                      <a:pt x="103" y="0"/>
                    </a:lnTo>
                    <a:lnTo>
                      <a:pt x="96" y="1"/>
                    </a:lnTo>
                    <a:close/>
                  </a:path>
                </a:pathLst>
              </a:custGeom>
              <a:solidFill>
                <a:srgbClr val="4D94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1" name="Rectangle 14"/>
              <p:cNvSpPr>
                <a:spLocks noChangeArrowheads="1"/>
              </p:cNvSpPr>
              <p:nvPr/>
            </p:nvSpPr>
            <p:spPr bwMode="auto">
              <a:xfrm>
                <a:off x="3650" y="844"/>
                <a:ext cx="8" cy="75"/>
              </a:xfrm>
              <a:prstGeom prst="rect">
                <a:avLst/>
              </a:prstGeom>
              <a:solidFill>
                <a:srgbClr val="4D94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2" name="Rectangle 15"/>
              <p:cNvSpPr>
                <a:spLocks noChangeArrowheads="1"/>
              </p:cNvSpPr>
              <p:nvPr/>
            </p:nvSpPr>
            <p:spPr bwMode="auto">
              <a:xfrm>
                <a:off x="3687" y="844"/>
                <a:ext cx="7" cy="75"/>
              </a:xfrm>
              <a:prstGeom prst="rect">
                <a:avLst/>
              </a:prstGeom>
              <a:solidFill>
                <a:srgbClr val="4D94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3" name="Rectangle 16"/>
              <p:cNvSpPr>
                <a:spLocks noChangeArrowheads="1"/>
              </p:cNvSpPr>
              <p:nvPr/>
            </p:nvSpPr>
            <p:spPr bwMode="auto">
              <a:xfrm>
                <a:off x="3723" y="844"/>
                <a:ext cx="8" cy="75"/>
              </a:xfrm>
              <a:prstGeom prst="rect">
                <a:avLst/>
              </a:prstGeom>
              <a:solidFill>
                <a:srgbClr val="4D94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4" name="Rectangle 17"/>
              <p:cNvSpPr>
                <a:spLocks noChangeArrowheads="1"/>
              </p:cNvSpPr>
              <p:nvPr/>
            </p:nvSpPr>
            <p:spPr bwMode="auto">
              <a:xfrm>
                <a:off x="3760" y="844"/>
                <a:ext cx="7" cy="75"/>
              </a:xfrm>
              <a:prstGeom prst="rect">
                <a:avLst/>
              </a:prstGeom>
              <a:solidFill>
                <a:srgbClr val="4D94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5" name="Freeform 18"/>
              <p:cNvSpPr>
                <a:spLocks/>
              </p:cNvSpPr>
              <p:nvPr/>
            </p:nvSpPr>
            <p:spPr bwMode="auto">
              <a:xfrm>
                <a:off x="3794" y="887"/>
                <a:ext cx="14" cy="37"/>
              </a:xfrm>
              <a:custGeom>
                <a:avLst/>
                <a:gdLst>
                  <a:gd name="T0" fmla="*/ 0 w 14"/>
                  <a:gd name="T1" fmla="*/ 36 h 37"/>
                  <a:gd name="T2" fmla="*/ 7 w 14"/>
                  <a:gd name="T3" fmla="*/ 37 h 37"/>
                  <a:gd name="T4" fmla="*/ 14 w 14"/>
                  <a:gd name="T5" fmla="*/ 1 h 37"/>
                  <a:gd name="T6" fmla="*/ 6 w 14"/>
                  <a:gd name="T7" fmla="*/ 0 h 37"/>
                  <a:gd name="T8" fmla="*/ 0 w 14"/>
                  <a:gd name="T9" fmla="*/ 3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37"/>
                  <a:gd name="T17" fmla="*/ 14 w 14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37">
                    <a:moveTo>
                      <a:pt x="0" y="36"/>
                    </a:moveTo>
                    <a:lnTo>
                      <a:pt x="7" y="37"/>
                    </a:lnTo>
                    <a:lnTo>
                      <a:pt x="14" y="1"/>
                    </a:lnTo>
                    <a:lnTo>
                      <a:pt x="6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4D94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6" name="Freeform 19"/>
              <p:cNvSpPr>
                <a:spLocks/>
              </p:cNvSpPr>
              <p:nvPr/>
            </p:nvSpPr>
            <p:spPr bwMode="auto">
              <a:xfrm>
                <a:off x="3828" y="901"/>
                <a:ext cx="25" cy="38"/>
              </a:xfrm>
              <a:custGeom>
                <a:avLst/>
                <a:gdLst>
                  <a:gd name="T0" fmla="*/ 0 w 25"/>
                  <a:gd name="T1" fmla="*/ 35 h 38"/>
                  <a:gd name="T2" fmla="*/ 7 w 25"/>
                  <a:gd name="T3" fmla="*/ 38 h 38"/>
                  <a:gd name="T4" fmla="*/ 25 w 25"/>
                  <a:gd name="T5" fmla="*/ 3 h 38"/>
                  <a:gd name="T6" fmla="*/ 17 w 25"/>
                  <a:gd name="T7" fmla="*/ 0 h 38"/>
                  <a:gd name="T8" fmla="*/ 0 w 25"/>
                  <a:gd name="T9" fmla="*/ 35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38"/>
                  <a:gd name="T17" fmla="*/ 25 w 25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38">
                    <a:moveTo>
                      <a:pt x="0" y="35"/>
                    </a:moveTo>
                    <a:lnTo>
                      <a:pt x="7" y="38"/>
                    </a:lnTo>
                    <a:lnTo>
                      <a:pt x="25" y="3"/>
                    </a:lnTo>
                    <a:lnTo>
                      <a:pt x="17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4D94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7" name="Freeform 20"/>
              <p:cNvSpPr>
                <a:spLocks/>
              </p:cNvSpPr>
              <p:nvPr/>
            </p:nvSpPr>
            <p:spPr bwMode="auto">
              <a:xfrm>
                <a:off x="3857" y="924"/>
                <a:ext cx="32" cy="35"/>
              </a:xfrm>
              <a:custGeom>
                <a:avLst/>
                <a:gdLst>
                  <a:gd name="T0" fmla="*/ 0 w 32"/>
                  <a:gd name="T1" fmla="*/ 30 h 35"/>
                  <a:gd name="T2" fmla="*/ 5 w 32"/>
                  <a:gd name="T3" fmla="*/ 35 h 35"/>
                  <a:gd name="T4" fmla="*/ 32 w 32"/>
                  <a:gd name="T5" fmla="*/ 6 h 35"/>
                  <a:gd name="T6" fmla="*/ 26 w 32"/>
                  <a:gd name="T7" fmla="*/ 0 h 35"/>
                  <a:gd name="T8" fmla="*/ 0 w 32"/>
                  <a:gd name="T9" fmla="*/ 30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5"/>
                  <a:gd name="T17" fmla="*/ 32 w 32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5">
                    <a:moveTo>
                      <a:pt x="0" y="30"/>
                    </a:moveTo>
                    <a:lnTo>
                      <a:pt x="5" y="35"/>
                    </a:lnTo>
                    <a:lnTo>
                      <a:pt x="32" y="6"/>
                    </a:lnTo>
                    <a:lnTo>
                      <a:pt x="26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4D94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8" name="Freeform 21"/>
              <p:cNvSpPr>
                <a:spLocks/>
              </p:cNvSpPr>
              <p:nvPr/>
            </p:nvSpPr>
            <p:spPr bwMode="auto">
              <a:xfrm>
                <a:off x="3877" y="960"/>
                <a:ext cx="38" cy="29"/>
              </a:xfrm>
              <a:custGeom>
                <a:avLst/>
                <a:gdLst>
                  <a:gd name="T0" fmla="*/ 0 w 38"/>
                  <a:gd name="T1" fmla="*/ 23 h 29"/>
                  <a:gd name="T2" fmla="*/ 5 w 38"/>
                  <a:gd name="T3" fmla="*/ 29 h 29"/>
                  <a:gd name="T4" fmla="*/ 38 w 38"/>
                  <a:gd name="T5" fmla="*/ 7 h 29"/>
                  <a:gd name="T6" fmla="*/ 33 w 38"/>
                  <a:gd name="T7" fmla="*/ 0 h 29"/>
                  <a:gd name="T8" fmla="*/ 0 w 38"/>
                  <a:gd name="T9" fmla="*/ 23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29"/>
                  <a:gd name="T17" fmla="*/ 38 w 38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29">
                    <a:moveTo>
                      <a:pt x="0" y="23"/>
                    </a:moveTo>
                    <a:lnTo>
                      <a:pt x="5" y="29"/>
                    </a:lnTo>
                    <a:lnTo>
                      <a:pt x="38" y="7"/>
                    </a:lnTo>
                    <a:lnTo>
                      <a:pt x="33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D94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9" name="Freeform 22"/>
              <p:cNvSpPr>
                <a:spLocks/>
              </p:cNvSpPr>
              <p:nvPr/>
            </p:nvSpPr>
            <p:spPr bwMode="auto">
              <a:xfrm>
                <a:off x="3896" y="992"/>
                <a:ext cx="38" cy="27"/>
              </a:xfrm>
              <a:custGeom>
                <a:avLst/>
                <a:gdLst>
                  <a:gd name="T0" fmla="*/ 0 w 38"/>
                  <a:gd name="T1" fmla="*/ 21 h 27"/>
                  <a:gd name="T2" fmla="*/ 4 w 38"/>
                  <a:gd name="T3" fmla="*/ 27 h 27"/>
                  <a:gd name="T4" fmla="*/ 38 w 38"/>
                  <a:gd name="T5" fmla="*/ 7 h 27"/>
                  <a:gd name="T6" fmla="*/ 34 w 38"/>
                  <a:gd name="T7" fmla="*/ 0 h 27"/>
                  <a:gd name="T8" fmla="*/ 0 w 38"/>
                  <a:gd name="T9" fmla="*/ 21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27"/>
                  <a:gd name="T17" fmla="*/ 38 w 38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27">
                    <a:moveTo>
                      <a:pt x="0" y="21"/>
                    </a:moveTo>
                    <a:lnTo>
                      <a:pt x="4" y="27"/>
                    </a:lnTo>
                    <a:lnTo>
                      <a:pt x="38" y="7"/>
                    </a:lnTo>
                    <a:lnTo>
                      <a:pt x="34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4D94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0" name="Freeform 23"/>
              <p:cNvSpPr>
                <a:spLocks/>
              </p:cNvSpPr>
              <p:nvPr/>
            </p:nvSpPr>
            <p:spPr bwMode="auto">
              <a:xfrm>
                <a:off x="3795" y="840"/>
                <a:ext cx="12" cy="40"/>
              </a:xfrm>
              <a:custGeom>
                <a:avLst/>
                <a:gdLst>
                  <a:gd name="T0" fmla="*/ 0 w 12"/>
                  <a:gd name="T1" fmla="*/ 0 h 40"/>
                  <a:gd name="T2" fmla="*/ 5 w 12"/>
                  <a:gd name="T3" fmla="*/ 40 h 40"/>
                  <a:gd name="T4" fmla="*/ 12 w 12"/>
                  <a:gd name="T5" fmla="*/ 39 h 40"/>
                  <a:gd name="T6" fmla="*/ 8 w 12"/>
                  <a:gd name="T7" fmla="*/ 0 h 40"/>
                  <a:gd name="T8" fmla="*/ 0 w 12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40"/>
                  <a:gd name="T17" fmla="*/ 12 w 12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40">
                    <a:moveTo>
                      <a:pt x="0" y="0"/>
                    </a:moveTo>
                    <a:lnTo>
                      <a:pt x="5" y="40"/>
                    </a:lnTo>
                    <a:lnTo>
                      <a:pt x="12" y="39"/>
                    </a:lnTo>
                    <a:lnTo>
                      <a:pt x="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94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1" name="Freeform 24"/>
              <p:cNvSpPr>
                <a:spLocks/>
              </p:cNvSpPr>
              <p:nvPr/>
            </p:nvSpPr>
            <p:spPr bwMode="auto">
              <a:xfrm>
                <a:off x="3858" y="805"/>
                <a:ext cx="32" cy="34"/>
              </a:xfrm>
              <a:custGeom>
                <a:avLst/>
                <a:gdLst>
                  <a:gd name="T0" fmla="*/ 0 w 32"/>
                  <a:gd name="T1" fmla="*/ 5 h 34"/>
                  <a:gd name="T2" fmla="*/ 26 w 32"/>
                  <a:gd name="T3" fmla="*/ 34 h 34"/>
                  <a:gd name="T4" fmla="*/ 32 w 32"/>
                  <a:gd name="T5" fmla="*/ 29 h 34"/>
                  <a:gd name="T6" fmla="*/ 5 w 32"/>
                  <a:gd name="T7" fmla="*/ 0 h 34"/>
                  <a:gd name="T8" fmla="*/ 0 w 32"/>
                  <a:gd name="T9" fmla="*/ 5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4"/>
                  <a:gd name="T17" fmla="*/ 32 w 32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4">
                    <a:moveTo>
                      <a:pt x="0" y="5"/>
                    </a:moveTo>
                    <a:lnTo>
                      <a:pt x="26" y="34"/>
                    </a:lnTo>
                    <a:lnTo>
                      <a:pt x="32" y="29"/>
                    </a:lnTo>
                    <a:lnTo>
                      <a:pt x="5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D94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2" name="Freeform 25"/>
              <p:cNvSpPr>
                <a:spLocks/>
              </p:cNvSpPr>
              <p:nvPr/>
            </p:nvSpPr>
            <p:spPr bwMode="auto">
              <a:xfrm>
                <a:off x="3879" y="774"/>
                <a:ext cx="37" cy="29"/>
              </a:xfrm>
              <a:custGeom>
                <a:avLst/>
                <a:gdLst>
                  <a:gd name="T0" fmla="*/ 0 w 37"/>
                  <a:gd name="T1" fmla="*/ 6 h 29"/>
                  <a:gd name="T2" fmla="*/ 33 w 37"/>
                  <a:gd name="T3" fmla="*/ 29 h 29"/>
                  <a:gd name="T4" fmla="*/ 37 w 37"/>
                  <a:gd name="T5" fmla="*/ 22 h 29"/>
                  <a:gd name="T6" fmla="*/ 4 w 37"/>
                  <a:gd name="T7" fmla="*/ 0 h 29"/>
                  <a:gd name="T8" fmla="*/ 0 w 37"/>
                  <a:gd name="T9" fmla="*/ 6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29"/>
                  <a:gd name="T17" fmla="*/ 37 w 3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29">
                    <a:moveTo>
                      <a:pt x="0" y="6"/>
                    </a:moveTo>
                    <a:lnTo>
                      <a:pt x="33" y="29"/>
                    </a:lnTo>
                    <a:lnTo>
                      <a:pt x="37" y="22"/>
                    </a:lnTo>
                    <a:lnTo>
                      <a:pt x="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4D94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3" name="Freeform 26"/>
              <p:cNvSpPr>
                <a:spLocks/>
              </p:cNvSpPr>
              <p:nvPr/>
            </p:nvSpPr>
            <p:spPr bwMode="auto">
              <a:xfrm>
                <a:off x="3897" y="744"/>
                <a:ext cx="38" cy="27"/>
              </a:xfrm>
              <a:custGeom>
                <a:avLst/>
                <a:gdLst>
                  <a:gd name="T0" fmla="*/ 0 w 38"/>
                  <a:gd name="T1" fmla="*/ 6 h 27"/>
                  <a:gd name="T2" fmla="*/ 34 w 38"/>
                  <a:gd name="T3" fmla="*/ 27 h 27"/>
                  <a:gd name="T4" fmla="*/ 38 w 38"/>
                  <a:gd name="T5" fmla="*/ 20 h 27"/>
                  <a:gd name="T6" fmla="*/ 4 w 38"/>
                  <a:gd name="T7" fmla="*/ 0 h 27"/>
                  <a:gd name="T8" fmla="*/ 0 w 38"/>
                  <a:gd name="T9" fmla="*/ 6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27"/>
                  <a:gd name="T17" fmla="*/ 38 w 38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27">
                    <a:moveTo>
                      <a:pt x="0" y="6"/>
                    </a:moveTo>
                    <a:lnTo>
                      <a:pt x="34" y="27"/>
                    </a:lnTo>
                    <a:lnTo>
                      <a:pt x="38" y="20"/>
                    </a:lnTo>
                    <a:lnTo>
                      <a:pt x="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4D94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25" name="Text Box 27"/>
            <p:cNvSpPr txBox="1">
              <a:spLocks noChangeArrowheads="1"/>
            </p:cNvSpPr>
            <p:nvPr/>
          </p:nvSpPr>
          <p:spPr bwMode="auto">
            <a:xfrm>
              <a:off x="256" y="1979"/>
              <a:ext cx="173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2000" b="1">
                  <a:latin typeface="Times New Roman" pitchFamily="18" charset="0"/>
                </a:rPr>
                <a:t>Helicase unwinds </a:t>
              </a:r>
            </a:p>
            <a:p>
              <a:pPr algn="l" eaLnBrk="0" hangingPunct="0">
                <a:spcBef>
                  <a:spcPct val="0"/>
                </a:spcBef>
              </a:pPr>
              <a:r>
                <a:rPr lang="en-US" sz="2000" b="1">
                  <a:latin typeface="Times New Roman" pitchFamily="18" charset="0"/>
                </a:rPr>
                <a:t>parental double helix</a:t>
              </a: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3348038" y="1360488"/>
            <a:ext cx="2387600" cy="2490787"/>
            <a:chOff x="2109" y="1029"/>
            <a:chExt cx="1504" cy="1569"/>
          </a:xfrm>
        </p:grpSpPr>
        <p:grpSp>
          <p:nvGrpSpPr>
            <p:cNvPr id="6" name="Group 29"/>
            <p:cNvGrpSpPr>
              <a:grpSpLocks/>
            </p:cNvGrpSpPr>
            <p:nvPr/>
          </p:nvGrpSpPr>
          <p:grpSpPr bwMode="auto">
            <a:xfrm>
              <a:off x="2242" y="1029"/>
              <a:ext cx="917" cy="913"/>
              <a:chOff x="4271" y="719"/>
              <a:chExt cx="334" cy="300"/>
            </a:xfrm>
          </p:grpSpPr>
          <p:sp>
            <p:nvSpPr>
              <p:cNvPr id="19508" name="Freeform 30"/>
              <p:cNvSpPr>
                <a:spLocks/>
              </p:cNvSpPr>
              <p:nvPr/>
            </p:nvSpPr>
            <p:spPr bwMode="auto">
              <a:xfrm>
                <a:off x="4271" y="719"/>
                <a:ext cx="216" cy="51"/>
              </a:xfrm>
              <a:custGeom>
                <a:avLst/>
                <a:gdLst>
                  <a:gd name="T0" fmla="*/ 94 w 216"/>
                  <a:gd name="T1" fmla="*/ 28 h 51"/>
                  <a:gd name="T2" fmla="*/ 94 w 216"/>
                  <a:gd name="T3" fmla="*/ 28 h 51"/>
                  <a:gd name="T4" fmla="*/ 94 w 216"/>
                  <a:gd name="T5" fmla="*/ 28 h 51"/>
                  <a:gd name="T6" fmla="*/ 93 w 216"/>
                  <a:gd name="T7" fmla="*/ 28 h 51"/>
                  <a:gd name="T8" fmla="*/ 93 w 216"/>
                  <a:gd name="T9" fmla="*/ 28 h 51"/>
                  <a:gd name="T10" fmla="*/ 0 w 216"/>
                  <a:gd name="T11" fmla="*/ 28 h 51"/>
                  <a:gd name="T12" fmla="*/ 0 w 216"/>
                  <a:gd name="T13" fmla="*/ 51 h 51"/>
                  <a:gd name="T14" fmla="*/ 0 w 216"/>
                  <a:gd name="T15" fmla="*/ 51 h 51"/>
                  <a:gd name="T16" fmla="*/ 24 w 216"/>
                  <a:gd name="T17" fmla="*/ 51 h 51"/>
                  <a:gd name="T18" fmla="*/ 69 w 216"/>
                  <a:gd name="T19" fmla="*/ 51 h 51"/>
                  <a:gd name="T20" fmla="*/ 93 w 216"/>
                  <a:gd name="T21" fmla="*/ 51 h 51"/>
                  <a:gd name="T22" fmla="*/ 93 w 216"/>
                  <a:gd name="T23" fmla="*/ 51 h 51"/>
                  <a:gd name="T24" fmla="*/ 103 w 216"/>
                  <a:gd name="T25" fmla="*/ 51 h 51"/>
                  <a:gd name="T26" fmla="*/ 124 w 216"/>
                  <a:gd name="T27" fmla="*/ 50 h 51"/>
                  <a:gd name="T28" fmla="*/ 153 w 216"/>
                  <a:gd name="T29" fmla="*/ 46 h 51"/>
                  <a:gd name="T30" fmla="*/ 184 w 216"/>
                  <a:gd name="T31" fmla="*/ 36 h 51"/>
                  <a:gd name="T32" fmla="*/ 216 w 216"/>
                  <a:gd name="T33" fmla="*/ 19 h 51"/>
                  <a:gd name="T34" fmla="*/ 216 w 216"/>
                  <a:gd name="T35" fmla="*/ 19 h 51"/>
                  <a:gd name="T36" fmla="*/ 212 w 216"/>
                  <a:gd name="T37" fmla="*/ 14 h 51"/>
                  <a:gd name="T38" fmla="*/ 206 w 216"/>
                  <a:gd name="T39" fmla="*/ 5 h 51"/>
                  <a:gd name="T40" fmla="*/ 202 w 216"/>
                  <a:gd name="T41" fmla="*/ 0 h 51"/>
                  <a:gd name="T42" fmla="*/ 202 w 216"/>
                  <a:gd name="T43" fmla="*/ 0 h 51"/>
                  <a:gd name="T44" fmla="*/ 167 w 216"/>
                  <a:gd name="T45" fmla="*/ 18 h 51"/>
                  <a:gd name="T46" fmla="*/ 132 w 216"/>
                  <a:gd name="T47" fmla="*/ 26 h 51"/>
                  <a:gd name="T48" fmla="*/ 105 w 216"/>
                  <a:gd name="T49" fmla="*/ 28 h 51"/>
                  <a:gd name="T50" fmla="*/ 94 w 216"/>
                  <a:gd name="T51" fmla="*/ 28 h 51"/>
                  <a:gd name="T52" fmla="*/ 94 w 216"/>
                  <a:gd name="T53" fmla="*/ 28 h 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16"/>
                  <a:gd name="T82" fmla="*/ 0 h 51"/>
                  <a:gd name="T83" fmla="*/ 216 w 216"/>
                  <a:gd name="T84" fmla="*/ 51 h 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16" h="51">
                    <a:moveTo>
                      <a:pt x="94" y="28"/>
                    </a:moveTo>
                    <a:lnTo>
                      <a:pt x="94" y="28"/>
                    </a:lnTo>
                    <a:lnTo>
                      <a:pt x="93" y="28"/>
                    </a:lnTo>
                    <a:lnTo>
                      <a:pt x="0" y="28"/>
                    </a:lnTo>
                    <a:lnTo>
                      <a:pt x="0" y="51"/>
                    </a:lnTo>
                    <a:lnTo>
                      <a:pt x="24" y="51"/>
                    </a:lnTo>
                    <a:lnTo>
                      <a:pt x="69" y="51"/>
                    </a:lnTo>
                    <a:lnTo>
                      <a:pt x="93" y="51"/>
                    </a:lnTo>
                    <a:lnTo>
                      <a:pt x="103" y="51"/>
                    </a:lnTo>
                    <a:lnTo>
                      <a:pt x="124" y="50"/>
                    </a:lnTo>
                    <a:lnTo>
                      <a:pt x="153" y="46"/>
                    </a:lnTo>
                    <a:lnTo>
                      <a:pt x="184" y="36"/>
                    </a:lnTo>
                    <a:lnTo>
                      <a:pt x="216" y="19"/>
                    </a:lnTo>
                    <a:lnTo>
                      <a:pt x="212" y="14"/>
                    </a:lnTo>
                    <a:lnTo>
                      <a:pt x="206" y="5"/>
                    </a:lnTo>
                    <a:lnTo>
                      <a:pt x="202" y="0"/>
                    </a:lnTo>
                    <a:lnTo>
                      <a:pt x="167" y="18"/>
                    </a:lnTo>
                    <a:lnTo>
                      <a:pt x="132" y="26"/>
                    </a:lnTo>
                    <a:lnTo>
                      <a:pt x="105" y="28"/>
                    </a:lnTo>
                    <a:lnTo>
                      <a:pt x="94" y="28"/>
                    </a:lnTo>
                    <a:close/>
                  </a:path>
                </a:pathLst>
              </a:custGeom>
              <a:solidFill>
                <a:srgbClr val="4D94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9" name="Freeform 31"/>
              <p:cNvSpPr>
                <a:spLocks/>
              </p:cNvSpPr>
              <p:nvPr/>
            </p:nvSpPr>
            <p:spPr bwMode="auto">
              <a:xfrm>
                <a:off x="4271" y="821"/>
                <a:ext cx="331" cy="198"/>
              </a:xfrm>
              <a:custGeom>
                <a:avLst/>
                <a:gdLst>
                  <a:gd name="T0" fmla="*/ 93 w 331"/>
                  <a:gd name="T1" fmla="*/ 0 h 198"/>
                  <a:gd name="T2" fmla="*/ 69 w 331"/>
                  <a:gd name="T3" fmla="*/ 0 h 198"/>
                  <a:gd name="T4" fmla="*/ 24 w 331"/>
                  <a:gd name="T5" fmla="*/ 0 h 198"/>
                  <a:gd name="T6" fmla="*/ 0 w 331"/>
                  <a:gd name="T7" fmla="*/ 0 h 198"/>
                  <a:gd name="T8" fmla="*/ 0 w 331"/>
                  <a:gd name="T9" fmla="*/ 0 h 198"/>
                  <a:gd name="T10" fmla="*/ 0 w 331"/>
                  <a:gd name="T11" fmla="*/ 23 h 198"/>
                  <a:gd name="T12" fmla="*/ 93 w 331"/>
                  <a:gd name="T13" fmla="*/ 23 h 198"/>
                  <a:gd name="T14" fmla="*/ 93 w 331"/>
                  <a:gd name="T15" fmla="*/ 23 h 198"/>
                  <a:gd name="T16" fmla="*/ 94 w 331"/>
                  <a:gd name="T17" fmla="*/ 23 h 198"/>
                  <a:gd name="T18" fmla="*/ 94 w 331"/>
                  <a:gd name="T19" fmla="*/ 23 h 198"/>
                  <a:gd name="T20" fmla="*/ 94 w 331"/>
                  <a:gd name="T21" fmla="*/ 23 h 198"/>
                  <a:gd name="T22" fmla="*/ 94 w 331"/>
                  <a:gd name="T23" fmla="*/ 23 h 198"/>
                  <a:gd name="T24" fmla="*/ 102 w 331"/>
                  <a:gd name="T25" fmla="*/ 23 h 198"/>
                  <a:gd name="T26" fmla="*/ 121 w 331"/>
                  <a:gd name="T27" fmla="*/ 24 h 198"/>
                  <a:gd name="T28" fmla="*/ 147 w 331"/>
                  <a:gd name="T29" fmla="*/ 27 h 198"/>
                  <a:gd name="T30" fmla="*/ 176 w 331"/>
                  <a:gd name="T31" fmla="*/ 36 h 198"/>
                  <a:gd name="T32" fmla="*/ 204 w 331"/>
                  <a:gd name="T33" fmla="*/ 52 h 198"/>
                  <a:gd name="T34" fmla="*/ 226 w 331"/>
                  <a:gd name="T35" fmla="*/ 78 h 198"/>
                  <a:gd name="T36" fmla="*/ 226 w 331"/>
                  <a:gd name="T37" fmla="*/ 78 h 198"/>
                  <a:gd name="T38" fmla="*/ 232 w 331"/>
                  <a:gd name="T39" fmla="*/ 86 h 198"/>
                  <a:gd name="T40" fmla="*/ 241 w 331"/>
                  <a:gd name="T41" fmla="*/ 101 h 198"/>
                  <a:gd name="T42" fmla="*/ 245 w 331"/>
                  <a:gd name="T43" fmla="*/ 110 h 198"/>
                  <a:gd name="T44" fmla="*/ 245 w 331"/>
                  <a:gd name="T45" fmla="*/ 110 h 198"/>
                  <a:gd name="T46" fmla="*/ 261 w 331"/>
                  <a:gd name="T47" fmla="*/ 136 h 198"/>
                  <a:gd name="T48" fmla="*/ 277 w 331"/>
                  <a:gd name="T49" fmla="*/ 161 h 198"/>
                  <a:gd name="T50" fmla="*/ 296 w 331"/>
                  <a:gd name="T51" fmla="*/ 182 h 198"/>
                  <a:gd name="T52" fmla="*/ 319 w 331"/>
                  <a:gd name="T53" fmla="*/ 198 h 198"/>
                  <a:gd name="T54" fmla="*/ 319 w 331"/>
                  <a:gd name="T55" fmla="*/ 198 h 198"/>
                  <a:gd name="T56" fmla="*/ 322 w 331"/>
                  <a:gd name="T57" fmla="*/ 193 h 198"/>
                  <a:gd name="T58" fmla="*/ 328 w 331"/>
                  <a:gd name="T59" fmla="*/ 183 h 198"/>
                  <a:gd name="T60" fmla="*/ 331 w 331"/>
                  <a:gd name="T61" fmla="*/ 178 h 198"/>
                  <a:gd name="T62" fmla="*/ 331 w 331"/>
                  <a:gd name="T63" fmla="*/ 178 h 198"/>
                  <a:gd name="T64" fmla="*/ 311 w 331"/>
                  <a:gd name="T65" fmla="*/ 164 h 198"/>
                  <a:gd name="T66" fmla="*/ 295 w 331"/>
                  <a:gd name="T67" fmla="*/ 146 h 198"/>
                  <a:gd name="T68" fmla="*/ 280 w 331"/>
                  <a:gd name="T69" fmla="*/ 124 h 198"/>
                  <a:gd name="T70" fmla="*/ 266 w 331"/>
                  <a:gd name="T71" fmla="*/ 98 h 198"/>
                  <a:gd name="T72" fmla="*/ 266 w 331"/>
                  <a:gd name="T73" fmla="*/ 98 h 198"/>
                  <a:gd name="T74" fmla="*/ 260 w 331"/>
                  <a:gd name="T75" fmla="*/ 90 h 198"/>
                  <a:gd name="T76" fmla="*/ 251 w 331"/>
                  <a:gd name="T77" fmla="*/ 74 h 198"/>
                  <a:gd name="T78" fmla="*/ 246 w 331"/>
                  <a:gd name="T79" fmla="*/ 65 h 198"/>
                  <a:gd name="T80" fmla="*/ 246 w 331"/>
                  <a:gd name="T81" fmla="*/ 65 h 198"/>
                  <a:gd name="T82" fmla="*/ 227 w 331"/>
                  <a:gd name="T83" fmla="*/ 42 h 198"/>
                  <a:gd name="T84" fmla="*/ 205 w 331"/>
                  <a:gd name="T85" fmla="*/ 25 h 198"/>
                  <a:gd name="T86" fmla="*/ 180 w 331"/>
                  <a:gd name="T87" fmla="*/ 13 h 198"/>
                  <a:gd name="T88" fmla="*/ 156 w 331"/>
                  <a:gd name="T89" fmla="*/ 5 h 198"/>
                  <a:gd name="T90" fmla="*/ 133 w 331"/>
                  <a:gd name="T91" fmla="*/ 2 h 198"/>
                  <a:gd name="T92" fmla="*/ 114 w 331"/>
                  <a:gd name="T93" fmla="*/ 0 h 198"/>
                  <a:gd name="T94" fmla="*/ 100 w 331"/>
                  <a:gd name="T95" fmla="*/ 0 h 198"/>
                  <a:gd name="T96" fmla="*/ 93 w 331"/>
                  <a:gd name="T97" fmla="*/ 0 h 198"/>
                  <a:gd name="T98" fmla="*/ 93 w 331"/>
                  <a:gd name="T99" fmla="*/ 0 h 19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31"/>
                  <a:gd name="T151" fmla="*/ 0 h 198"/>
                  <a:gd name="T152" fmla="*/ 331 w 331"/>
                  <a:gd name="T153" fmla="*/ 198 h 19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31" h="198">
                    <a:moveTo>
                      <a:pt x="93" y="0"/>
                    </a:moveTo>
                    <a:lnTo>
                      <a:pt x="69" y="0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93" y="23"/>
                    </a:lnTo>
                    <a:lnTo>
                      <a:pt x="94" y="23"/>
                    </a:lnTo>
                    <a:lnTo>
                      <a:pt x="102" y="23"/>
                    </a:lnTo>
                    <a:lnTo>
                      <a:pt x="121" y="24"/>
                    </a:lnTo>
                    <a:lnTo>
                      <a:pt x="147" y="27"/>
                    </a:lnTo>
                    <a:lnTo>
                      <a:pt x="176" y="36"/>
                    </a:lnTo>
                    <a:lnTo>
                      <a:pt x="204" y="52"/>
                    </a:lnTo>
                    <a:lnTo>
                      <a:pt x="226" y="78"/>
                    </a:lnTo>
                    <a:lnTo>
                      <a:pt x="232" y="86"/>
                    </a:lnTo>
                    <a:lnTo>
                      <a:pt x="241" y="101"/>
                    </a:lnTo>
                    <a:lnTo>
                      <a:pt x="245" y="110"/>
                    </a:lnTo>
                    <a:lnTo>
                      <a:pt x="261" y="136"/>
                    </a:lnTo>
                    <a:lnTo>
                      <a:pt x="277" y="161"/>
                    </a:lnTo>
                    <a:lnTo>
                      <a:pt x="296" y="182"/>
                    </a:lnTo>
                    <a:lnTo>
                      <a:pt x="319" y="198"/>
                    </a:lnTo>
                    <a:lnTo>
                      <a:pt x="322" y="193"/>
                    </a:lnTo>
                    <a:lnTo>
                      <a:pt x="328" y="183"/>
                    </a:lnTo>
                    <a:lnTo>
                      <a:pt x="331" y="178"/>
                    </a:lnTo>
                    <a:lnTo>
                      <a:pt x="311" y="164"/>
                    </a:lnTo>
                    <a:lnTo>
                      <a:pt x="295" y="146"/>
                    </a:lnTo>
                    <a:lnTo>
                      <a:pt x="280" y="124"/>
                    </a:lnTo>
                    <a:lnTo>
                      <a:pt x="266" y="98"/>
                    </a:lnTo>
                    <a:lnTo>
                      <a:pt x="260" y="90"/>
                    </a:lnTo>
                    <a:lnTo>
                      <a:pt x="251" y="74"/>
                    </a:lnTo>
                    <a:lnTo>
                      <a:pt x="246" y="65"/>
                    </a:lnTo>
                    <a:lnTo>
                      <a:pt x="227" y="42"/>
                    </a:lnTo>
                    <a:lnTo>
                      <a:pt x="205" y="25"/>
                    </a:lnTo>
                    <a:lnTo>
                      <a:pt x="180" y="13"/>
                    </a:lnTo>
                    <a:lnTo>
                      <a:pt x="156" y="5"/>
                    </a:lnTo>
                    <a:lnTo>
                      <a:pt x="133" y="2"/>
                    </a:lnTo>
                    <a:lnTo>
                      <a:pt x="114" y="0"/>
                    </a:lnTo>
                    <a:lnTo>
                      <a:pt x="100" y="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4D94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0" name="Rectangle 32"/>
              <p:cNvSpPr>
                <a:spLocks noChangeArrowheads="1"/>
              </p:cNvSpPr>
              <p:nvPr/>
            </p:nvSpPr>
            <p:spPr bwMode="auto">
              <a:xfrm>
                <a:off x="4282" y="758"/>
                <a:ext cx="7" cy="75"/>
              </a:xfrm>
              <a:prstGeom prst="rect">
                <a:avLst/>
              </a:prstGeom>
              <a:solidFill>
                <a:srgbClr val="4D94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1" name="Rectangle 33"/>
              <p:cNvSpPr>
                <a:spLocks noChangeArrowheads="1"/>
              </p:cNvSpPr>
              <p:nvPr/>
            </p:nvSpPr>
            <p:spPr bwMode="auto">
              <a:xfrm>
                <a:off x="4318" y="758"/>
                <a:ext cx="8" cy="75"/>
              </a:xfrm>
              <a:prstGeom prst="rect">
                <a:avLst/>
              </a:prstGeom>
              <a:solidFill>
                <a:srgbClr val="4D94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2" name="Rectangle 34"/>
              <p:cNvSpPr>
                <a:spLocks noChangeArrowheads="1"/>
              </p:cNvSpPr>
              <p:nvPr/>
            </p:nvSpPr>
            <p:spPr bwMode="auto">
              <a:xfrm>
                <a:off x="4355" y="758"/>
                <a:ext cx="7" cy="75"/>
              </a:xfrm>
              <a:prstGeom prst="rect">
                <a:avLst/>
              </a:prstGeom>
              <a:solidFill>
                <a:srgbClr val="4D94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3" name="Rectangle 35"/>
              <p:cNvSpPr>
                <a:spLocks noChangeArrowheads="1"/>
              </p:cNvSpPr>
              <p:nvPr/>
            </p:nvSpPr>
            <p:spPr bwMode="auto">
              <a:xfrm>
                <a:off x="4391" y="758"/>
                <a:ext cx="8" cy="75"/>
              </a:xfrm>
              <a:prstGeom prst="rect">
                <a:avLst/>
              </a:prstGeom>
              <a:solidFill>
                <a:srgbClr val="4D94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4" name="Freeform 36"/>
              <p:cNvSpPr>
                <a:spLocks/>
              </p:cNvSpPr>
              <p:nvPr/>
            </p:nvSpPr>
            <p:spPr bwMode="auto">
              <a:xfrm>
                <a:off x="4426" y="801"/>
                <a:ext cx="14" cy="37"/>
              </a:xfrm>
              <a:custGeom>
                <a:avLst/>
                <a:gdLst>
                  <a:gd name="T0" fmla="*/ 0 w 14"/>
                  <a:gd name="T1" fmla="*/ 36 h 37"/>
                  <a:gd name="T2" fmla="*/ 7 w 14"/>
                  <a:gd name="T3" fmla="*/ 37 h 37"/>
                  <a:gd name="T4" fmla="*/ 14 w 14"/>
                  <a:gd name="T5" fmla="*/ 1 h 37"/>
                  <a:gd name="T6" fmla="*/ 6 w 14"/>
                  <a:gd name="T7" fmla="*/ 0 h 37"/>
                  <a:gd name="T8" fmla="*/ 0 w 14"/>
                  <a:gd name="T9" fmla="*/ 36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37"/>
                  <a:gd name="T17" fmla="*/ 14 w 14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37">
                    <a:moveTo>
                      <a:pt x="0" y="36"/>
                    </a:moveTo>
                    <a:lnTo>
                      <a:pt x="7" y="37"/>
                    </a:lnTo>
                    <a:lnTo>
                      <a:pt x="14" y="1"/>
                    </a:lnTo>
                    <a:lnTo>
                      <a:pt x="6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4D94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5" name="Freeform 37"/>
              <p:cNvSpPr>
                <a:spLocks/>
              </p:cNvSpPr>
              <p:nvPr/>
            </p:nvSpPr>
            <p:spPr bwMode="auto">
              <a:xfrm>
                <a:off x="4459" y="814"/>
                <a:ext cx="25" cy="39"/>
              </a:xfrm>
              <a:custGeom>
                <a:avLst/>
                <a:gdLst>
                  <a:gd name="T0" fmla="*/ 0 w 25"/>
                  <a:gd name="T1" fmla="*/ 36 h 39"/>
                  <a:gd name="T2" fmla="*/ 7 w 25"/>
                  <a:gd name="T3" fmla="*/ 39 h 39"/>
                  <a:gd name="T4" fmla="*/ 25 w 25"/>
                  <a:gd name="T5" fmla="*/ 4 h 39"/>
                  <a:gd name="T6" fmla="*/ 19 w 25"/>
                  <a:gd name="T7" fmla="*/ 0 h 39"/>
                  <a:gd name="T8" fmla="*/ 0 w 25"/>
                  <a:gd name="T9" fmla="*/ 36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39"/>
                  <a:gd name="T17" fmla="*/ 25 w 25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39">
                    <a:moveTo>
                      <a:pt x="0" y="36"/>
                    </a:moveTo>
                    <a:lnTo>
                      <a:pt x="7" y="39"/>
                    </a:lnTo>
                    <a:lnTo>
                      <a:pt x="25" y="4"/>
                    </a:lnTo>
                    <a:lnTo>
                      <a:pt x="19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4D94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6" name="Freeform 38"/>
              <p:cNvSpPr>
                <a:spLocks/>
              </p:cNvSpPr>
              <p:nvPr/>
            </p:nvSpPr>
            <p:spPr bwMode="auto">
              <a:xfrm>
                <a:off x="4488" y="839"/>
                <a:ext cx="32" cy="34"/>
              </a:xfrm>
              <a:custGeom>
                <a:avLst/>
                <a:gdLst>
                  <a:gd name="T0" fmla="*/ 0 w 32"/>
                  <a:gd name="T1" fmla="*/ 29 h 34"/>
                  <a:gd name="T2" fmla="*/ 6 w 32"/>
                  <a:gd name="T3" fmla="*/ 34 h 34"/>
                  <a:gd name="T4" fmla="*/ 32 w 32"/>
                  <a:gd name="T5" fmla="*/ 5 h 34"/>
                  <a:gd name="T6" fmla="*/ 27 w 32"/>
                  <a:gd name="T7" fmla="*/ 0 h 34"/>
                  <a:gd name="T8" fmla="*/ 0 w 32"/>
                  <a:gd name="T9" fmla="*/ 29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34"/>
                  <a:gd name="T17" fmla="*/ 32 w 32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34">
                    <a:moveTo>
                      <a:pt x="0" y="29"/>
                    </a:moveTo>
                    <a:lnTo>
                      <a:pt x="6" y="34"/>
                    </a:lnTo>
                    <a:lnTo>
                      <a:pt x="32" y="5"/>
                    </a:lnTo>
                    <a:lnTo>
                      <a:pt x="27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4D94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7" name="Freeform 39"/>
              <p:cNvSpPr>
                <a:spLocks/>
              </p:cNvSpPr>
              <p:nvPr/>
            </p:nvSpPr>
            <p:spPr bwMode="auto">
              <a:xfrm>
                <a:off x="4509" y="874"/>
                <a:ext cx="37" cy="29"/>
              </a:xfrm>
              <a:custGeom>
                <a:avLst/>
                <a:gdLst>
                  <a:gd name="T0" fmla="*/ 0 w 37"/>
                  <a:gd name="T1" fmla="*/ 23 h 29"/>
                  <a:gd name="T2" fmla="*/ 5 w 37"/>
                  <a:gd name="T3" fmla="*/ 29 h 29"/>
                  <a:gd name="T4" fmla="*/ 37 w 37"/>
                  <a:gd name="T5" fmla="*/ 6 h 29"/>
                  <a:gd name="T6" fmla="*/ 33 w 37"/>
                  <a:gd name="T7" fmla="*/ 0 h 29"/>
                  <a:gd name="T8" fmla="*/ 0 w 37"/>
                  <a:gd name="T9" fmla="*/ 23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29"/>
                  <a:gd name="T17" fmla="*/ 37 w 37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29">
                    <a:moveTo>
                      <a:pt x="0" y="23"/>
                    </a:moveTo>
                    <a:lnTo>
                      <a:pt x="5" y="29"/>
                    </a:lnTo>
                    <a:lnTo>
                      <a:pt x="37" y="6"/>
                    </a:lnTo>
                    <a:lnTo>
                      <a:pt x="33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D94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8" name="Freeform 40"/>
              <p:cNvSpPr>
                <a:spLocks/>
              </p:cNvSpPr>
              <p:nvPr/>
            </p:nvSpPr>
            <p:spPr bwMode="auto">
              <a:xfrm>
                <a:off x="4527" y="906"/>
                <a:ext cx="39" cy="27"/>
              </a:xfrm>
              <a:custGeom>
                <a:avLst/>
                <a:gdLst>
                  <a:gd name="T0" fmla="*/ 0 w 39"/>
                  <a:gd name="T1" fmla="*/ 21 h 27"/>
                  <a:gd name="T2" fmla="*/ 4 w 39"/>
                  <a:gd name="T3" fmla="*/ 27 h 27"/>
                  <a:gd name="T4" fmla="*/ 39 w 39"/>
                  <a:gd name="T5" fmla="*/ 7 h 27"/>
                  <a:gd name="T6" fmla="*/ 34 w 39"/>
                  <a:gd name="T7" fmla="*/ 0 h 27"/>
                  <a:gd name="T8" fmla="*/ 0 w 39"/>
                  <a:gd name="T9" fmla="*/ 21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"/>
                  <a:gd name="T16" fmla="*/ 0 h 27"/>
                  <a:gd name="T17" fmla="*/ 39 w 39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" h="27">
                    <a:moveTo>
                      <a:pt x="0" y="21"/>
                    </a:moveTo>
                    <a:lnTo>
                      <a:pt x="4" y="27"/>
                    </a:lnTo>
                    <a:lnTo>
                      <a:pt x="39" y="7"/>
                    </a:lnTo>
                    <a:lnTo>
                      <a:pt x="34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4D94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9" name="Freeform 41"/>
              <p:cNvSpPr>
                <a:spLocks/>
              </p:cNvSpPr>
              <p:nvPr/>
            </p:nvSpPr>
            <p:spPr bwMode="auto">
              <a:xfrm>
                <a:off x="4548" y="939"/>
                <a:ext cx="37" cy="27"/>
              </a:xfrm>
              <a:custGeom>
                <a:avLst/>
                <a:gdLst>
                  <a:gd name="T0" fmla="*/ 0 w 37"/>
                  <a:gd name="T1" fmla="*/ 21 h 27"/>
                  <a:gd name="T2" fmla="*/ 4 w 37"/>
                  <a:gd name="T3" fmla="*/ 27 h 27"/>
                  <a:gd name="T4" fmla="*/ 37 w 37"/>
                  <a:gd name="T5" fmla="*/ 6 h 27"/>
                  <a:gd name="T6" fmla="*/ 33 w 37"/>
                  <a:gd name="T7" fmla="*/ 0 h 27"/>
                  <a:gd name="T8" fmla="*/ 0 w 37"/>
                  <a:gd name="T9" fmla="*/ 21 h 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"/>
                  <a:gd name="T16" fmla="*/ 0 h 27"/>
                  <a:gd name="T17" fmla="*/ 37 w 37"/>
                  <a:gd name="T18" fmla="*/ 27 h 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" h="27">
                    <a:moveTo>
                      <a:pt x="0" y="21"/>
                    </a:moveTo>
                    <a:lnTo>
                      <a:pt x="4" y="27"/>
                    </a:lnTo>
                    <a:lnTo>
                      <a:pt x="37" y="6"/>
                    </a:lnTo>
                    <a:lnTo>
                      <a:pt x="33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4D94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0" name="Freeform 42"/>
              <p:cNvSpPr>
                <a:spLocks/>
              </p:cNvSpPr>
              <p:nvPr/>
            </p:nvSpPr>
            <p:spPr bwMode="auto">
              <a:xfrm>
                <a:off x="4575" y="963"/>
                <a:ext cx="30" cy="36"/>
              </a:xfrm>
              <a:custGeom>
                <a:avLst/>
                <a:gdLst>
                  <a:gd name="T0" fmla="*/ 0 w 30"/>
                  <a:gd name="T1" fmla="*/ 31 h 36"/>
                  <a:gd name="T2" fmla="*/ 6 w 30"/>
                  <a:gd name="T3" fmla="*/ 36 h 36"/>
                  <a:gd name="T4" fmla="*/ 30 w 30"/>
                  <a:gd name="T5" fmla="*/ 5 h 36"/>
                  <a:gd name="T6" fmla="*/ 24 w 30"/>
                  <a:gd name="T7" fmla="*/ 0 h 36"/>
                  <a:gd name="T8" fmla="*/ 0 w 30"/>
                  <a:gd name="T9" fmla="*/ 31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6"/>
                  <a:gd name="T17" fmla="*/ 30 w 30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6">
                    <a:moveTo>
                      <a:pt x="0" y="31"/>
                    </a:moveTo>
                    <a:lnTo>
                      <a:pt x="6" y="36"/>
                    </a:lnTo>
                    <a:lnTo>
                      <a:pt x="30" y="5"/>
                    </a:lnTo>
                    <a:lnTo>
                      <a:pt x="24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4D94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1" name="Freeform 43"/>
              <p:cNvSpPr>
                <a:spLocks/>
              </p:cNvSpPr>
              <p:nvPr/>
            </p:nvSpPr>
            <p:spPr bwMode="auto">
              <a:xfrm>
                <a:off x="4427" y="753"/>
                <a:ext cx="13" cy="40"/>
              </a:xfrm>
              <a:custGeom>
                <a:avLst/>
                <a:gdLst>
                  <a:gd name="T0" fmla="*/ 0 w 13"/>
                  <a:gd name="T1" fmla="*/ 1 h 40"/>
                  <a:gd name="T2" fmla="*/ 5 w 13"/>
                  <a:gd name="T3" fmla="*/ 40 h 40"/>
                  <a:gd name="T4" fmla="*/ 13 w 13"/>
                  <a:gd name="T5" fmla="*/ 39 h 40"/>
                  <a:gd name="T6" fmla="*/ 8 w 13"/>
                  <a:gd name="T7" fmla="*/ 0 h 40"/>
                  <a:gd name="T8" fmla="*/ 0 w 13"/>
                  <a:gd name="T9" fmla="*/ 1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0"/>
                  <a:gd name="T17" fmla="*/ 13 w 13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0">
                    <a:moveTo>
                      <a:pt x="0" y="1"/>
                    </a:moveTo>
                    <a:lnTo>
                      <a:pt x="5" y="40"/>
                    </a:lnTo>
                    <a:lnTo>
                      <a:pt x="13" y="39"/>
                    </a:lnTo>
                    <a:lnTo>
                      <a:pt x="8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D94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2" name="Freeform 44"/>
              <p:cNvSpPr>
                <a:spLocks/>
              </p:cNvSpPr>
              <p:nvPr/>
            </p:nvSpPr>
            <p:spPr bwMode="auto">
              <a:xfrm>
                <a:off x="4460" y="738"/>
                <a:ext cx="25" cy="39"/>
              </a:xfrm>
              <a:custGeom>
                <a:avLst/>
                <a:gdLst>
                  <a:gd name="T0" fmla="*/ 0 w 25"/>
                  <a:gd name="T1" fmla="*/ 3 h 39"/>
                  <a:gd name="T2" fmla="*/ 19 w 25"/>
                  <a:gd name="T3" fmla="*/ 39 h 39"/>
                  <a:gd name="T4" fmla="*/ 25 w 25"/>
                  <a:gd name="T5" fmla="*/ 35 h 39"/>
                  <a:gd name="T6" fmla="*/ 8 w 25"/>
                  <a:gd name="T7" fmla="*/ 0 h 39"/>
                  <a:gd name="T8" fmla="*/ 0 w 25"/>
                  <a:gd name="T9" fmla="*/ 3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39"/>
                  <a:gd name="T17" fmla="*/ 25 w 25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39">
                    <a:moveTo>
                      <a:pt x="0" y="3"/>
                    </a:moveTo>
                    <a:lnTo>
                      <a:pt x="19" y="39"/>
                    </a:lnTo>
                    <a:lnTo>
                      <a:pt x="25" y="35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4D94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3" name="Freeform 45"/>
              <p:cNvSpPr>
                <a:spLocks/>
              </p:cNvSpPr>
              <p:nvPr/>
            </p:nvSpPr>
            <p:spPr bwMode="auto">
              <a:xfrm>
                <a:off x="4469" y="921"/>
                <a:ext cx="80" cy="85"/>
              </a:xfrm>
              <a:custGeom>
                <a:avLst/>
                <a:gdLst>
                  <a:gd name="T0" fmla="*/ 69 w 80"/>
                  <a:gd name="T1" fmla="*/ 77 h 85"/>
                  <a:gd name="T2" fmla="*/ 47 w 80"/>
                  <a:gd name="T3" fmla="*/ 85 h 85"/>
                  <a:gd name="T4" fmla="*/ 25 w 80"/>
                  <a:gd name="T5" fmla="*/ 83 h 85"/>
                  <a:gd name="T6" fmla="*/ 6 w 80"/>
                  <a:gd name="T7" fmla="*/ 66 h 85"/>
                  <a:gd name="T8" fmla="*/ 6 w 80"/>
                  <a:gd name="T9" fmla="*/ 66 h 85"/>
                  <a:gd name="T10" fmla="*/ 0 w 80"/>
                  <a:gd name="T11" fmla="*/ 42 h 85"/>
                  <a:gd name="T12" fmla="*/ 9 w 80"/>
                  <a:gd name="T13" fmla="*/ 22 h 85"/>
                  <a:gd name="T14" fmla="*/ 25 w 80"/>
                  <a:gd name="T15" fmla="*/ 6 h 85"/>
                  <a:gd name="T16" fmla="*/ 25 w 80"/>
                  <a:gd name="T17" fmla="*/ 6 h 85"/>
                  <a:gd name="T18" fmla="*/ 29 w 80"/>
                  <a:gd name="T19" fmla="*/ 4 h 85"/>
                  <a:gd name="T20" fmla="*/ 38 w 80"/>
                  <a:gd name="T21" fmla="*/ 0 h 85"/>
                  <a:gd name="T22" fmla="*/ 43 w 80"/>
                  <a:gd name="T23" fmla="*/ 0 h 85"/>
                  <a:gd name="T24" fmla="*/ 43 w 80"/>
                  <a:gd name="T25" fmla="*/ 0 h 85"/>
                  <a:gd name="T26" fmla="*/ 54 w 80"/>
                  <a:gd name="T27" fmla="*/ 19 h 85"/>
                  <a:gd name="T28" fmla="*/ 71 w 80"/>
                  <a:gd name="T29" fmla="*/ 46 h 85"/>
                  <a:gd name="T30" fmla="*/ 80 w 80"/>
                  <a:gd name="T31" fmla="*/ 60 h 85"/>
                  <a:gd name="T32" fmla="*/ 80 w 80"/>
                  <a:gd name="T33" fmla="*/ 60 h 85"/>
                  <a:gd name="T34" fmla="*/ 69 w 80"/>
                  <a:gd name="T35" fmla="*/ 77 h 8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0"/>
                  <a:gd name="T55" fmla="*/ 0 h 85"/>
                  <a:gd name="T56" fmla="*/ 80 w 80"/>
                  <a:gd name="T57" fmla="*/ 85 h 8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0" h="85">
                    <a:moveTo>
                      <a:pt x="69" y="77"/>
                    </a:moveTo>
                    <a:lnTo>
                      <a:pt x="47" y="85"/>
                    </a:lnTo>
                    <a:lnTo>
                      <a:pt x="25" y="83"/>
                    </a:lnTo>
                    <a:lnTo>
                      <a:pt x="6" y="66"/>
                    </a:lnTo>
                    <a:lnTo>
                      <a:pt x="0" y="42"/>
                    </a:lnTo>
                    <a:lnTo>
                      <a:pt x="9" y="22"/>
                    </a:lnTo>
                    <a:lnTo>
                      <a:pt x="25" y="6"/>
                    </a:lnTo>
                    <a:lnTo>
                      <a:pt x="29" y="4"/>
                    </a:lnTo>
                    <a:lnTo>
                      <a:pt x="38" y="0"/>
                    </a:lnTo>
                    <a:lnTo>
                      <a:pt x="43" y="0"/>
                    </a:lnTo>
                    <a:lnTo>
                      <a:pt x="54" y="19"/>
                    </a:lnTo>
                    <a:lnTo>
                      <a:pt x="71" y="46"/>
                    </a:lnTo>
                    <a:lnTo>
                      <a:pt x="80" y="60"/>
                    </a:lnTo>
                    <a:lnTo>
                      <a:pt x="69" y="77"/>
                    </a:lnTo>
                    <a:close/>
                  </a:path>
                </a:pathLst>
              </a:custGeom>
              <a:solidFill>
                <a:srgbClr val="D39FC6"/>
              </a:solidFill>
              <a:ln w="19050" cmpd="sng">
                <a:solidFill>
                  <a:srgbClr val="C785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507" name="Text Box 46"/>
            <p:cNvSpPr txBox="1">
              <a:spLocks noChangeArrowheads="1"/>
            </p:cNvSpPr>
            <p:nvPr/>
          </p:nvSpPr>
          <p:spPr bwMode="auto">
            <a:xfrm>
              <a:off x="2109" y="1964"/>
              <a:ext cx="150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2000" b="1">
                  <a:latin typeface="Times New Roman" pitchFamily="18" charset="0"/>
                </a:rPr>
                <a:t>Binding proteins</a:t>
              </a:r>
            </a:p>
            <a:p>
              <a:pPr algn="l" eaLnBrk="0" hangingPunct="0">
                <a:spcBef>
                  <a:spcPct val="0"/>
                </a:spcBef>
              </a:pPr>
              <a:r>
                <a:rPr lang="en-US" sz="2000" b="1">
                  <a:latin typeface="Times New Roman" pitchFamily="18" charset="0"/>
                </a:rPr>
                <a:t>stabilize separate</a:t>
              </a:r>
            </a:p>
            <a:p>
              <a:pPr algn="l" eaLnBrk="0" hangingPunct="0">
                <a:spcBef>
                  <a:spcPct val="0"/>
                </a:spcBef>
              </a:pPr>
              <a:r>
                <a:rPr lang="en-US" sz="2000" b="1">
                  <a:latin typeface="Times New Roman" pitchFamily="18" charset="0"/>
                </a:rPr>
                <a:t>strands</a:t>
              </a:r>
            </a:p>
          </p:txBody>
        </p:sp>
      </p:grp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247650" y="4064000"/>
            <a:ext cx="3138488" cy="2232025"/>
            <a:chOff x="156" y="2560"/>
            <a:chExt cx="1977" cy="1406"/>
          </a:xfrm>
        </p:grpSpPr>
        <p:grpSp>
          <p:nvGrpSpPr>
            <p:cNvPr id="8" name="Group 48"/>
            <p:cNvGrpSpPr>
              <a:grpSpLocks/>
            </p:cNvGrpSpPr>
            <p:nvPr/>
          </p:nvGrpSpPr>
          <p:grpSpPr bwMode="auto">
            <a:xfrm>
              <a:off x="602" y="2560"/>
              <a:ext cx="738" cy="644"/>
              <a:chOff x="3760" y="1789"/>
              <a:chExt cx="223" cy="217"/>
            </a:xfrm>
          </p:grpSpPr>
          <p:grpSp>
            <p:nvGrpSpPr>
              <p:cNvPr id="9" name="Group 49"/>
              <p:cNvGrpSpPr>
                <a:grpSpLocks/>
              </p:cNvGrpSpPr>
              <p:nvPr/>
            </p:nvGrpSpPr>
            <p:grpSpPr bwMode="auto">
              <a:xfrm>
                <a:off x="3811" y="1789"/>
                <a:ext cx="119" cy="217"/>
                <a:chOff x="3694" y="1744"/>
                <a:chExt cx="119" cy="217"/>
              </a:xfrm>
            </p:grpSpPr>
            <p:sp>
              <p:nvSpPr>
                <p:cNvPr id="19504" name="Freeform 50"/>
                <p:cNvSpPr>
                  <a:spLocks/>
                </p:cNvSpPr>
                <p:nvPr/>
              </p:nvSpPr>
              <p:spPr bwMode="auto">
                <a:xfrm>
                  <a:off x="3694" y="1744"/>
                  <a:ext cx="119" cy="217"/>
                </a:xfrm>
                <a:custGeom>
                  <a:avLst/>
                  <a:gdLst>
                    <a:gd name="T0" fmla="*/ 10 w 119"/>
                    <a:gd name="T1" fmla="*/ 146 h 217"/>
                    <a:gd name="T2" fmla="*/ 2 w 119"/>
                    <a:gd name="T3" fmla="*/ 163 h 217"/>
                    <a:gd name="T4" fmla="*/ 0 w 119"/>
                    <a:gd name="T5" fmla="*/ 186 h 217"/>
                    <a:gd name="T6" fmla="*/ 10 w 119"/>
                    <a:gd name="T7" fmla="*/ 207 h 217"/>
                    <a:gd name="T8" fmla="*/ 35 w 119"/>
                    <a:gd name="T9" fmla="*/ 217 h 217"/>
                    <a:gd name="T10" fmla="*/ 35 w 119"/>
                    <a:gd name="T11" fmla="*/ 217 h 217"/>
                    <a:gd name="T12" fmla="*/ 68 w 119"/>
                    <a:gd name="T13" fmla="*/ 211 h 217"/>
                    <a:gd name="T14" fmla="*/ 91 w 119"/>
                    <a:gd name="T15" fmla="*/ 193 h 217"/>
                    <a:gd name="T16" fmla="*/ 107 w 119"/>
                    <a:gd name="T17" fmla="*/ 172 h 217"/>
                    <a:gd name="T18" fmla="*/ 116 w 119"/>
                    <a:gd name="T19" fmla="*/ 153 h 217"/>
                    <a:gd name="T20" fmla="*/ 119 w 119"/>
                    <a:gd name="T21" fmla="*/ 146 h 217"/>
                    <a:gd name="T22" fmla="*/ 119 w 119"/>
                    <a:gd name="T23" fmla="*/ 146 h 217"/>
                    <a:gd name="T24" fmla="*/ 119 w 119"/>
                    <a:gd name="T25" fmla="*/ 72 h 217"/>
                    <a:gd name="T26" fmla="*/ 119 w 119"/>
                    <a:gd name="T27" fmla="*/ 72 h 217"/>
                    <a:gd name="T28" fmla="*/ 116 w 119"/>
                    <a:gd name="T29" fmla="*/ 64 h 217"/>
                    <a:gd name="T30" fmla="*/ 107 w 119"/>
                    <a:gd name="T31" fmla="*/ 46 h 217"/>
                    <a:gd name="T32" fmla="*/ 91 w 119"/>
                    <a:gd name="T33" fmla="*/ 24 h 217"/>
                    <a:gd name="T34" fmla="*/ 68 w 119"/>
                    <a:gd name="T35" fmla="*/ 6 h 217"/>
                    <a:gd name="T36" fmla="*/ 35 w 119"/>
                    <a:gd name="T37" fmla="*/ 0 h 217"/>
                    <a:gd name="T38" fmla="*/ 35 w 119"/>
                    <a:gd name="T39" fmla="*/ 0 h 217"/>
                    <a:gd name="T40" fmla="*/ 10 w 119"/>
                    <a:gd name="T41" fmla="*/ 10 h 217"/>
                    <a:gd name="T42" fmla="*/ 0 w 119"/>
                    <a:gd name="T43" fmla="*/ 31 h 217"/>
                    <a:gd name="T44" fmla="*/ 2 w 119"/>
                    <a:gd name="T45" fmla="*/ 54 h 217"/>
                    <a:gd name="T46" fmla="*/ 10 w 119"/>
                    <a:gd name="T47" fmla="*/ 72 h 217"/>
                    <a:gd name="T48" fmla="*/ 10 w 119"/>
                    <a:gd name="T49" fmla="*/ 72 h 217"/>
                    <a:gd name="T50" fmla="*/ 10 w 119"/>
                    <a:gd name="T51" fmla="*/ 91 h 217"/>
                    <a:gd name="T52" fmla="*/ 10 w 119"/>
                    <a:gd name="T53" fmla="*/ 126 h 217"/>
                    <a:gd name="T54" fmla="*/ 10 w 119"/>
                    <a:gd name="T55" fmla="*/ 146 h 217"/>
                    <a:gd name="T56" fmla="*/ 10 w 119"/>
                    <a:gd name="T57" fmla="*/ 146 h 217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19"/>
                    <a:gd name="T88" fmla="*/ 0 h 217"/>
                    <a:gd name="T89" fmla="*/ 119 w 119"/>
                    <a:gd name="T90" fmla="*/ 217 h 217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19" h="217">
                      <a:moveTo>
                        <a:pt x="10" y="146"/>
                      </a:moveTo>
                      <a:lnTo>
                        <a:pt x="2" y="163"/>
                      </a:lnTo>
                      <a:lnTo>
                        <a:pt x="0" y="186"/>
                      </a:lnTo>
                      <a:lnTo>
                        <a:pt x="10" y="207"/>
                      </a:lnTo>
                      <a:lnTo>
                        <a:pt x="35" y="217"/>
                      </a:lnTo>
                      <a:lnTo>
                        <a:pt x="68" y="211"/>
                      </a:lnTo>
                      <a:lnTo>
                        <a:pt x="91" y="193"/>
                      </a:lnTo>
                      <a:lnTo>
                        <a:pt x="107" y="172"/>
                      </a:lnTo>
                      <a:lnTo>
                        <a:pt x="116" y="153"/>
                      </a:lnTo>
                      <a:lnTo>
                        <a:pt x="119" y="146"/>
                      </a:lnTo>
                      <a:lnTo>
                        <a:pt x="119" y="72"/>
                      </a:lnTo>
                      <a:lnTo>
                        <a:pt x="116" y="64"/>
                      </a:lnTo>
                      <a:lnTo>
                        <a:pt x="107" y="46"/>
                      </a:lnTo>
                      <a:lnTo>
                        <a:pt x="91" y="24"/>
                      </a:lnTo>
                      <a:lnTo>
                        <a:pt x="68" y="6"/>
                      </a:lnTo>
                      <a:lnTo>
                        <a:pt x="35" y="0"/>
                      </a:lnTo>
                      <a:lnTo>
                        <a:pt x="10" y="10"/>
                      </a:lnTo>
                      <a:lnTo>
                        <a:pt x="0" y="31"/>
                      </a:lnTo>
                      <a:lnTo>
                        <a:pt x="2" y="54"/>
                      </a:lnTo>
                      <a:lnTo>
                        <a:pt x="10" y="72"/>
                      </a:lnTo>
                      <a:lnTo>
                        <a:pt x="10" y="91"/>
                      </a:lnTo>
                      <a:lnTo>
                        <a:pt x="10" y="126"/>
                      </a:lnTo>
                      <a:lnTo>
                        <a:pt x="10" y="146"/>
                      </a:lnTo>
                      <a:close/>
                    </a:path>
                  </a:pathLst>
                </a:custGeom>
                <a:solidFill>
                  <a:srgbClr val="C3AAD2"/>
                </a:solidFill>
                <a:ln w="19050" cmpd="sng">
                  <a:solidFill>
                    <a:srgbClr val="9E7AB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05" name="Freeform 51"/>
                <p:cNvSpPr>
                  <a:spLocks/>
                </p:cNvSpPr>
                <p:nvPr/>
              </p:nvSpPr>
              <p:spPr bwMode="auto">
                <a:xfrm>
                  <a:off x="3706" y="1752"/>
                  <a:ext cx="37" cy="51"/>
                </a:xfrm>
                <a:custGeom>
                  <a:avLst/>
                  <a:gdLst>
                    <a:gd name="T0" fmla="*/ 36 w 37"/>
                    <a:gd name="T1" fmla="*/ 0 h 51"/>
                    <a:gd name="T2" fmla="*/ 11 w 37"/>
                    <a:gd name="T3" fmla="*/ 8 h 51"/>
                    <a:gd name="T4" fmla="*/ 0 w 37"/>
                    <a:gd name="T5" fmla="*/ 27 h 51"/>
                    <a:gd name="T6" fmla="*/ 3 w 37"/>
                    <a:gd name="T7" fmla="*/ 49 h 51"/>
                    <a:gd name="T8" fmla="*/ 3 w 37"/>
                    <a:gd name="T9" fmla="*/ 49 h 51"/>
                    <a:gd name="T10" fmla="*/ 4 w 37"/>
                    <a:gd name="T11" fmla="*/ 50 h 51"/>
                    <a:gd name="T12" fmla="*/ 5 w 37"/>
                    <a:gd name="T13" fmla="*/ 51 h 51"/>
                    <a:gd name="T14" fmla="*/ 6 w 37"/>
                    <a:gd name="T15" fmla="*/ 51 h 51"/>
                    <a:gd name="T16" fmla="*/ 6 w 37"/>
                    <a:gd name="T17" fmla="*/ 51 h 51"/>
                    <a:gd name="T18" fmla="*/ 7 w 37"/>
                    <a:gd name="T19" fmla="*/ 50 h 51"/>
                    <a:gd name="T20" fmla="*/ 8 w 37"/>
                    <a:gd name="T21" fmla="*/ 50 h 51"/>
                    <a:gd name="T22" fmla="*/ 8 w 37"/>
                    <a:gd name="T23" fmla="*/ 49 h 51"/>
                    <a:gd name="T24" fmla="*/ 8 w 37"/>
                    <a:gd name="T25" fmla="*/ 49 h 51"/>
                    <a:gd name="T26" fmla="*/ 8 w 37"/>
                    <a:gd name="T27" fmla="*/ 29 h 51"/>
                    <a:gd name="T28" fmla="*/ 16 w 37"/>
                    <a:gd name="T29" fmla="*/ 11 h 51"/>
                    <a:gd name="T30" fmla="*/ 36 w 37"/>
                    <a:gd name="T31" fmla="*/ 1 h 51"/>
                    <a:gd name="T32" fmla="*/ 36 w 37"/>
                    <a:gd name="T33" fmla="*/ 1 h 51"/>
                    <a:gd name="T34" fmla="*/ 37 w 37"/>
                    <a:gd name="T35" fmla="*/ 1 h 51"/>
                    <a:gd name="T36" fmla="*/ 37 w 37"/>
                    <a:gd name="T37" fmla="*/ 0 h 51"/>
                    <a:gd name="T38" fmla="*/ 37 w 37"/>
                    <a:gd name="T39" fmla="*/ 0 h 51"/>
                    <a:gd name="T40" fmla="*/ 37 w 37"/>
                    <a:gd name="T41" fmla="*/ 0 h 51"/>
                    <a:gd name="T42" fmla="*/ 37 w 37"/>
                    <a:gd name="T43" fmla="*/ 0 h 51"/>
                    <a:gd name="T44" fmla="*/ 36 w 37"/>
                    <a:gd name="T45" fmla="*/ 0 h 51"/>
                    <a:gd name="T46" fmla="*/ 36 w 37"/>
                    <a:gd name="T47" fmla="*/ 0 h 51"/>
                    <a:gd name="T48" fmla="*/ 36 w 37"/>
                    <a:gd name="T49" fmla="*/ 0 h 51"/>
                    <a:gd name="T50" fmla="*/ 36 w 37"/>
                    <a:gd name="T51" fmla="*/ 0 h 5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37"/>
                    <a:gd name="T79" fmla="*/ 0 h 51"/>
                    <a:gd name="T80" fmla="*/ 37 w 37"/>
                    <a:gd name="T81" fmla="*/ 51 h 51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37" h="51">
                      <a:moveTo>
                        <a:pt x="36" y="0"/>
                      </a:moveTo>
                      <a:lnTo>
                        <a:pt x="11" y="8"/>
                      </a:lnTo>
                      <a:lnTo>
                        <a:pt x="0" y="27"/>
                      </a:lnTo>
                      <a:lnTo>
                        <a:pt x="3" y="49"/>
                      </a:lnTo>
                      <a:lnTo>
                        <a:pt x="4" y="50"/>
                      </a:lnTo>
                      <a:lnTo>
                        <a:pt x="5" y="51"/>
                      </a:lnTo>
                      <a:lnTo>
                        <a:pt x="6" y="51"/>
                      </a:lnTo>
                      <a:lnTo>
                        <a:pt x="7" y="50"/>
                      </a:lnTo>
                      <a:lnTo>
                        <a:pt x="8" y="50"/>
                      </a:lnTo>
                      <a:lnTo>
                        <a:pt x="8" y="49"/>
                      </a:lnTo>
                      <a:lnTo>
                        <a:pt x="8" y="29"/>
                      </a:lnTo>
                      <a:lnTo>
                        <a:pt x="16" y="11"/>
                      </a:lnTo>
                      <a:lnTo>
                        <a:pt x="36" y="1"/>
                      </a:lnTo>
                      <a:lnTo>
                        <a:pt x="37" y="1"/>
                      </a:lnTo>
                      <a:lnTo>
                        <a:pt x="37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496" name="Rectangle 52"/>
              <p:cNvSpPr>
                <a:spLocks noChangeArrowheads="1"/>
              </p:cNvSpPr>
              <p:nvPr/>
            </p:nvSpPr>
            <p:spPr bwMode="auto">
              <a:xfrm>
                <a:off x="3760" y="1925"/>
                <a:ext cx="223" cy="22"/>
              </a:xfrm>
              <a:prstGeom prst="rect">
                <a:avLst/>
              </a:prstGeom>
              <a:solidFill>
                <a:srgbClr val="4D94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7" name="Rectangle 53"/>
              <p:cNvSpPr>
                <a:spLocks noChangeArrowheads="1"/>
              </p:cNvSpPr>
              <p:nvPr/>
            </p:nvSpPr>
            <p:spPr bwMode="auto">
              <a:xfrm>
                <a:off x="3760" y="1852"/>
                <a:ext cx="223" cy="23"/>
              </a:xfrm>
              <a:prstGeom prst="rect">
                <a:avLst/>
              </a:prstGeom>
              <a:solidFill>
                <a:srgbClr val="4D94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8" name="Rectangle 54"/>
              <p:cNvSpPr>
                <a:spLocks noChangeArrowheads="1"/>
              </p:cNvSpPr>
              <p:nvPr/>
            </p:nvSpPr>
            <p:spPr bwMode="auto">
              <a:xfrm>
                <a:off x="3960" y="1864"/>
                <a:ext cx="9" cy="72"/>
              </a:xfrm>
              <a:prstGeom prst="rect">
                <a:avLst/>
              </a:prstGeom>
              <a:solidFill>
                <a:srgbClr val="4D94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9" name="Rectangle 55"/>
              <p:cNvSpPr>
                <a:spLocks noChangeArrowheads="1"/>
              </p:cNvSpPr>
              <p:nvPr/>
            </p:nvSpPr>
            <p:spPr bwMode="auto">
              <a:xfrm>
                <a:off x="3924" y="1864"/>
                <a:ext cx="8" cy="72"/>
              </a:xfrm>
              <a:prstGeom prst="rect">
                <a:avLst/>
              </a:prstGeom>
              <a:solidFill>
                <a:srgbClr val="4D94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0" name="Rectangle 56"/>
              <p:cNvSpPr>
                <a:spLocks noChangeArrowheads="1"/>
              </p:cNvSpPr>
              <p:nvPr/>
            </p:nvSpPr>
            <p:spPr bwMode="auto">
              <a:xfrm>
                <a:off x="3887" y="1864"/>
                <a:ext cx="8" cy="72"/>
              </a:xfrm>
              <a:prstGeom prst="rect">
                <a:avLst/>
              </a:prstGeom>
              <a:solidFill>
                <a:srgbClr val="4D94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1" name="Rectangle 57"/>
              <p:cNvSpPr>
                <a:spLocks noChangeArrowheads="1"/>
              </p:cNvSpPr>
              <p:nvPr/>
            </p:nvSpPr>
            <p:spPr bwMode="auto">
              <a:xfrm>
                <a:off x="3851" y="1864"/>
                <a:ext cx="7" cy="72"/>
              </a:xfrm>
              <a:prstGeom prst="rect">
                <a:avLst/>
              </a:prstGeom>
              <a:solidFill>
                <a:srgbClr val="4D94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2" name="Rectangle 58"/>
              <p:cNvSpPr>
                <a:spLocks noChangeArrowheads="1"/>
              </p:cNvSpPr>
              <p:nvPr/>
            </p:nvSpPr>
            <p:spPr bwMode="auto">
              <a:xfrm>
                <a:off x="3778" y="1897"/>
                <a:ext cx="8" cy="36"/>
              </a:xfrm>
              <a:prstGeom prst="rect">
                <a:avLst/>
              </a:prstGeom>
              <a:solidFill>
                <a:srgbClr val="4D94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3" name="Rectangle 59"/>
              <p:cNvSpPr>
                <a:spLocks noChangeArrowheads="1"/>
              </p:cNvSpPr>
              <p:nvPr/>
            </p:nvSpPr>
            <p:spPr bwMode="auto">
              <a:xfrm>
                <a:off x="3778" y="1864"/>
                <a:ext cx="7" cy="36"/>
              </a:xfrm>
              <a:prstGeom prst="rect">
                <a:avLst/>
              </a:prstGeom>
              <a:solidFill>
                <a:srgbClr val="4D94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94" name="Text Box 60"/>
            <p:cNvSpPr txBox="1">
              <a:spLocks noChangeArrowheads="1"/>
            </p:cNvSpPr>
            <p:nvPr/>
          </p:nvSpPr>
          <p:spPr bwMode="auto">
            <a:xfrm>
              <a:off x="156" y="3332"/>
              <a:ext cx="1977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2000" b="1">
                  <a:latin typeface="Times New Roman" pitchFamily="18" charset="0"/>
                </a:rPr>
                <a:t>DNA polymerase III </a:t>
              </a:r>
            </a:p>
            <a:p>
              <a:pPr algn="l" eaLnBrk="0" hangingPunct="0">
                <a:spcBef>
                  <a:spcPct val="0"/>
                </a:spcBef>
              </a:pPr>
              <a:r>
                <a:rPr lang="en-US" sz="2000" b="1">
                  <a:latin typeface="Times New Roman" pitchFamily="18" charset="0"/>
                </a:rPr>
                <a:t>binds nucleotides </a:t>
              </a:r>
            </a:p>
            <a:p>
              <a:pPr algn="l" eaLnBrk="0" hangingPunct="0">
                <a:spcBef>
                  <a:spcPct val="0"/>
                </a:spcBef>
              </a:pPr>
              <a:r>
                <a:rPr lang="en-US" sz="2000" b="1">
                  <a:latin typeface="Times New Roman" pitchFamily="18" charset="0"/>
                </a:rPr>
                <a:t>to form new strands</a:t>
              </a:r>
            </a:p>
          </p:txBody>
        </p:sp>
      </p:grpSp>
      <p:grpSp>
        <p:nvGrpSpPr>
          <p:cNvPr id="10" name="Group 61"/>
          <p:cNvGrpSpPr>
            <a:grpSpLocks/>
          </p:cNvGrpSpPr>
          <p:nvPr/>
        </p:nvGrpSpPr>
        <p:grpSpPr bwMode="auto">
          <a:xfrm>
            <a:off x="6186488" y="4168775"/>
            <a:ext cx="2825750" cy="2417763"/>
            <a:chOff x="3897" y="2626"/>
            <a:chExt cx="1780" cy="1523"/>
          </a:xfrm>
        </p:grpSpPr>
        <p:grpSp>
          <p:nvGrpSpPr>
            <p:cNvPr id="11" name="Group 62"/>
            <p:cNvGrpSpPr>
              <a:grpSpLocks/>
            </p:cNvGrpSpPr>
            <p:nvPr/>
          </p:nvGrpSpPr>
          <p:grpSpPr bwMode="auto">
            <a:xfrm>
              <a:off x="4249" y="2626"/>
              <a:ext cx="971" cy="577"/>
              <a:chOff x="3508" y="2598"/>
              <a:chExt cx="971" cy="630"/>
            </a:xfrm>
          </p:grpSpPr>
          <p:grpSp>
            <p:nvGrpSpPr>
              <p:cNvPr id="12" name="Group 63"/>
              <p:cNvGrpSpPr>
                <a:grpSpLocks/>
              </p:cNvGrpSpPr>
              <p:nvPr/>
            </p:nvGrpSpPr>
            <p:grpSpPr bwMode="auto">
              <a:xfrm>
                <a:off x="3752" y="2598"/>
                <a:ext cx="492" cy="630"/>
                <a:chOff x="3752" y="2598"/>
                <a:chExt cx="492" cy="630"/>
              </a:xfrm>
            </p:grpSpPr>
            <p:sp>
              <p:nvSpPr>
                <p:cNvPr id="19491" name="Freeform 64"/>
                <p:cNvSpPr>
                  <a:spLocks/>
                </p:cNvSpPr>
                <p:nvPr/>
              </p:nvSpPr>
              <p:spPr bwMode="auto">
                <a:xfrm>
                  <a:off x="3752" y="2598"/>
                  <a:ext cx="492" cy="630"/>
                </a:xfrm>
                <a:custGeom>
                  <a:avLst/>
                  <a:gdLst>
                    <a:gd name="T0" fmla="*/ 93 w 113"/>
                    <a:gd name="T1" fmla="*/ 0 h 174"/>
                    <a:gd name="T2" fmla="*/ 103 w 113"/>
                    <a:gd name="T3" fmla="*/ 5 h 174"/>
                    <a:gd name="T4" fmla="*/ 110 w 113"/>
                    <a:gd name="T5" fmla="*/ 16 h 174"/>
                    <a:gd name="T6" fmla="*/ 113 w 113"/>
                    <a:gd name="T7" fmla="*/ 32 h 174"/>
                    <a:gd name="T8" fmla="*/ 113 w 113"/>
                    <a:gd name="T9" fmla="*/ 32 h 174"/>
                    <a:gd name="T10" fmla="*/ 113 w 113"/>
                    <a:gd name="T11" fmla="*/ 49 h 174"/>
                    <a:gd name="T12" fmla="*/ 113 w 113"/>
                    <a:gd name="T13" fmla="*/ 87 h 174"/>
                    <a:gd name="T14" fmla="*/ 113 w 113"/>
                    <a:gd name="T15" fmla="*/ 125 h 174"/>
                    <a:gd name="T16" fmla="*/ 113 w 113"/>
                    <a:gd name="T17" fmla="*/ 143 h 174"/>
                    <a:gd name="T18" fmla="*/ 113 w 113"/>
                    <a:gd name="T19" fmla="*/ 143 h 174"/>
                    <a:gd name="T20" fmla="*/ 110 w 113"/>
                    <a:gd name="T21" fmla="*/ 158 h 174"/>
                    <a:gd name="T22" fmla="*/ 103 w 113"/>
                    <a:gd name="T23" fmla="*/ 170 h 174"/>
                    <a:gd name="T24" fmla="*/ 93 w 113"/>
                    <a:gd name="T25" fmla="*/ 174 h 174"/>
                    <a:gd name="T26" fmla="*/ 93 w 113"/>
                    <a:gd name="T27" fmla="*/ 174 h 174"/>
                    <a:gd name="T28" fmla="*/ 74 w 113"/>
                    <a:gd name="T29" fmla="*/ 174 h 174"/>
                    <a:gd name="T30" fmla="*/ 39 w 113"/>
                    <a:gd name="T31" fmla="*/ 174 h 174"/>
                    <a:gd name="T32" fmla="*/ 20 w 113"/>
                    <a:gd name="T33" fmla="*/ 174 h 174"/>
                    <a:gd name="T34" fmla="*/ 20 w 113"/>
                    <a:gd name="T35" fmla="*/ 174 h 174"/>
                    <a:gd name="T36" fmla="*/ 10 w 113"/>
                    <a:gd name="T37" fmla="*/ 170 h 174"/>
                    <a:gd name="T38" fmla="*/ 3 w 113"/>
                    <a:gd name="T39" fmla="*/ 158 h 174"/>
                    <a:gd name="T40" fmla="*/ 0 w 113"/>
                    <a:gd name="T41" fmla="*/ 143 h 174"/>
                    <a:gd name="T42" fmla="*/ 0 w 113"/>
                    <a:gd name="T43" fmla="*/ 143 h 174"/>
                    <a:gd name="T44" fmla="*/ 0 w 113"/>
                    <a:gd name="T45" fmla="*/ 125 h 174"/>
                    <a:gd name="T46" fmla="*/ 0 w 113"/>
                    <a:gd name="T47" fmla="*/ 87 h 174"/>
                    <a:gd name="T48" fmla="*/ 0 w 113"/>
                    <a:gd name="T49" fmla="*/ 49 h 174"/>
                    <a:gd name="T50" fmla="*/ 0 w 113"/>
                    <a:gd name="T51" fmla="*/ 32 h 174"/>
                    <a:gd name="T52" fmla="*/ 0 w 113"/>
                    <a:gd name="T53" fmla="*/ 32 h 174"/>
                    <a:gd name="T54" fmla="*/ 3 w 113"/>
                    <a:gd name="T55" fmla="*/ 16 h 174"/>
                    <a:gd name="T56" fmla="*/ 10 w 113"/>
                    <a:gd name="T57" fmla="*/ 5 h 174"/>
                    <a:gd name="T58" fmla="*/ 20 w 113"/>
                    <a:gd name="T59" fmla="*/ 0 h 174"/>
                    <a:gd name="T60" fmla="*/ 20 w 113"/>
                    <a:gd name="T61" fmla="*/ 0 h 174"/>
                    <a:gd name="T62" fmla="*/ 39 w 113"/>
                    <a:gd name="T63" fmla="*/ 0 h 174"/>
                    <a:gd name="T64" fmla="*/ 74 w 113"/>
                    <a:gd name="T65" fmla="*/ 0 h 174"/>
                    <a:gd name="T66" fmla="*/ 93 w 113"/>
                    <a:gd name="T67" fmla="*/ 0 h 174"/>
                    <a:gd name="T68" fmla="*/ 93 w 113"/>
                    <a:gd name="T69" fmla="*/ 0 h 17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113"/>
                    <a:gd name="T106" fmla="*/ 0 h 174"/>
                    <a:gd name="T107" fmla="*/ 113 w 113"/>
                    <a:gd name="T108" fmla="*/ 174 h 174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113" h="174">
                      <a:moveTo>
                        <a:pt x="93" y="0"/>
                      </a:moveTo>
                      <a:lnTo>
                        <a:pt x="103" y="5"/>
                      </a:lnTo>
                      <a:lnTo>
                        <a:pt x="110" y="16"/>
                      </a:lnTo>
                      <a:lnTo>
                        <a:pt x="113" y="32"/>
                      </a:lnTo>
                      <a:lnTo>
                        <a:pt x="113" y="49"/>
                      </a:lnTo>
                      <a:lnTo>
                        <a:pt x="113" y="87"/>
                      </a:lnTo>
                      <a:lnTo>
                        <a:pt x="113" y="125"/>
                      </a:lnTo>
                      <a:lnTo>
                        <a:pt x="113" y="143"/>
                      </a:lnTo>
                      <a:lnTo>
                        <a:pt x="110" y="158"/>
                      </a:lnTo>
                      <a:lnTo>
                        <a:pt x="103" y="170"/>
                      </a:lnTo>
                      <a:lnTo>
                        <a:pt x="93" y="174"/>
                      </a:lnTo>
                      <a:lnTo>
                        <a:pt x="74" y="174"/>
                      </a:lnTo>
                      <a:lnTo>
                        <a:pt x="39" y="174"/>
                      </a:lnTo>
                      <a:lnTo>
                        <a:pt x="20" y="174"/>
                      </a:lnTo>
                      <a:lnTo>
                        <a:pt x="10" y="170"/>
                      </a:lnTo>
                      <a:lnTo>
                        <a:pt x="3" y="158"/>
                      </a:lnTo>
                      <a:lnTo>
                        <a:pt x="0" y="143"/>
                      </a:lnTo>
                      <a:lnTo>
                        <a:pt x="0" y="125"/>
                      </a:lnTo>
                      <a:lnTo>
                        <a:pt x="0" y="87"/>
                      </a:lnTo>
                      <a:lnTo>
                        <a:pt x="0" y="49"/>
                      </a:lnTo>
                      <a:lnTo>
                        <a:pt x="0" y="32"/>
                      </a:lnTo>
                      <a:lnTo>
                        <a:pt x="3" y="16"/>
                      </a:lnTo>
                      <a:lnTo>
                        <a:pt x="10" y="5"/>
                      </a:lnTo>
                      <a:lnTo>
                        <a:pt x="20" y="0"/>
                      </a:lnTo>
                      <a:lnTo>
                        <a:pt x="39" y="0"/>
                      </a:lnTo>
                      <a:lnTo>
                        <a:pt x="74" y="0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64E375"/>
                </a:solidFill>
                <a:ln w="19050" cmpd="sng">
                  <a:solidFill>
                    <a:srgbClr val="6A7F6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92" name="Freeform 65"/>
                <p:cNvSpPr>
                  <a:spLocks/>
                </p:cNvSpPr>
                <p:nvPr/>
              </p:nvSpPr>
              <p:spPr bwMode="auto">
                <a:xfrm>
                  <a:off x="3809" y="2645"/>
                  <a:ext cx="187" cy="94"/>
                </a:xfrm>
                <a:custGeom>
                  <a:avLst/>
                  <a:gdLst>
                    <a:gd name="T0" fmla="*/ 0 w 43"/>
                    <a:gd name="T1" fmla="*/ 26 h 26"/>
                    <a:gd name="T2" fmla="*/ 3 w 43"/>
                    <a:gd name="T3" fmla="*/ 19 h 26"/>
                    <a:gd name="T4" fmla="*/ 7 w 43"/>
                    <a:gd name="T5" fmla="*/ 14 h 26"/>
                    <a:gd name="T6" fmla="*/ 13 w 43"/>
                    <a:gd name="T7" fmla="*/ 10 h 26"/>
                    <a:gd name="T8" fmla="*/ 13 w 43"/>
                    <a:gd name="T9" fmla="*/ 10 h 26"/>
                    <a:gd name="T10" fmla="*/ 23 w 43"/>
                    <a:gd name="T11" fmla="*/ 6 h 26"/>
                    <a:gd name="T12" fmla="*/ 34 w 43"/>
                    <a:gd name="T13" fmla="*/ 4 h 26"/>
                    <a:gd name="T14" fmla="*/ 43 w 43"/>
                    <a:gd name="T15" fmla="*/ 3 h 26"/>
                    <a:gd name="T16" fmla="*/ 43 w 43"/>
                    <a:gd name="T17" fmla="*/ 3 h 26"/>
                    <a:gd name="T18" fmla="*/ 41 w 43"/>
                    <a:gd name="T19" fmla="*/ 1 h 26"/>
                    <a:gd name="T20" fmla="*/ 24 w 43"/>
                    <a:gd name="T21" fmla="*/ 0 h 26"/>
                    <a:gd name="T22" fmla="*/ 8 w 43"/>
                    <a:gd name="T23" fmla="*/ 4 h 26"/>
                    <a:gd name="T24" fmla="*/ 8 w 43"/>
                    <a:gd name="T25" fmla="*/ 4 h 26"/>
                    <a:gd name="T26" fmla="*/ 4 w 43"/>
                    <a:gd name="T27" fmla="*/ 8 h 26"/>
                    <a:gd name="T28" fmla="*/ 0 w 43"/>
                    <a:gd name="T29" fmla="*/ 12 h 26"/>
                    <a:gd name="T30" fmla="*/ 0 w 43"/>
                    <a:gd name="T31" fmla="*/ 18 h 26"/>
                    <a:gd name="T32" fmla="*/ 0 w 43"/>
                    <a:gd name="T33" fmla="*/ 18 h 26"/>
                    <a:gd name="T34" fmla="*/ 0 w 43"/>
                    <a:gd name="T35" fmla="*/ 20 h 26"/>
                    <a:gd name="T36" fmla="*/ 0 w 43"/>
                    <a:gd name="T37" fmla="*/ 24 h 26"/>
                    <a:gd name="T38" fmla="*/ 0 w 43"/>
                    <a:gd name="T39" fmla="*/ 26 h 26"/>
                    <a:gd name="T40" fmla="*/ 0 w 43"/>
                    <a:gd name="T41" fmla="*/ 26 h 2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43"/>
                    <a:gd name="T64" fmla="*/ 0 h 26"/>
                    <a:gd name="T65" fmla="*/ 43 w 43"/>
                    <a:gd name="T66" fmla="*/ 26 h 2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43" h="26">
                      <a:moveTo>
                        <a:pt x="0" y="26"/>
                      </a:moveTo>
                      <a:lnTo>
                        <a:pt x="3" y="19"/>
                      </a:lnTo>
                      <a:lnTo>
                        <a:pt x="7" y="14"/>
                      </a:lnTo>
                      <a:lnTo>
                        <a:pt x="13" y="10"/>
                      </a:lnTo>
                      <a:lnTo>
                        <a:pt x="23" y="6"/>
                      </a:lnTo>
                      <a:lnTo>
                        <a:pt x="34" y="4"/>
                      </a:lnTo>
                      <a:lnTo>
                        <a:pt x="43" y="3"/>
                      </a:lnTo>
                      <a:lnTo>
                        <a:pt x="41" y="1"/>
                      </a:lnTo>
                      <a:lnTo>
                        <a:pt x="24" y="0"/>
                      </a:lnTo>
                      <a:lnTo>
                        <a:pt x="8" y="4"/>
                      </a:lnTo>
                      <a:lnTo>
                        <a:pt x="4" y="8"/>
                      </a:lnTo>
                      <a:lnTo>
                        <a:pt x="0" y="12"/>
                      </a:lnTo>
                      <a:lnTo>
                        <a:pt x="0" y="18"/>
                      </a:lnTo>
                      <a:lnTo>
                        <a:pt x="0" y="20"/>
                      </a:lnTo>
                      <a:lnTo>
                        <a:pt x="0" y="24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483" name="Rectangle 66"/>
              <p:cNvSpPr>
                <a:spLocks noChangeArrowheads="1"/>
              </p:cNvSpPr>
              <p:nvPr/>
            </p:nvSpPr>
            <p:spPr bwMode="auto">
              <a:xfrm>
                <a:off x="3508" y="3014"/>
                <a:ext cx="971" cy="87"/>
              </a:xfrm>
              <a:prstGeom prst="rect">
                <a:avLst/>
              </a:prstGeom>
              <a:solidFill>
                <a:srgbClr val="4D94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4" name="Rectangle 67"/>
              <p:cNvSpPr>
                <a:spLocks noChangeArrowheads="1"/>
              </p:cNvSpPr>
              <p:nvPr/>
            </p:nvSpPr>
            <p:spPr bwMode="auto">
              <a:xfrm>
                <a:off x="3508" y="2754"/>
                <a:ext cx="971" cy="83"/>
              </a:xfrm>
              <a:prstGeom prst="rect">
                <a:avLst/>
              </a:prstGeom>
              <a:solidFill>
                <a:srgbClr val="4D94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5" name="Rectangle 68"/>
              <p:cNvSpPr>
                <a:spLocks noChangeArrowheads="1"/>
              </p:cNvSpPr>
              <p:nvPr/>
            </p:nvSpPr>
            <p:spPr bwMode="auto">
              <a:xfrm>
                <a:off x="4379" y="2794"/>
                <a:ext cx="35" cy="264"/>
              </a:xfrm>
              <a:prstGeom prst="rect">
                <a:avLst/>
              </a:prstGeom>
              <a:solidFill>
                <a:srgbClr val="4D94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6" name="Rectangle 69"/>
              <p:cNvSpPr>
                <a:spLocks noChangeArrowheads="1"/>
              </p:cNvSpPr>
              <p:nvPr/>
            </p:nvSpPr>
            <p:spPr bwMode="auto">
              <a:xfrm>
                <a:off x="4222" y="2794"/>
                <a:ext cx="31" cy="264"/>
              </a:xfrm>
              <a:prstGeom prst="rect">
                <a:avLst/>
              </a:prstGeom>
              <a:solidFill>
                <a:srgbClr val="4D94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7" name="Rectangle 70"/>
              <p:cNvSpPr>
                <a:spLocks noChangeArrowheads="1"/>
              </p:cNvSpPr>
              <p:nvPr/>
            </p:nvSpPr>
            <p:spPr bwMode="auto">
              <a:xfrm>
                <a:off x="4061" y="2794"/>
                <a:ext cx="35" cy="264"/>
              </a:xfrm>
              <a:prstGeom prst="rect">
                <a:avLst/>
              </a:prstGeom>
              <a:solidFill>
                <a:srgbClr val="4D94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8" name="Rectangle 71"/>
              <p:cNvSpPr>
                <a:spLocks noChangeArrowheads="1"/>
              </p:cNvSpPr>
              <p:nvPr/>
            </p:nvSpPr>
            <p:spPr bwMode="auto">
              <a:xfrm>
                <a:off x="3904" y="2794"/>
                <a:ext cx="31" cy="264"/>
              </a:xfrm>
              <a:prstGeom prst="rect">
                <a:avLst/>
              </a:prstGeom>
              <a:solidFill>
                <a:srgbClr val="4D94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9" name="Rectangle 72"/>
              <p:cNvSpPr>
                <a:spLocks noChangeArrowheads="1"/>
              </p:cNvSpPr>
              <p:nvPr/>
            </p:nvSpPr>
            <p:spPr bwMode="auto">
              <a:xfrm>
                <a:off x="3743" y="2794"/>
                <a:ext cx="35" cy="264"/>
              </a:xfrm>
              <a:prstGeom prst="rect">
                <a:avLst/>
              </a:prstGeom>
              <a:solidFill>
                <a:srgbClr val="4D94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0" name="Rectangle 73"/>
              <p:cNvSpPr>
                <a:spLocks noChangeArrowheads="1"/>
              </p:cNvSpPr>
              <p:nvPr/>
            </p:nvSpPr>
            <p:spPr bwMode="auto">
              <a:xfrm>
                <a:off x="3582" y="2794"/>
                <a:ext cx="35" cy="264"/>
              </a:xfrm>
              <a:prstGeom prst="rect">
                <a:avLst/>
              </a:prstGeom>
              <a:solidFill>
                <a:srgbClr val="4D94C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81" name="Text Box 74"/>
            <p:cNvSpPr txBox="1">
              <a:spLocks noChangeArrowheads="1"/>
            </p:cNvSpPr>
            <p:nvPr/>
          </p:nvSpPr>
          <p:spPr bwMode="auto">
            <a:xfrm>
              <a:off x="3897" y="3323"/>
              <a:ext cx="178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2000" b="1">
                  <a:latin typeface="Times New Roman" pitchFamily="18" charset="0"/>
                </a:rPr>
                <a:t>Ligase joins Okazaki </a:t>
              </a:r>
            </a:p>
            <a:p>
              <a:pPr algn="l" eaLnBrk="0" hangingPunct="0">
                <a:spcBef>
                  <a:spcPct val="0"/>
                </a:spcBef>
              </a:pPr>
              <a:r>
                <a:rPr lang="en-US" sz="2000" b="1">
                  <a:latin typeface="Times New Roman" pitchFamily="18" charset="0"/>
                </a:rPr>
                <a:t>fragments and seals </a:t>
              </a:r>
            </a:p>
            <a:p>
              <a:pPr algn="l" eaLnBrk="0" hangingPunct="0">
                <a:spcBef>
                  <a:spcPct val="0"/>
                </a:spcBef>
              </a:pPr>
              <a:r>
                <a:rPr lang="en-US" sz="2000" b="1">
                  <a:latin typeface="Times New Roman" pitchFamily="18" charset="0"/>
                </a:rPr>
                <a:t>other nicks in sugar-phosphate backbone</a:t>
              </a:r>
            </a:p>
          </p:txBody>
        </p:sp>
      </p:grpSp>
      <p:grpSp>
        <p:nvGrpSpPr>
          <p:cNvPr id="13" name="Group 75"/>
          <p:cNvGrpSpPr>
            <a:grpSpLocks/>
          </p:cNvGrpSpPr>
          <p:nvPr/>
        </p:nvGrpSpPr>
        <p:grpSpPr bwMode="auto">
          <a:xfrm>
            <a:off x="6265863" y="1143000"/>
            <a:ext cx="2505075" cy="2668588"/>
            <a:chOff x="3947" y="720"/>
            <a:chExt cx="1578" cy="1681"/>
          </a:xfrm>
        </p:grpSpPr>
        <p:grpSp>
          <p:nvGrpSpPr>
            <p:cNvPr id="14" name="Group 76"/>
            <p:cNvGrpSpPr>
              <a:grpSpLocks/>
            </p:cNvGrpSpPr>
            <p:nvPr/>
          </p:nvGrpSpPr>
          <p:grpSpPr bwMode="auto">
            <a:xfrm>
              <a:off x="4330" y="720"/>
              <a:ext cx="666" cy="787"/>
              <a:chOff x="4608" y="950"/>
              <a:chExt cx="666" cy="787"/>
            </a:xfrm>
          </p:grpSpPr>
          <p:grpSp>
            <p:nvGrpSpPr>
              <p:cNvPr id="15" name="Group 77"/>
              <p:cNvGrpSpPr>
                <a:grpSpLocks/>
              </p:cNvGrpSpPr>
              <p:nvPr/>
            </p:nvGrpSpPr>
            <p:grpSpPr bwMode="auto">
              <a:xfrm>
                <a:off x="4797" y="950"/>
                <a:ext cx="274" cy="787"/>
                <a:chOff x="4797" y="950"/>
                <a:chExt cx="274" cy="787"/>
              </a:xfrm>
            </p:grpSpPr>
            <p:sp>
              <p:nvSpPr>
                <p:cNvPr id="19478" name="Freeform 78"/>
                <p:cNvSpPr>
                  <a:spLocks/>
                </p:cNvSpPr>
                <p:nvPr/>
              </p:nvSpPr>
              <p:spPr bwMode="auto">
                <a:xfrm>
                  <a:off x="4797" y="950"/>
                  <a:ext cx="274" cy="787"/>
                </a:xfrm>
                <a:custGeom>
                  <a:avLst/>
                  <a:gdLst>
                    <a:gd name="T0" fmla="*/ 39 w 78"/>
                    <a:gd name="T1" fmla="*/ 0 h 256"/>
                    <a:gd name="T2" fmla="*/ 50 w 78"/>
                    <a:gd name="T3" fmla="*/ 5 h 256"/>
                    <a:gd name="T4" fmla="*/ 59 w 78"/>
                    <a:gd name="T5" fmla="*/ 18 h 256"/>
                    <a:gd name="T6" fmla="*/ 67 w 78"/>
                    <a:gd name="T7" fmla="*/ 38 h 256"/>
                    <a:gd name="T8" fmla="*/ 73 w 78"/>
                    <a:gd name="T9" fmla="*/ 64 h 256"/>
                    <a:gd name="T10" fmla="*/ 77 w 78"/>
                    <a:gd name="T11" fmla="*/ 94 h 256"/>
                    <a:gd name="T12" fmla="*/ 78 w 78"/>
                    <a:gd name="T13" fmla="*/ 128 h 256"/>
                    <a:gd name="T14" fmla="*/ 78 w 78"/>
                    <a:gd name="T15" fmla="*/ 128 h 256"/>
                    <a:gd name="T16" fmla="*/ 77 w 78"/>
                    <a:gd name="T17" fmla="*/ 162 h 256"/>
                    <a:gd name="T18" fmla="*/ 73 w 78"/>
                    <a:gd name="T19" fmla="*/ 192 h 256"/>
                    <a:gd name="T20" fmla="*/ 67 w 78"/>
                    <a:gd name="T21" fmla="*/ 218 h 256"/>
                    <a:gd name="T22" fmla="*/ 59 w 78"/>
                    <a:gd name="T23" fmla="*/ 238 h 256"/>
                    <a:gd name="T24" fmla="*/ 50 w 78"/>
                    <a:gd name="T25" fmla="*/ 251 h 256"/>
                    <a:gd name="T26" fmla="*/ 39 w 78"/>
                    <a:gd name="T27" fmla="*/ 256 h 256"/>
                    <a:gd name="T28" fmla="*/ 39 w 78"/>
                    <a:gd name="T29" fmla="*/ 256 h 256"/>
                    <a:gd name="T30" fmla="*/ 29 w 78"/>
                    <a:gd name="T31" fmla="*/ 251 h 256"/>
                    <a:gd name="T32" fmla="*/ 20 w 78"/>
                    <a:gd name="T33" fmla="*/ 238 h 256"/>
                    <a:gd name="T34" fmla="*/ 12 w 78"/>
                    <a:gd name="T35" fmla="*/ 218 h 256"/>
                    <a:gd name="T36" fmla="*/ 6 w 78"/>
                    <a:gd name="T37" fmla="*/ 192 h 256"/>
                    <a:gd name="T38" fmla="*/ 2 w 78"/>
                    <a:gd name="T39" fmla="*/ 162 h 256"/>
                    <a:gd name="T40" fmla="*/ 0 w 78"/>
                    <a:gd name="T41" fmla="*/ 128 h 256"/>
                    <a:gd name="T42" fmla="*/ 0 w 78"/>
                    <a:gd name="T43" fmla="*/ 128 h 256"/>
                    <a:gd name="T44" fmla="*/ 2 w 78"/>
                    <a:gd name="T45" fmla="*/ 94 h 256"/>
                    <a:gd name="T46" fmla="*/ 6 w 78"/>
                    <a:gd name="T47" fmla="*/ 64 h 256"/>
                    <a:gd name="T48" fmla="*/ 12 w 78"/>
                    <a:gd name="T49" fmla="*/ 38 h 256"/>
                    <a:gd name="T50" fmla="*/ 20 w 78"/>
                    <a:gd name="T51" fmla="*/ 18 h 256"/>
                    <a:gd name="T52" fmla="*/ 29 w 78"/>
                    <a:gd name="T53" fmla="*/ 5 h 256"/>
                    <a:gd name="T54" fmla="*/ 39 w 78"/>
                    <a:gd name="T55" fmla="*/ 0 h 256"/>
                    <a:gd name="T56" fmla="*/ 39 w 78"/>
                    <a:gd name="T57" fmla="*/ 0 h 25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78"/>
                    <a:gd name="T88" fmla="*/ 0 h 256"/>
                    <a:gd name="T89" fmla="*/ 78 w 78"/>
                    <a:gd name="T90" fmla="*/ 256 h 25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78" h="256">
                      <a:moveTo>
                        <a:pt x="39" y="0"/>
                      </a:moveTo>
                      <a:lnTo>
                        <a:pt x="50" y="5"/>
                      </a:lnTo>
                      <a:lnTo>
                        <a:pt x="59" y="18"/>
                      </a:lnTo>
                      <a:lnTo>
                        <a:pt x="67" y="38"/>
                      </a:lnTo>
                      <a:lnTo>
                        <a:pt x="73" y="64"/>
                      </a:lnTo>
                      <a:lnTo>
                        <a:pt x="77" y="94"/>
                      </a:lnTo>
                      <a:lnTo>
                        <a:pt x="78" y="128"/>
                      </a:lnTo>
                      <a:lnTo>
                        <a:pt x="77" y="162"/>
                      </a:lnTo>
                      <a:lnTo>
                        <a:pt x="73" y="192"/>
                      </a:lnTo>
                      <a:lnTo>
                        <a:pt x="67" y="218"/>
                      </a:lnTo>
                      <a:lnTo>
                        <a:pt x="59" y="238"/>
                      </a:lnTo>
                      <a:lnTo>
                        <a:pt x="50" y="251"/>
                      </a:lnTo>
                      <a:lnTo>
                        <a:pt x="39" y="256"/>
                      </a:lnTo>
                      <a:lnTo>
                        <a:pt x="29" y="251"/>
                      </a:lnTo>
                      <a:lnTo>
                        <a:pt x="20" y="238"/>
                      </a:lnTo>
                      <a:lnTo>
                        <a:pt x="12" y="218"/>
                      </a:lnTo>
                      <a:lnTo>
                        <a:pt x="6" y="192"/>
                      </a:lnTo>
                      <a:lnTo>
                        <a:pt x="2" y="162"/>
                      </a:lnTo>
                      <a:lnTo>
                        <a:pt x="0" y="128"/>
                      </a:lnTo>
                      <a:lnTo>
                        <a:pt x="2" y="94"/>
                      </a:lnTo>
                      <a:lnTo>
                        <a:pt x="6" y="64"/>
                      </a:lnTo>
                      <a:lnTo>
                        <a:pt x="12" y="38"/>
                      </a:lnTo>
                      <a:lnTo>
                        <a:pt x="20" y="18"/>
                      </a:lnTo>
                      <a:lnTo>
                        <a:pt x="29" y="5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DC5156"/>
                </a:solidFill>
                <a:ln w="19050" cmpd="sng">
                  <a:solidFill>
                    <a:srgbClr val="B03A38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9" name="Freeform 79"/>
                <p:cNvSpPr>
                  <a:spLocks/>
                </p:cNvSpPr>
                <p:nvPr/>
              </p:nvSpPr>
              <p:spPr bwMode="auto">
                <a:xfrm>
                  <a:off x="4846" y="990"/>
                  <a:ext cx="120" cy="191"/>
                </a:xfrm>
                <a:custGeom>
                  <a:avLst/>
                  <a:gdLst>
                    <a:gd name="T0" fmla="*/ 0 w 34"/>
                    <a:gd name="T1" fmla="*/ 62 h 62"/>
                    <a:gd name="T2" fmla="*/ 7 w 34"/>
                    <a:gd name="T3" fmla="*/ 32 h 62"/>
                    <a:gd name="T4" fmla="*/ 18 w 34"/>
                    <a:gd name="T5" fmla="*/ 4 h 62"/>
                    <a:gd name="T6" fmla="*/ 32 w 34"/>
                    <a:gd name="T7" fmla="*/ 0 h 62"/>
                    <a:gd name="T8" fmla="*/ 32 w 34"/>
                    <a:gd name="T9" fmla="*/ 0 h 62"/>
                    <a:gd name="T10" fmla="*/ 34 w 34"/>
                    <a:gd name="T11" fmla="*/ 5 h 62"/>
                    <a:gd name="T12" fmla="*/ 27 w 34"/>
                    <a:gd name="T13" fmla="*/ 11 h 62"/>
                    <a:gd name="T14" fmla="*/ 15 w 34"/>
                    <a:gd name="T15" fmla="*/ 27 h 62"/>
                    <a:gd name="T16" fmla="*/ 0 w 34"/>
                    <a:gd name="T17" fmla="*/ 62 h 62"/>
                    <a:gd name="T18" fmla="*/ 0 w 34"/>
                    <a:gd name="T19" fmla="*/ 62 h 6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34"/>
                    <a:gd name="T31" fmla="*/ 0 h 62"/>
                    <a:gd name="T32" fmla="*/ 34 w 34"/>
                    <a:gd name="T33" fmla="*/ 62 h 6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34" h="62">
                      <a:moveTo>
                        <a:pt x="0" y="62"/>
                      </a:moveTo>
                      <a:lnTo>
                        <a:pt x="7" y="32"/>
                      </a:lnTo>
                      <a:lnTo>
                        <a:pt x="18" y="4"/>
                      </a:lnTo>
                      <a:lnTo>
                        <a:pt x="32" y="0"/>
                      </a:lnTo>
                      <a:lnTo>
                        <a:pt x="34" y="5"/>
                      </a:lnTo>
                      <a:lnTo>
                        <a:pt x="27" y="11"/>
                      </a:lnTo>
                      <a:lnTo>
                        <a:pt x="15" y="27"/>
                      </a:lnTo>
                      <a:lnTo>
                        <a:pt x="0" y="6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476" name="Freeform 80"/>
              <p:cNvSpPr>
                <a:spLocks/>
              </p:cNvSpPr>
              <p:nvPr/>
            </p:nvSpPr>
            <p:spPr bwMode="auto">
              <a:xfrm>
                <a:off x="4867" y="1350"/>
                <a:ext cx="407" cy="144"/>
              </a:xfrm>
              <a:custGeom>
                <a:avLst/>
                <a:gdLst>
                  <a:gd name="T0" fmla="*/ 102 w 116"/>
                  <a:gd name="T1" fmla="*/ 25 h 47"/>
                  <a:gd name="T2" fmla="*/ 102 w 116"/>
                  <a:gd name="T3" fmla="*/ 0 h 47"/>
                  <a:gd name="T4" fmla="*/ 94 w 116"/>
                  <a:gd name="T5" fmla="*/ 0 h 47"/>
                  <a:gd name="T6" fmla="*/ 94 w 116"/>
                  <a:gd name="T7" fmla="*/ 25 h 47"/>
                  <a:gd name="T8" fmla="*/ 65 w 116"/>
                  <a:gd name="T9" fmla="*/ 25 h 47"/>
                  <a:gd name="T10" fmla="*/ 65 w 116"/>
                  <a:gd name="T11" fmla="*/ 0 h 47"/>
                  <a:gd name="T12" fmla="*/ 57 w 116"/>
                  <a:gd name="T13" fmla="*/ 0 h 47"/>
                  <a:gd name="T14" fmla="*/ 57 w 116"/>
                  <a:gd name="T15" fmla="*/ 25 h 47"/>
                  <a:gd name="T16" fmla="*/ 28 w 116"/>
                  <a:gd name="T17" fmla="*/ 25 h 47"/>
                  <a:gd name="T18" fmla="*/ 28 w 116"/>
                  <a:gd name="T19" fmla="*/ 0 h 47"/>
                  <a:gd name="T20" fmla="*/ 21 w 116"/>
                  <a:gd name="T21" fmla="*/ 0 h 47"/>
                  <a:gd name="T22" fmla="*/ 21 w 116"/>
                  <a:gd name="T23" fmla="*/ 25 h 47"/>
                  <a:gd name="T24" fmla="*/ 0 w 116"/>
                  <a:gd name="T25" fmla="*/ 25 h 47"/>
                  <a:gd name="T26" fmla="*/ 0 w 116"/>
                  <a:gd name="T27" fmla="*/ 47 h 47"/>
                  <a:gd name="T28" fmla="*/ 116 w 116"/>
                  <a:gd name="T29" fmla="*/ 47 h 47"/>
                  <a:gd name="T30" fmla="*/ 116 w 116"/>
                  <a:gd name="T31" fmla="*/ 25 h 47"/>
                  <a:gd name="T32" fmla="*/ 102 w 116"/>
                  <a:gd name="T33" fmla="*/ 25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6"/>
                  <a:gd name="T52" fmla="*/ 0 h 47"/>
                  <a:gd name="T53" fmla="*/ 116 w 116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6" h="47">
                    <a:moveTo>
                      <a:pt x="102" y="25"/>
                    </a:moveTo>
                    <a:lnTo>
                      <a:pt x="102" y="0"/>
                    </a:lnTo>
                    <a:lnTo>
                      <a:pt x="94" y="0"/>
                    </a:lnTo>
                    <a:lnTo>
                      <a:pt x="94" y="25"/>
                    </a:lnTo>
                    <a:lnTo>
                      <a:pt x="65" y="25"/>
                    </a:lnTo>
                    <a:lnTo>
                      <a:pt x="65" y="0"/>
                    </a:lnTo>
                    <a:lnTo>
                      <a:pt x="57" y="0"/>
                    </a:lnTo>
                    <a:lnTo>
                      <a:pt x="57" y="25"/>
                    </a:lnTo>
                    <a:lnTo>
                      <a:pt x="28" y="25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21" y="25"/>
                    </a:lnTo>
                    <a:lnTo>
                      <a:pt x="0" y="25"/>
                    </a:lnTo>
                    <a:lnTo>
                      <a:pt x="0" y="47"/>
                    </a:lnTo>
                    <a:lnTo>
                      <a:pt x="116" y="47"/>
                    </a:lnTo>
                    <a:lnTo>
                      <a:pt x="116" y="25"/>
                    </a:lnTo>
                    <a:lnTo>
                      <a:pt x="102" y="25"/>
                    </a:lnTo>
                    <a:close/>
                  </a:path>
                </a:pathLst>
              </a:custGeom>
              <a:solidFill>
                <a:srgbClr val="43763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7" name="Freeform 81"/>
              <p:cNvSpPr>
                <a:spLocks/>
              </p:cNvSpPr>
              <p:nvPr/>
            </p:nvSpPr>
            <p:spPr bwMode="auto">
              <a:xfrm>
                <a:off x="4608" y="1202"/>
                <a:ext cx="666" cy="148"/>
              </a:xfrm>
              <a:custGeom>
                <a:avLst/>
                <a:gdLst>
                  <a:gd name="T0" fmla="*/ 190 w 190"/>
                  <a:gd name="T1" fmla="*/ 0 h 48"/>
                  <a:gd name="T2" fmla="*/ 0 w 190"/>
                  <a:gd name="T3" fmla="*/ 0 h 48"/>
                  <a:gd name="T4" fmla="*/ 0 w 190"/>
                  <a:gd name="T5" fmla="*/ 23 h 48"/>
                  <a:gd name="T6" fmla="*/ 22 w 190"/>
                  <a:gd name="T7" fmla="*/ 23 h 48"/>
                  <a:gd name="T8" fmla="*/ 22 w 190"/>
                  <a:gd name="T9" fmla="*/ 48 h 48"/>
                  <a:gd name="T10" fmla="*/ 29 w 190"/>
                  <a:gd name="T11" fmla="*/ 48 h 48"/>
                  <a:gd name="T12" fmla="*/ 29 w 190"/>
                  <a:gd name="T13" fmla="*/ 23 h 48"/>
                  <a:gd name="T14" fmla="*/ 58 w 190"/>
                  <a:gd name="T15" fmla="*/ 23 h 48"/>
                  <a:gd name="T16" fmla="*/ 58 w 190"/>
                  <a:gd name="T17" fmla="*/ 48 h 48"/>
                  <a:gd name="T18" fmla="*/ 66 w 190"/>
                  <a:gd name="T19" fmla="*/ 48 h 48"/>
                  <a:gd name="T20" fmla="*/ 66 w 190"/>
                  <a:gd name="T21" fmla="*/ 23 h 48"/>
                  <a:gd name="T22" fmla="*/ 95 w 190"/>
                  <a:gd name="T23" fmla="*/ 23 h 48"/>
                  <a:gd name="T24" fmla="*/ 95 w 190"/>
                  <a:gd name="T25" fmla="*/ 48 h 48"/>
                  <a:gd name="T26" fmla="*/ 102 w 190"/>
                  <a:gd name="T27" fmla="*/ 48 h 48"/>
                  <a:gd name="T28" fmla="*/ 102 w 190"/>
                  <a:gd name="T29" fmla="*/ 23 h 48"/>
                  <a:gd name="T30" fmla="*/ 131 w 190"/>
                  <a:gd name="T31" fmla="*/ 23 h 48"/>
                  <a:gd name="T32" fmla="*/ 131 w 190"/>
                  <a:gd name="T33" fmla="*/ 48 h 48"/>
                  <a:gd name="T34" fmla="*/ 139 w 190"/>
                  <a:gd name="T35" fmla="*/ 48 h 48"/>
                  <a:gd name="T36" fmla="*/ 139 w 190"/>
                  <a:gd name="T37" fmla="*/ 23 h 48"/>
                  <a:gd name="T38" fmla="*/ 168 w 190"/>
                  <a:gd name="T39" fmla="*/ 23 h 48"/>
                  <a:gd name="T40" fmla="*/ 168 w 190"/>
                  <a:gd name="T41" fmla="*/ 48 h 48"/>
                  <a:gd name="T42" fmla="*/ 176 w 190"/>
                  <a:gd name="T43" fmla="*/ 48 h 48"/>
                  <a:gd name="T44" fmla="*/ 176 w 190"/>
                  <a:gd name="T45" fmla="*/ 23 h 48"/>
                  <a:gd name="T46" fmla="*/ 190 w 190"/>
                  <a:gd name="T47" fmla="*/ 23 h 48"/>
                  <a:gd name="T48" fmla="*/ 190 w 190"/>
                  <a:gd name="T49" fmla="*/ 0 h 4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0"/>
                  <a:gd name="T76" fmla="*/ 0 h 48"/>
                  <a:gd name="T77" fmla="*/ 190 w 190"/>
                  <a:gd name="T78" fmla="*/ 48 h 4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0" h="48">
                    <a:moveTo>
                      <a:pt x="190" y="0"/>
                    </a:moveTo>
                    <a:lnTo>
                      <a:pt x="0" y="0"/>
                    </a:lnTo>
                    <a:lnTo>
                      <a:pt x="0" y="23"/>
                    </a:lnTo>
                    <a:lnTo>
                      <a:pt x="22" y="23"/>
                    </a:lnTo>
                    <a:lnTo>
                      <a:pt x="22" y="48"/>
                    </a:lnTo>
                    <a:lnTo>
                      <a:pt x="29" y="48"/>
                    </a:lnTo>
                    <a:lnTo>
                      <a:pt x="29" y="23"/>
                    </a:lnTo>
                    <a:lnTo>
                      <a:pt x="58" y="23"/>
                    </a:lnTo>
                    <a:lnTo>
                      <a:pt x="58" y="48"/>
                    </a:lnTo>
                    <a:lnTo>
                      <a:pt x="66" y="48"/>
                    </a:lnTo>
                    <a:lnTo>
                      <a:pt x="66" y="23"/>
                    </a:lnTo>
                    <a:lnTo>
                      <a:pt x="95" y="23"/>
                    </a:lnTo>
                    <a:lnTo>
                      <a:pt x="95" y="48"/>
                    </a:lnTo>
                    <a:lnTo>
                      <a:pt x="102" y="48"/>
                    </a:lnTo>
                    <a:lnTo>
                      <a:pt x="102" y="23"/>
                    </a:lnTo>
                    <a:lnTo>
                      <a:pt x="131" y="23"/>
                    </a:lnTo>
                    <a:lnTo>
                      <a:pt x="131" y="48"/>
                    </a:lnTo>
                    <a:lnTo>
                      <a:pt x="139" y="48"/>
                    </a:lnTo>
                    <a:lnTo>
                      <a:pt x="139" y="23"/>
                    </a:lnTo>
                    <a:lnTo>
                      <a:pt x="168" y="23"/>
                    </a:lnTo>
                    <a:lnTo>
                      <a:pt x="168" y="48"/>
                    </a:lnTo>
                    <a:lnTo>
                      <a:pt x="176" y="48"/>
                    </a:lnTo>
                    <a:lnTo>
                      <a:pt x="176" y="23"/>
                    </a:lnTo>
                    <a:lnTo>
                      <a:pt x="190" y="23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4D94C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474" name="Text Box 82"/>
            <p:cNvSpPr txBox="1">
              <a:spLocks noChangeArrowheads="1"/>
            </p:cNvSpPr>
            <p:nvPr/>
          </p:nvSpPr>
          <p:spPr bwMode="auto">
            <a:xfrm>
              <a:off x="3947" y="1767"/>
              <a:ext cx="1578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2000" b="1">
                  <a:latin typeface="Times New Roman" pitchFamily="18" charset="0"/>
                </a:rPr>
                <a:t>Primase adds </a:t>
              </a:r>
            </a:p>
            <a:p>
              <a:pPr algn="l" eaLnBrk="0" hangingPunct="0">
                <a:spcBef>
                  <a:spcPct val="0"/>
                </a:spcBef>
              </a:pPr>
              <a:r>
                <a:rPr lang="en-US" sz="2000" b="1">
                  <a:latin typeface="Times New Roman" pitchFamily="18" charset="0"/>
                </a:rPr>
                <a:t>short primer </a:t>
              </a:r>
            </a:p>
            <a:p>
              <a:pPr algn="l" eaLnBrk="0" hangingPunct="0">
                <a:spcBef>
                  <a:spcPct val="0"/>
                </a:spcBef>
              </a:pPr>
              <a:r>
                <a:rPr lang="en-US" sz="2000" b="1">
                  <a:latin typeface="Times New Roman" pitchFamily="18" charset="0"/>
                </a:rPr>
                <a:t>to template strand</a:t>
              </a:r>
            </a:p>
          </p:txBody>
        </p:sp>
      </p:grpSp>
      <p:grpSp>
        <p:nvGrpSpPr>
          <p:cNvPr id="16" name="Group 83"/>
          <p:cNvGrpSpPr>
            <a:grpSpLocks/>
          </p:cNvGrpSpPr>
          <p:nvPr/>
        </p:nvGrpSpPr>
        <p:grpSpPr bwMode="auto">
          <a:xfrm>
            <a:off x="3033713" y="4179888"/>
            <a:ext cx="3049587" cy="2414587"/>
            <a:chOff x="1911" y="2633"/>
            <a:chExt cx="1921" cy="1521"/>
          </a:xfrm>
        </p:grpSpPr>
        <p:grpSp>
          <p:nvGrpSpPr>
            <p:cNvPr id="17" name="Group 84"/>
            <p:cNvGrpSpPr>
              <a:grpSpLocks/>
            </p:cNvGrpSpPr>
            <p:nvPr/>
          </p:nvGrpSpPr>
          <p:grpSpPr bwMode="auto">
            <a:xfrm>
              <a:off x="2446" y="2633"/>
              <a:ext cx="679" cy="568"/>
              <a:chOff x="2446" y="2542"/>
              <a:chExt cx="679" cy="568"/>
            </a:xfrm>
          </p:grpSpPr>
          <p:grpSp>
            <p:nvGrpSpPr>
              <p:cNvPr id="18" name="Group 85"/>
              <p:cNvGrpSpPr>
                <a:grpSpLocks/>
              </p:cNvGrpSpPr>
              <p:nvPr/>
            </p:nvGrpSpPr>
            <p:grpSpPr bwMode="auto">
              <a:xfrm>
                <a:off x="2502" y="2542"/>
                <a:ext cx="623" cy="568"/>
                <a:chOff x="1007" y="2960"/>
                <a:chExt cx="623" cy="568"/>
              </a:xfrm>
            </p:grpSpPr>
            <p:sp>
              <p:nvSpPr>
                <p:cNvPr id="19471" name="Freeform 86"/>
                <p:cNvSpPr>
                  <a:spLocks/>
                </p:cNvSpPr>
                <p:nvPr/>
              </p:nvSpPr>
              <p:spPr bwMode="auto">
                <a:xfrm>
                  <a:off x="1007" y="2960"/>
                  <a:ext cx="623" cy="568"/>
                </a:xfrm>
                <a:custGeom>
                  <a:avLst/>
                  <a:gdLst>
                    <a:gd name="T0" fmla="*/ 36 w 623"/>
                    <a:gd name="T1" fmla="*/ 524 h 568"/>
                    <a:gd name="T2" fmla="*/ 73 w 623"/>
                    <a:gd name="T3" fmla="*/ 241 h 568"/>
                    <a:gd name="T4" fmla="*/ 305 w 623"/>
                    <a:gd name="T5" fmla="*/ 1 h 568"/>
                    <a:gd name="T6" fmla="*/ 552 w 623"/>
                    <a:gd name="T7" fmla="*/ 249 h 568"/>
                    <a:gd name="T8" fmla="*/ 589 w 623"/>
                    <a:gd name="T9" fmla="*/ 517 h 568"/>
                    <a:gd name="T10" fmla="*/ 348 w 623"/>
                    <a:gd name="T11" fmla="*/ 552 h 568"/>
                    <a:gd name="T12" fmla="*/ 292 w 623"/>
                    <a:gd name="T13" fmla="*/ 552 h 568"/>
                    <a:gd name="T14" fmla="*/ 36 w 623"/>
                    <a:gd name="T15" fmla="*/ 524 h 56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23"/>
                    <a:gd name="T25" fmla="*/ 0 h 568"/>
                    <a:gd name="T26" fmla="*/ 623 w 623"/>
                    <a:gd name="T27" fmla="*/ 568 h 56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23" h="568">
                      <a:moveTo>
                        <a:pt x="36" y="524"/>
                      </a:moveTo>
                      <a:cubicBezTo>
                        <a:pt x="0" y="472"/>
                        <a:pt x="28" y="328"/>
                        <a:pt x="73" y="241"/>
                      </a:cubicBezTo>
                      <a:cubicBezTo>
                        <a:pt x="118" y="154"/>
                        <a:pt x="225" y="0"/>
                        <a:pt x="305" y="1"/>
                      </a:cubicBezTo>
                      <a:cubicBezTo>
                        <a:pt x="385" y="2"/>
                        <a:pt x="505" y="163"/>
                        <a:pt x="552" y="249"/>
                      </a:cubicBezTo>
                      <a:cubicBezTo>
                        <a:pt x="599" y="335"/>
                        <a:pt x="623" y="466"/>
                        <a:pt x="589" y="517"/>
                      </a:cubicBezTo>
                      <a:cubicBezTo>
                        <a:pt x="555" y="568"/>
                        <a:pt x="397" y="546"/>
                        <a:pt x="348" y="552"/>
                      </a:cubicBezTo>
                      <a:cubicBezTo>
                        <a:pt x="299" y="558"/>
                        <a:pt x="344" y="557"/>
                        <a:pt x="292" y="552"/>
                      </a:cubicBezTo>
                      <a:cubicBezTo>
                        <a:pt x="240" y="547"/>
                        <a:pt x="89" y="530"/>
                        <a:pt x="36" y="524"/>
                      </a:cubicBezTo>
                      <a:close/>
                    </a:path>
                  </a:pathLst>
                </a:custGeom>
                <a:solidFill>
                  <a:srgbClr val="FFE51C"/>
                </a:solidFill>
                <a:ln w="9525">
                  <a:solidFill>
                    <a:srgbClr val="CF67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72" name="Freeform 87"/>
                <p:cNvSpPr>
                  <a:spLocks/>
                </p:cNvSpPr>
                <p:nvPr/>
              </p:nvSpPr>
              <p:spPr bwMode="auto">
                <a:xfrm>
                  <a:off x="1170" y="3000"/>
                  <a:ext cx="133" cy="127"/>
                </a:xfrm>
                <a:custGeom>
                  <a:avLst/>
                  <a:gdLst>
                    <a:gd name="T0" fmla="*/ 133 w 133"/>
                    <a:gd name="T1" fmla="*/ 0 h 127"/>
                    <a:gd name="T2" fmla="*/ 53 w 133"/>
                    <a:gd name="T3" fmla="*/ 52 h 127"/>
                    <a:gd name="T4" fmla="*/ 1 w 133"/>
                    <a:gd name="T5" fmla="*/ 124 h 127"/>
                    <a:gd name="T6" fmla="*/ 45 w 133"/>
                    <a:gd name="T7" fmla="*/ 72 h 127"/>
                    <a:gd name="T8" fmla="*/ 97 w 133"/>
                    <a:gd name="T9" fmla="*/ 32 h 127"/>
                    <a:gd name="T10" fmla="*/ 133 w 133"/>
                    <a:gd name="T11" fmla="*/ 0 h 1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3"/>
                    <a:gd name="T19" fmla="*/ 0 h 127"/>
                    <a:gd name="T20" fmla="*/ 133 w 133"/>
                    <a:gd name="T21" fmla="*/ 127 h 12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3" h="127">
                      <a:moveTo>
                        <a:pt x="133" y="0"/>
                      </a:moveTo>
                      <a:cubicBezTo>
                        <a:pt x="125" y="1"/>
                        <a:pt x="75" y="31"/>
                        <a:pt x="53" y="52"/>
                      </a:cubicBezTo>
                      <a:cubicBezTo>
                        <a:pt x="31" y="73"/>
                        <a:pt x="2" y="121"/>
                        <a:pt x="1" y="124"/>
                      </a:cubicBezTo>
                      <a:cubicBezTo>
                        <a:pt x="0" y="127"/>
                        <a:pt x="29" y="87"/>
                        <a:pt x="45" y="72"/>
                      </a:cubicBezTo>
                      <a:cubicBezTo>
                        <a:pt x="61" y="57"/>
                        <a:pt x="82" y="44"/>
                        <a:pt x="97" y="32"/>
                      </a:cubicBezTo>
                      <a:cubicBezTo>
                        <a:pt x="112" y="20"/>
                        <a:pt x="125" y="7"/>
                        <a:pt x="13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88"/>
              <p:cNvGrpSpPr>
                <a:grpSpLocks/>
              </p:cNvGrpSpPr>
              <p:nvPr/>
            </p:nvGrpSpPr>
            <p:grpSpPr bwMode="auto">
              <a:xfrm>
                <a:off x="2446" y="2750"/>
                <a:ext cx="666" cy="292"/>
                <a:chOff x="2296" y="3401"/>
                <a:chExt cx="666" cy="292"/>
              </a:xfrm>
            </p:grpSpPr>
            <p:sp>
              <p:nvSpPr>
                <p:cNvPr id="19469" name="Freeform 89"/>
                <p:cNvSpPr>
                  <a:spLocks/>
                </p:cNvSpPr>
                <p:nvPr/>
              </p:nvSpPr>
              <p:spPr bwMode="auto">
                <a:xfrm>
                  <a:off x="2555" y="3549"/>
                  <a:ext cx="407" cy="144"/>
                </a:xfrm>
                <a:custGeom>
                  <a:avLst/>
                  <a:gdLst>
                    <a:gd name="T0" fmla="*/ 102 w 116"/>
                    <a:gd name="T1" fmla="*/ 25 h 47"/>
                    <a:gd name="T2" fmla="*/ 102 w 116"/>
                    <a:gd name="T3" fmla="*/ 0 h 47"/>
                    <a:gd name="T4" fmla="*/ 94 w 116"/>
                    <a:gd name="T5" fmla="*/ 0 h 47"/>
                    <a:gd name="T6" fmla="*/ 94 w 116"/>
                    <a:gd name="T7" fmla="*/ 25 h 47"/>
                    <a:gd name="T8" fmla="*/ 65 w 116"/>
                    <a:gd name="T9" fmla="*/ 25 h 47"/>
                    <a:gd name="T10" fmla="*/ 65 w 116"/>
                    <a:gd name="T11" fmla="*/ 0 h 47"/>
                    <a:gd name="T12" fmla="*/ 57 w 116"/>
                    <a:gd name="T13" fmla="*/ 0 h 47"/>
                    <a:gd name="T14" fmla="*/ 57 w 116"/>
                    <a:gd name="T15" fmla="*/ 25 h 47"/>
                    <a:gd name="T16" fmla="*/ 28 w 116"/>
                    <a:gd name="T17" fmla="*/ 25 h 47"/>
                    <a:gd name="T18" fmla="*/ 28 w 116"/>
                    <a:gd name="T19" fmla="*/ 0 h 47"/>
                    <a:gd name="T20" fmla="*/ 21 w 116"/>
                    <a:gd name="T21" fmla="*/ 0 h 47"/>
                    <a:gd name="T22" fmla="*/ 21 w 116"/>
                    <a:gd name="T23" fmla="*/ 25 h 47"/>
                    <a:gd name="T24" fmla="*/ 0 w 116"/>
                    <a:gd name="T25" fmla="*/ 25 h 47"/>
                    <a:gd name="T26" fmla="*/ 0 w 116"/>
                    <a:gd name="T27" fmla="*/ 47 h 47"/>
                    <a:gd name="T28" fmla="*/ 116 w 116"/>
                    <a:gd name="T29" fmla="*/ 47 h 47"/>
                    <a:gd name="T30" fmla="*/ 116 w 116"/>
                    <a:gd name="T31" fmla="*/ 25 h 47"/>
                    <a:gd name="T32" fmla="*/ 102 w 116"/>
                    <a:gd name="T33" fmla="*/ 25 h 4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16"/>
                    <a:gd name="T52" fmla="*/ 0 h 47"/>
                    <a:gd name="T53" fmla="*/ 116 w 116"/>
                    <a:gd name="T54" fmla="*/ 47 h 4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16" h="47">
                      <a:moveTo>
                        <a:pt x="102" y="25"/>
                      </a:moveTo>
                      <a:lnTo>
                        <a:pt x="102" y="0"/>
                      </a:lnTo>
                      <a:lnTo>
                        <a:pt x="94" y="0"/>
                      </a:lnTo>
                      <a:lnTo>
                        <a:pt x="94" y="25"/>
                      </a:lnTo>
                      <a:lnTo>
                        <a:pt x="65" y="25"/>
                      </a:lnTo>
                      <a:lnTo>
                        <a:pt x="65" y="0"/>
                      </a:lnTo>
                      <a:lnTo>
                        <a:pt x="57" y="0"/>
                      </a:lnTo>
                      <a:lnTo>
                        <a:pt x="57" y="25"/>
                      </a:lnTo>
                      <a:lnTo>
                        <a:pt x="28" y="25"/>
                      </a:lnTo>
                      <a:lnTo>
                        <a:pt x="28" y="0"/>
                      </a:lnTo>
                      <a:lnTo>
                        <a:pt x="21" y="0"/>
                      </a:lnTo>
                      <a:lnTo>
                        <a:pt x="21" y="25"/>
                      </a:lnTo>
                      <a:lnTo>
                        <a:pt x="0" y="25"/>
                      </a:lnTo>
                      <a:lnTo>
                        <a:pt x="0" y="47"/>
                      </a:lnTo>
                      <a:lnTo>
                        <a:pt x="116" y="47"/>
                      </a:lnTo>
                      <a:lnTo>
                        <a:pt x="116" y="25"/>
                      </a:lnTo>
                      <a:lnTo>
                        <a:pt x="102" y="25"/>
                      </a:lnTo>
                      <a:close/>
                    </a:path>
                  </a:pathLst>
                </a:custGeom>
                <a:solidFill>
                  <a:srgbClr val="43763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70" name="Freeform 90"/>
                <p:cNvSpPr>
                  <a:spLocks/>
                </p:cNvSpPr>
                <p:nvPr/>
              </p:nvSpPr>
              <p:spPr bwMode="auto">
                <a:xfrm>
                  <a:off x="2296" y="3401"/>
                  <a:ext cx="666" cy="148"/>
                </a:xfrm>
                <a:custGeom>
                  <a:avLst/>
                  <a:gdLst>
                    <a:gd name="T0" fmla="*/ 190 w 190"/>
                    <a:gd name="T1" fmla="*/ 0 h 48"/>
                    <a:gd name="T2" fmla="*/ 0 w 190"/>
                    <a:gd name="T3" fmla="*/ 0 h 48"/>
                    <a:gd name="T4" fmla="*/ 0 w 190"/>
                    <a:gd name="T5" fmla="*/ 23 h 48"/>
                    <a:gd name="T6" fmla="*/ 22 w 190"/>
                    <a:gd name="T7" fmla="*/ 23 h 48"/>
                    <a:gd name="T8" fmla="*/ 22 w 190"/>
                    <a:gd name="T9" fmla="*/ 48 h 48"/>
                    <a:gd name="T10" fmla="*/ 29 w 190"/>
                    <a:gd name="T11" fmla="*/ 48 h 48"/>
                    <a:gd name="T12" fmla="*/ 29 w 190"/>
                    <a:gd name="T13" fmla="*/ 23 h 48"/>
                    <a:gd name="T14" fmla="*/ 58 w 190"/>
                    <a:gd name="T15" fmla="*/ 23 h 48"/>
                    <a:gd name="T16" fmla="*/ 58 w 190"/>
                    <a:gd name="T17" fmla="*/ 48 h 48"/>
                    <a:gd name="T18" fmla="*/ 66 w 190"/>
                    <a:gd name="T19" fmla="*/ 48 h 48"/>
                    <a:gd name="T20" fmla="*/ 66 w 190"/>
                    <a:gd name="T21" fmla="*/ 23 h 48"/>
                    <a:gd name="T22" fmla="*/ 95 w 190"/>
                    <a:gd name="T23" fmla="*/ 23 h 48"/>
                    <a:gd name="T24" fmla="*/ 95 w 190"/>
                    <a:gd name="T25" fmla="*/ 48 h 48"/>
                    <a:gd name="T26" fmla="*/ 102 w 190"/>
                    <a:gd name="T27" fmla="*/ 48 h 48"/>
                    <a:gd name="T28" fmla="*/ 102 w 190"/>
                    <a:gd name="T29" fmla="*/ 23 h 48"/>
                    <a:gd name="T30" fmla="*/ 131 w 190"/>
                    <a:gd name="T31" fmla="*/ 23 h 48"/>
                    <a:gd name="T32" fmla="*/ 131 w 190"/>
                    <a:gd name="T33" fmla="*/ 48 h 48"/>
                    <a:gd name="T34" fmla="*/ 139 w 190"/>
                    <a:gd name="T35" fmla="*/ 48 h 48"/>
                    <a:gd name="T36" fmla="*/ 139 w 190"/>
                    <a:gd name="T37" fmla="*/ 23 h 48"/>
                    <a:gd name="T38" fmla="*/ 168 w 190"/>
                    <a:gd name="T39" fmla="*/ 23 h 48"/>
                    <a:gd name="T40" fmla="*/ 168 w 190"/>
                    <a:gd name="T41" fmla="*/ 48 h 48"/>
                    <a:gd name="T42" fmla="*/ 176 w 190"/>
                    <a:gd name="T43" fmla="*/ 48 h 48"/>
                    <a:gd name="T44" fmla="*/ 176 w 190"/>
                    <a:gd name="T45" fmla="*/ 23 h 48"/>
                    <a:gd name="T46" fmla="*/ 190 w 190"/>
                    <a:gd name="T47" fmla="*/ 23 h 48"/>
                    <a:gd name="T48" fmla="*/ 190 w 190"/>
                    <a:gd name="T49" fmla="*/ 0 h 4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90"/>
                    <a:gd name="T76" fmla="*/ 0 h 48"/>
                    <a:gd name="T77" fmla="*/ 190 w 190"/>
                    <a:gd name="T78" fmla="*/ 48 h 4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90" h="48">
                      <a:moveTo>
                        <a:pt x="190" y="0"/>
                      </a:moveTo>
                      <a:lnTo>
                        <a:pt x="0" y="0"/>
                      </a:lnTo>
                      <a:lnTo>
                        <a:pt x="0" y="23"/>
                      </a:lnTo>
                      <a:lnTo>
                        <a:pt x="22" y="23"/>
                      </a:lnTo>
                      <a:lnTo>
                        <a:pt x="22" y="48"/>
                      </a:lnTo>
                      <a:lnTo>
                        <a:pt x="29" y="48"/>
                      </a:lnTo>
                      <a:lnTo>
                        <a:pt x="29" y="23"/>
                      </a:lnTo>
                      <a:lnTo>
                        <a:pt x="58" y="23"/>
                      </a:lnTo>
                      <a:lnTo>
                        <a:pt x="58" y="48"/>
                      </a:lnTo>
                      <a:lnTo>
                        <a:pt x="66" y="48"/>
                      </a:lnTo>
                      <a:lnTo>
                        <a:pt x="66" y="23"/>
                      </a:lnTo>
                      <a:lnTo>
                        <a:pt x="95" y="23"/>
                      </a:lnTo>
                      <a:lnTo>
                        <a:pt x="95" y="48"/>
                      </a:lnTo>
                      <a:lnTo>
                        <a:pt x="102" y="48"/>
                      </a:lnTo>
                      <a:lnTo>
                        <a:pt x="102" y="23"/>
                      </a:lnTo>
                      <a:lnTo>
                        <a:pt x="131" y="23"/>
                      </a:lnTo>
                      <a:lnTo>
                        <a:pt x="131" y="48"/>
                      </a:lnTo>
                      <a:lnTo>
                        <a:pt x="139" y="48"/>
                      </a:lnTo>
                      <a:lnTo>
                        <a:pt x="139" y="23"/>
                      </a:lnTo>
                      <a:lnTo>
                        <a:pt x="168" y="23"/>
                      </a:lnTo>
                      <a:lnTo>
                        <a:pt x="168" y="48"/>
                      </a:lnTo>
                      <a:lnTo>
                        <a:pt x="176" y="48"/>
                      </a:lnTo>
                      <a:lnTo>
                        <a:pt x="176" y="23"/>
                      </a:lnTo>
                      <a:lnTo>
                        <a:pt x="190" y="23"/>
                      </a:lnTo>
                      <a:lnTo>
                        <a:pt x="190" y="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9466" name="Text Box 91"/>
            <p:cNvSpPr txBox="1">
              <a:spLocks noChangeArrowheads="1"/>
            </p:cNvSpPr>
            <p:nvPr/>
          </p:nvSpPr>
          <p:spPr bwMode="auto">
            <a:xfrm>
              <a:off x="1911" y="3328"/>
              <a:ext cx="1921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2000" b="1">
                  <a:latin typeface="Times New Roman" pitchFamily="18" charset="0"/>
                </a:rPr>
                <a:t>DNA polymerase I (Exonuclease) removes RNA primer and inserts the correct bases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" y="1219200"/>
            <a:ext cx="7491413" cy="3765550"/>
            <a:chOff x="288" y="768"/>
            <a:chExt cx="4719" cy="2372"/>
          </a:xfrm>
        </p:grpSpPr>
        <p:sp>
          <p:nvSpPr>
            <p:cNvPr id="20578" name="Rectangle 3"/>
            <p:cNvSpPr>
              <a:spLocks noChangeArrowheads="1"/>
            </p:cNvSpPr>
            <p:nvPr/>
          </p:nvSpPr>
          <p:spPr bwMode="auto">
            <a:xfrm>
              <a:off x="288" y="2852"/>
              <a:ext cx="47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20000"/>
                </a:spcBef>
              </a:pPr>
              <a:r>
                <a:rPr lang="en-US" b="1">
                  <a:latin typeface="Times New Roman" pitchFamily="18" charset="0"/>
                </a:rPr>
                <a:t>Binding proteins prevent single strands from rewinding.</a:t>
              </a: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448" y="768"/>
              <a:ext cx="355" cy="1383"/>
              <a:chOff x="3967" y="1413"/>
              <a:chExt cx="264" cy="1028"/>
            </a:xfrm>
          </p:grpSpPr>
          <p:sp>
            <p:nvSpPr>
              <p:cNvPr id="20580" name="Freeform 5"/>
              <p:cNvSpPr>
                <a:spLocks noChangeAspect="1"/>
              </p:cNvSpPr>
              <p:nvPr/>
            </p:nvSpPr>
            <p:spPr bwMode="auto">
              <a:xfrm>
                <a:off x="3967" y="1552"/>
                <a:ext cx="121" cy="122"/>
              </a:xfrm>
              <a:custGeom>
                <a:avLst/>
                <a:gdLst>
                  <a:gd name="T0" fmla="*/ 26 w 81"/>
                  <a:gd name="T1" fmla="*/ 79 h 81"/>
                  <a:gd name="T2" fmla="*/ 9 w 81"/>
                  <a:gd name="T3" fmla="*/ 64 h 81"/>
                  <a:gd name="T4" fmla="*/ 0 w 81"/>
                  <a:gd name="T5" fmla="*/ 44 h 81"/>
                  <a:gd name="T6" fmla="*/ 6 w 81"/>
                  <a:gd name="T7" fmla="*/ 19 h 81"/>
                  <a:gd name="T8" fmla="*/ 6 w 81"/>
                  <a:gd name="T9" fmla="*/ 19 h 81"/>
                  <a:gd name="T10" fmla="*/ 24 w 81"/>
                  <a:gd name="T11" fmla="*/ 2 h 81"/>
                  <a:gd name="T12" fmla="*/ 46 w 81"/>
                  <a:gd name="T13" fmla="*/ 0 h 81"/>
                  <a:gd name="T14" fmla="*/ 68 w 81"/>
                  <a:gd name="T15" fmla="*/ 8 h 81"/>
                  <a:gd name="T16" fmla="*/ 68 w 81"/>
                  <a:gd name="T17" fmla="*/ 8 h 81"/>
                  <a:gd name="T18" fmla="*/ 72 w 81"/>
                  <a:gd name="T19" fmla="*/ 11 h 81"/>
                  <a:gd name="T20" fmla="*/ 79 w 81"/>
                  <a:gd name="T21" fmla="*/ 16 h 81"/>
                  <a:gd name="T22" fmla="*/ 81 w 81"/>
                  <a:gd name="T23" fmla="*/ 21 h 81"/>
                  <a:gd name="T24" fmla="*/ 81 w 81"/>
                  <a:gd name="T25" fmla="*/ 21 h 81"/>
                  <a:gd name="T26" fmla="*/ 71 w 81"/>
                  <a:gd name="T27" fmla="*/ 39 h 81"/>
                  <a:gd name="T28" fmla="*/ 55 w 81"/>
                  <a:gd name="T29" fmla="*/ 67 h 81"/>
                  <a:gd name="T30" fmla="*/ 47 w 81"/>
                  <a:gd name="T31" fmla="*/ 81 h 81"/>
                  <a:gd name="T32" fmla="*/ 47 w 81"/>
                  <a:gd name="T33" fmla="*/ 81 h 81"/>
                  <a:gd name="T34" fmla="*/ 26 w 81"/>
                  <a:gd name="T35" fmla="*/ 79 h 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1"/>
                  <a:gd name="T55" fmla="*/ 0 h 81"/>
                  <a:gd name="T56" fmla="*/ 81 w 81"/>
                  <a:gd name="T57" fmla="*/ 81 h 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1" h="81">
                    <a:moveTo>
                      <a:pt x="26" y="79"/>
                    </a:moveTo>
                    <a:lnTo>
                      <a:pt x="9" y="64"/>
                    </a:lnTo>
                    <a:lnTo>
                      <a:pt x="0" y="44"/>
                    </a:lnTo>
                    <a:lnTo>
                      <a:pt x="6" y="19"/>
                    </a:lnTo>
                    <a:lnTo>
                      <a:pt x="24" y="2"/>
                    </a:lnTo>
                    <a:lnTo>
                      <a:pt x="46" y="0"/>
                    </a:lnTo>
                    <a:lnTo>
                      <a:pt x="68" y="8"/>
                    </a:lnTo>
                    <a:lnTo>
                      <a:pt x="72" y="11"/>
                    </a:lnTo>
                    <a:lnTo>
                      <a:pt x="79" y="16"/>
                    </a:lnTo>
                    <a:lnTo>
                      <a:pt x="81" y="21"/>
                    </a:lnTo>
                    <a:lnTo>
                      <a:pt x="71" y="39"/>
                    </a:lnTo>
                    <a:lnTo>
                      <a:pt x="55" y="67"/>
                    </a:lnTo>
                    <a:lnTo>
                      <a:pt x="47" y="81"/>
                    </a:lnTo>
                    <a:lnTo>
                      <a:pt x="26" y="79"/>
                    </a:lnTo>
                    <a:close/>
                  </a:path>
                </a:pathLst>
              </a:custGeom>
              <a:solidFill>
                <a:srgbClr val="D39FC6"/>
              </a:solidFill>
              <a:ln w="19050" cmpd="sng">
                <a:solidFill>
                  <a:srgbClr val="C785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1" name="Freeform 6"/>
              <p:cNvSpPr>
                <a:spLocks noChangeAspect="1"/>
              </p:cNvSpPr>
              <p:nvPr/>
            </p:nvSpPr>
            <p:spPr bwMode="auto">
              <a:xfrm>
                <a:off x="4097" y="1413"/>
                <a:ext cx="128" cy="118"/>
              </a:xfrm>
              <a:custGeom>
                <a:avLst/>
                <a:gdLst>
                  <a:gd name="T0" fmla="*/ 8 w 85"/>
                  <a:gd name="T1" fmla="*/ 67 h 79"/>
                  <a:gd name="T2" fmla="*/ 0 w 85"/>
                  <a:gd name="T3" fmla="*/ 45 h 79"/>
                  <a:gd name="T4" fmla="*/ 3 w 85"/>
                  <a:gd name="T5" fmla="*/ 23 h 79"/>
                  <a:gd name="T6" fmla="*/ 21 w 85"/>
                  <a:gd name="T7" fmla="*/ 5 h 79"/>
                  <a:gd name="T8" fmla="*/ 21 w 85"/>
                  <a:gd name="T9" fmla="*/ 5 h 79"/>
                  <a:gd name="T10" fmla="*/ 46 w 85"/>
                  <a:gd name="T11" fmla="*/ 0 h 79"/>
                  <a:gd name="T12" fmla="*/ 65 w 85"/>
                  <a:gd name="T13" fmla="*/ 9 h 79"/>
                  <a:gd name="T14" fmla="*/ 80 w 85"/>
                  <a:gd name="T15" fmla="*/ 27 h 79"/>
                  <a:gd name="T16" fmla="*/ 80 w 85"/>
                  <a:gd name="T17" fmla="*/ 27 h 79"/>
                  <a:gd name="T18" fmla="*/ 82 w 85"/>
                  <a:gd name="T19" fmla="*/ 31 h 79"/>
                  <a:gd name="T20" fmla="*/ 85 w 85"/>
                  <a:gd name="T21" fmla="*/ 39 h 79"/>
                  <a:gd name="T22" fmla="*/ 85 w 85"/>
                  <a:gd name="T23" fmla="*/ 45 h 79"/>
                  <a:gd name="T24" fmla="*/ 85 w 85"/>
                  <a:gd name="T25" fmla="*/ 45 h 79"/>
                  <a:gd name="T26" fmla="*/ 66 w 85"/>
                  <a:gd name="T27" fmla="*/ 55 h 79"/>
                  <a:gd name="T28" fmla="*/ 39 w 85"/>
                  <a:gd name="T29" fmla="*/ 71 h 79"/>
                  <a:gd name="T30" fmla="*/ 24 w 85"/>
                  <a:gd name="T31" fmla="*/ 79 h 79"/>
                  <a:gd name="T32" fmla="*/ 24 w 85"/>
                  <a:gd name="T33" fmla="*/ 79 h 79"/>
                  <a:gd name="T34" fmla="*/ 8 w 85"/>
                  <a:gd name="T35" fmla="*/ 67 h 7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5"/>
                  <a:gd name="T55" fmla="*/ 0 h 79"/>
                  <a:gd name="T56" fmla="*/ 85 w 85"/>
                  <a:gd name="T57" fmla="*/ 79 h 7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5" h="79">
                    <a:moveTo>
                      <a:pt x="8" y="67"/>
                    </a:moveTo>
                    <a:lnTo>
                      <a:pt x="0" y="45"/>
                    </a:lnTo>
                    <a:lnTo>
                      <a:pt x="3" y="23"/>
                    </a:lnTo>
                    <a:lnTo>
                      <a:pt x="21" y="5"/>
                    </a:lnTo>
                    <a:lnTo>
                      <a:pt x="46" y="0"/>
                    </a:lnTo>
                    <a:lnTo>
                      <a:pt x="65" y="9"/>
                    </a:lnTo>
                    <a:lnTo>
                      <a:pt x="80" y="27"/>
                    </a:lnTo>
                    <a:lnTo>
                      <a:pt x="82" y="31"/>
                    </a:lnTo>
                    <a:lnTo>
                      <a:pt x="85" y="39"/>
                    </a:lnTo>
                    <a:lnTo>
                      <a:pt x="85" y="45"/>
                    </a:lnTo>
                    <a:lnTo>
                      <a:pt x="66" y="55"/>
                    </a:lnTo>
                    <a:lnTo>
                      <a:pt x="39" y="71"/>
                    </a:lnTo>
                    <a:lnTo>
                      <a:pt x="24" y="79"/>
                    </a:lnTo>
                    <a:lnTo>
                      <a:pt x="8" y="67"/>
                    </a:lnTo>
                    <a:close/>
                  </a:path>
                </a:pathLst>
              </a:custGeom>
              <a:solidFill>
                <a:srgbClr val="D39FC6"/>
              </a:solidFill>
              <a:ln w="19050" cmpd="sng">
                <a:solidFill>
                  <a:srgbClr val="C785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2" name="Freeform 7"/>
              <p:cNvSpPr>
                <a:spLocks noChangeAspect="1"/>
              </p:cNvSpPr>
              <p:nvPr/>
            </p:nvSpPr>
            <p:spPr bwMode="auto">
              <a:xfrm>
                <a:off x="3973" y="2180"/>
                <a:ext cx="121" cy="121"/>
              </a:xfrm>
              <a:custGeom>
                <a:avLst/>
                <a:gdLst>
                  <a:gd name="T0" fmla="*/ 26 w 81"/>
                  <a:gd name="T1" fmla="*/ 2 h 81"/>
                  <a:gd name="T2" fmla="*/ 8 w 81"/>
                  <a:gd name="T3" fmla="*/ 17 h 81"/>
                  <a:gd name="T4" fmla="*/ 0 w 81"/>
                  <a:gd name="T5" fmla="*/ 37 h 81"/>
                  <a:gd name="T6" fmla="*/ 5 w 81"/>
                  <a:gd name="T7" fmla="*/ 61 h 81"/>
                  <a:gd name="T8" fmla="*/ 5 w 81"/>
                  <a:gd name="T9" fmla="*/ 61 h 81"/>
                  <a:gd name="T10" fmla="*/ 24 w 81"/>
                  <a:gd name="T11" fmla="*/ 79 h 81"/>
                  <a:gd name="T12" fmla="*/ 46 w 81"/>
                  <a:gd name="T13" fmla="*/ 81 h 81"/>
                  <a:gd name="T14" fmla="*/ 67 w 81"/>
                  <a:gd name="T15" fmla="*/ 73 h 81"/>
                  <a:gd name="T16" fmla="*/ 67 w 81"/>
                  <a:gd name="T17" fmla="*/ 73 h 81"/>
                  <a:gd name="T18" fmla="*/ 71 w 81"/>
                  <a:gd name="T19" fmla="*/ 70 h 81"/>
                  <a:gd name="T20" fmla="*/ 78 w 81"/>
                  <a:gd name="T21" fmla="*/ 65 h 81"/>
                  <a:gd name="T22" fmla="*/ 81 w 81"/>
                  <a:gd name="T23" fmla="*/ 60 h 81"/>
                  <a:gd name="T24" fmla="*/ 81 w 81"/>
                  <a:gd name="T25" fmla="*/ 60 h 81"/>
                  <a:gd name="T26" fmla="*/ 70 w 81"/>
                  <a:gd name="T27" fmla="*/ 42 h 81"/>
                  <a:gd name="T28" fmla="*/ 54 w 81"/>
                  <a:gd name="T29" fmla="*/ 14 h 81"/>
                  <a:gd name="T30" fmla="*/ 46 w 81"/>
                  <a:gd name="T31" fmla="*/ 0 h 81"/>
                  <a:gd name="T32" fmla="*/ 46 w 81"/>
                  <a:gd name="T33" fmla="*/ 0 h 81"/>
                  <a:gd name="T34" fmla="*/ 26 w 81"/>
                  <a:gd name="T35" fmla="*/ 2 h 8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1"/>
                  <a:gd name="T55" fmla="*/ 0 h 81"/>
                  <a:gd name="T56" fmla="*/ 81 w 81"/>
                  <a:gd name="T57" fmla="*/ 81 h 8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1" h="81">
                    <a:moveTo>
                      <a:pt x="26" y="2"/>
                    </a:moveTo>
                    <a:lnTo>
                      <a:pt x="8" y="17"/>
                    </a:lnTo>
                    <a:lnTo>
                      <a:pt x="0" y="37"/>
                    </a:lnTo>
                    <a:lnTo>
                      <a:pt x="5" y="61"/>
                    </a:lnTo>
                    <a:lnTo>
                      <a:pt x="24" y="79"/>
                    </a:lnTo>
                    <a:lnTo>
                      <a:pt x="46" y="81"/>
                    </a:lnTo>
                    <a:lnTo>
                      <a:pt x="67" y="73"/>
                    </a:lnTo>
                    <a:lnTo>
                      <a:pt x="71" y="70"/>
                    </a:lnTo>
                    <a:lnTo>
                      <a:pt x="78" y="65"/>
                    </a:lnTo>
                    <a:lnTo>
                      <a:pt x="81" y="60"/>
                    </a:lnTo>
                    <a:lnTo>
                      <a:pt x="70" y="42"/>
                    </a:lnTo>
                    <a:lnTo>
                      <a:pt x="54" y="14"/>
                    </a:lnTo>
                    <a:lnTo>
                      <a:pt x="46" y="0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D39FC6"/>
              </a:solidFill>
              <a:ln w="19050" cmpd="sng">
                <a:solidFill>
                  <a:srgbClr val="C785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3" name="Freeform 8"/>
              <p:cNvSpPr>
                <a:spLocks noChangeAspect="1"/>
              </p:cNvSpPr>
              <p:nvPr/>
            </p:nvSpPr>
            <p:spPr bwMode="auto">
              <a:xfrm>
                <a:off x="4103" y="2322"/>
                <a:ext cx="128" cy="119"/>
              </a:xfrm>
              <a:custGeom>
                <a:avLst/>
                <a:gdLst>
                  <a:gd name="T0" fmla="*/ 7 w 85"/>
                  <a:gd name="T1" fmla="*/ 12 h 79"/>
                  <a:gd name="T2" fmla="*/ 0 w 85"/>
                  <a:gd name="T3" fmla="*/ 34 h 79"/>
                  <a:gd name="T4" fmla="*/ 3 w 85"/>
                  <a:gd name="T5" fmla="*/ 56 h 79"/>
                  <a:gd name="T6" fmla="*/ 20 w 85"/>
                  <a:gd name="T7" fmla="*/ 74 h 79"/>
                  <a:gd name="T8" fmla="*/ 20 w 85"/>
                  <a:gd name="T9" fmla="*/ 74 h 79"/>
                  <a:gd name="T10" fmla="*/ 45 w 85"/>
                  <a:gd name="T11" fmla="*/ 79 h 79"/>
                  <a:gd name="T12" fmla="*/ 65 w 85"/>
                  <a:gd name="T13" fmla="*/ 69 h 79"/>
                  <a:gd name="T14" fmla="*/ 79 w 85"/>
                  <a:gd name="T15" fmla="*/ 52 h 79"/>
                  <a:gd name="T16" fmla="*/ 79 w 85"/>
                  <a:gd name="T17" fmla="*/ 52 h 79"/>
                  <a:gd name="T18" fmla="*/ 81 w 85"/>
                  <a:gd name="T19" fmla="*/ 48 h 79"/>
                  <a:gd name="T20" fmla="*/ 85 w 85"/>
                  <a:gd name="T21" fmla="*/ 39 h 79"/>
                  <a:gd name="T22" fmla="*/ 84 w 85"/>
                  <a:gd name="T23" fmla="*/ 34 h 79"/>
                  <a:gd name="T24" fmla="*/ 84 w 85"/>
                  <a:gd name="T25" fmla="*/ 34 h 79"/>
                  <a:gd name="T26" fmla="*/ 66 w 85"/>
                  <a:gd name="T27" fmla="*/ 24 h 79"/>
                  <a:gd name="T28" fmla="*/ 38 w 85"/>
                  <a:gd name="T29" fmla="*/ 8 h 79"/>
                  <a:gd name="T30" fmla="*/ 23 w 85"/>
                  <a:gd name="T31" fmla="*/ 0 h 79"/>
                  <a:gd name="T32" fmla="*/ 23 w 85"/>
                  <a:gd name="T33" fmla="*/ 0 h 79"/>
                  <a:gd name="T34" fmla="*/ 7 w 85"/>
                  <a:gd name="T35" fmla="*/ 12 h 7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5"/>
                  <a:gd name="T55" fmla="*/ 0 h 79"/>
                  <a:gd name="T56" fmla="*/ 85 w 85"/>
                  <a:gd name="T57" fmla="*/ 79 h 7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5" h="79">
                    <a:moveTo>
                      <a:pt x="7" y="12"/>
                    </a:moveTo>
                    <a:lnTo>
                      <a:pt x="0" y="34"/>
                    </a:lnTo>
                    <a:lnTo>
                      <a:pt x="3" y="56"/>
                    </a:lnTo>
                    <a:lnTo>
                      <a:pt x="20" y="74"/>
                    </a:lnTo>
                    <a:lnTo>
                      <a:pt x="45" y="79"/>
                    </a:lnTo>
                    <a:lnTo>
                      <a:pt x="65" y="69"/>
                    </a:lnTo>
                    <a:lnTo>
                      <a:pt x="79" y="52"/>
                    </a:lnTo>
                    <a:lnTo>
                      <a:pt x="81" y="48"/>
                    </a:lnTo>
                    <a:lnTo>
                      <a:pt x="85" y="39"/>
                    </a:lnTo>
                    <a:lnTo>
                      <a:pt x="84" y="34"/>
                    </a:lnTo>
                    <a:lnTo>
                      <a:pt x="66" y="24"/>
                    </a:lnTo>
                    <a:lnTo>
                      <a:pt x="38" y="8"/>
                    </a:lnTo>
                    <a:lnTo>
                      <a:pt x="23" y="0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D39FC6"/>
              </a:solidFill>
              <a:ln w="19050" cmpd="sng">
                <a:solidFill>
                  <a:srgbClr val="C785B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483" name="Text Box 9"/>
          <p:cNvSpPr txBox="1">
            <a:spLocks noChangeArrowheads="1"/>
          </p:cNvSpPr>
          <p:nvPr/>
        </p:nvSpPr>
        <p:spPr bwMode="auto">
          <a:xfrm>
            <a:off x="465138" y="3762375"/>
            <a:ext cx="7321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b="1" dirty="0" err="1">
                <a:latin typeface="Times New Roman" pitchFamily="18" charset="0"/>
              </a:rPr>
              <a:t>Helicase</a:t>
            </a:r>
            <a:r>
              <a:rPr lang="en-US" b="1" dirty="0">
                <a:latin typeface="Times New Roman" pitchFamily="18" charset="0"/>
              </a:rPr>
              <a:t> protein binds to DNA sequences called 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b="1" dirty="0">
                <a:latin typeface="Times New Roman" pitchFamily="18" charset="0"/>
              </a:rPr>
              <a:t>origins and unwinds DNA strands.</a:t>
            </a: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133975" y="1874838"/>
            <a:ext cx="723900" cy="919162"/>
            <a:chOff x="3561" y="1713"/>
            <a:chExt cx="339" cy="431"/>
          </a:xfrm>
        </p:grpSpPr>
        <p:sp>
          <p:nvSpPr>
            <p:cNvPr id="20574" name="Freeform 11"/>
            <p:cNvSpPr>
              <a:spLocks noChangeAspect="1"/>
            </p:cNvSpPr>
            <p:nvPr/>
          </p:nvSpPr>
          <p:spPr bwMode="auto">
            <a:xfrm>
              <a:off x="3561" y="1713"/>
              <a:ext cx="339" cy="431"/>
            </a:xfrm>
            <a:custGeom>
              <a:avLst/>
              <a:gdLst>
                <a:gd name="T0" fmla="*/ 113 w 226"/>
                <a:gd name="T1" fmla="*/ 0 h 288"/>
                <a:gd name="T2" fmla="*/ 133 w 226"/>
                <a:gd name="T3" fmla="*/ 2 h 288"/>
                <a:gd name="T4" fmla="*/ 152 w 226"/>
                <a:gd name="T5" fmla="*/ 9 h 288"/>
                <a:gd name="T6" fmla="*/ 170 w 226"/>
                <a:gd name="T7" fmla="*/ 20 h 288"/>
                <a:gd name="T8" fmla="*/ 186 w 226"/>
                <a:gd name="T9" fmla="*/ 34 h 288"/>
                <a:gd name="T10" fmla="*/ 199 w 226"/>
                <a:gd name="T11" fmla="*/ 51 h 288"/>
                <a:gd name="T12" fmla="*/ 210 w 226"/>
                <a:gd name="T13" fmla="*/ 71 h 288"/>
                <a:gd name="T14" fmla="*/ 219 w 226"/>
                <a:gd name="T15" fmla="*/ 94 h 288"/>
                <a:gd name="T16" fmla="*/ 224 w 226"/>
                <a:gd name="T17" fmla="*/ 118 h 288"/>
                <a:gd name="T18" fmla="*/ 226 w 226"/>
                <a:gd name="T19" fmla="*/ 144 h 288"/>
                <a:gd name="T20" fmla="*/ 226 w 226"/>
                <a:gd name="T21" fmla="*/ 144 h 288"/>
                <a:gd name="T22" fmla="*/ 224 w 226"/>
                <a:gd name="T23" fmla="*/ 170 h 288"/>
                <a:gd name="T24" fmla="*/ 219 w 226"/>
                <a:gd name="T25" fmla="*/ 194 h 288"/>
                <a:gd name="T26" fmla="*/ 210 w 226"/>
                <a:gd name="T27" fmla="*/ 216 h 288"/>
                <a:gd name="T28" fmla="*/ 199 w 226"/>
                <a:gd name="T29" fmla="*/ 237 h 288"/>
                <a:gd name="T30" fmla="*/ 186 w 226"/>
                <a:gd name="T31" fmla="*/ 254 h 288"/>
                <a:gd name="T32" fmla="*/ 170 w 226"/>
                <a:gd name="T33" fmla="*/ 268 h 288"/>
                <a:gd name="T34" fmla="*/ 152 w 226"/>
                <a:gd name="T35" fmla="*/ 279 h 288"/>
                <a:gd name="T36" fmla="*/ 133 w 226"/>
                <a:gd name="T37" fmla="*/ 286 h 288"/>
                <a:gd name="T38" fmla="*/ 113 w 226"/>
                <a:gd name="T39" fmla="*/ 288 h 288"/>
                <a:gd name="T40" fmla="*/ 113 w 226"/>
                <a:gd name="T41" fmla="*/ 288 h 288"/>
                <a:gd name="T42" fmla="*/ 93 w 226"/>
                <a:gd name="T43" fmla="*/ 286 h 288"/>
                <a:gd name="T44" fmla="*/ 73 w 226"/>
                <a:gd name="T45" fmla="*/ 279 h 288"/>
                <a:gd name="T46" fmla="*/ 56 w 226"/>
                <a:gd name="T47" fmla="*/ 268 h 288"/>
                <a:gd name="T48" fmla="*/ 40 w 226"/>
                <a:gd name="T49" fmla="*/ 254 h 288"/>
                <a:gd name="T50" fmla="*/ 27 w 226"/>
                <a:gd name="T51" fmla="*/ 237 h 288"/>
                <a:gd name="T52" fmla="*/ 15 w 226"/>
                <a:gd name="T53" fmla="*/ 216 h 288"/>
                <a:gd name="T54" fmla="*/ 7 w 226"/>
                <a:gd name="T55" fmla="*/ 194 h 288"/>
                <a:gd name="T56" fmla="*/ 2 w 226"/>
                <a:gd name="T57" fmla="*/ 170 h 288"/>
                <a:gd name="T58" fmla="*/ 0 w 226"/>
                <a:gd name="T59" fmla="*/ 144 h 288"/>
                <a:gd name="T60" fmla="*/ 0 w 226"/>
                <a:gd name="T61" fmla="*/ 144 h 288"/>
                <a:gd name="T62" fmla="*/ 2 w 226"/>
                <a:gd name="T63" fmla="*/ 118 h 288"/>
                <a:gd name="T64" fmla="*/ 7 w 226"/>
                <a:gd name="T65" fmla="*/ 94 h 288"/>
                <a:gd name="T66" fmla="*/ 15 w 226"/>
                <a:gd name="T67" fmla="*/ 71 h 288"/>
                <a:gd name="T68" fmla="*/ 27 w 226"/>
                <a:gd name="T69" fmla="*/ 51 h 288"/>
                <a:gd name="T70" fmla="*/ 40 w 226"/>
                <a:gd name="T71" fmla="*/ 34 h 288"/>
                <a:gd name="T72" fmla="*/ 56 w 226"/>
                <a:gd name="T73" fmla="*/ 20 h 288"/>
                <a:gd name="T74" fmla="*/ 73 w 226"/>
                <a:gd name="T75" fmla="*/ 9 h 288"/>
                <a:gd name="T76" fmla="*/ 93 w 226"/>
                <a:gd name="T77" fmla="*/ 2 h 288"/>
                <a:gd name="T78" fmla="*/ 113 w 226"/>
                <a:gd name="T79" fmla="*/ 0 h 288"/>
                <a:gd name="T80" fmla="*/ 113 w 226"/>
                <a:gd name="T81" fmla="*/ 0 h 28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6"/>
                <a:gd name="T124" fmla="*/ 0 h 288"/>
                <a:gd name="T125" fmla="*/ 226 w 226"/>
                <a:gd name="T126" fmla="*/ 288 h 28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6" h="288">
                  <a:moveTo>
                    <a:pt x="113" y="0"/>
                  </a:moveTo>
                  <a:lnTo>
                    <a:pt x="133" y="2"/>
                  </a:lnTo>
                  <a:lnTo>
                    <a:pt x="152" y="9"/>
                  </a:lnTo>
                  <a:lnTo>
                    <a:pt x="170" y="20"/>
                  </a:lnTo>
                  <a:lnTo>
                    <a:pt x="186" y="34"/>
                  </a:lnTo>
                  <a:lnTo>
                    <a:pt x="199" y="51"/>
                  </a:lnTo>
                  <a:lnTo>
                    <a:pt x="210" y="71"/>
                  </a:lnTo>
                  <a:lnTo>
                    <a:pt x="219" y="94"/>
                  </a:lnTo>
                  <a:lnTo>
                    <a:pt x="224" y="118"/>
                  </a:lnTo>
                  <a:lnTo>
                    <a:pt x="226" y="144"/>
                  </a:lnTo>
                  <a:lnTo>
                    <a:pt x="224" y="170"/>
                  </a:lnTo>
                  <a:lnTo>
                    <a:pt x="219" y="194"/>
                  </a:lnTo>
                  <a:lnTo>
                    <a:pt x="210" y="216"/>
                  </a:lnTo>
                  <a:lnTo>
                    <a:pt x="199" y="237"/>
                  </a:lnTo>
                  <a:lnTo>
                    <a:pt x="186" y="254"/>
                  </a:lnTo>
                  <a:lnTo>
                    <a:pt x="170" y="268"/>
                  </a:lnTo>
                  <a:lnTo>
                    <a:pt x="152" y="279"/>
                  </a:lnTo>
                  <a:lnTo>
                    <a:pt x="133" y="286"/>
                  </a:lnTo>
                  <a:lnTo>
                    <a:pt x="113" y="288"/>
                  </a:lnTo>
                  <a:lnTo>
                    <a:pt x="93" y="286"/>
                  </a:lnTo>
                  <a:lnTo>
                    <a:pt x="73" y="279"/>
                  </a:lnTo>
                  <a:lnTo>
                    <a:pt x="56" y="268"/>
                  </a:lnTo>
                  <a:lnTo>
                    <a:pt x="40" y="254"/>
                  </a:lnTo>
                  <a:lnTo>
                    <a:pt x="27" y="237"/>
                  </a:lnTo>
                  <a:lnTo>
                    <a:pt x="15" y="216"/>
                  </a:lnTo>
                  <a:lnTo>
                    <a:pt x="7" y="194"/>
                  </a:lnTo>
                  <a:lnTo>
                    <a:pt x="2" y="170"/>
                  </a:lnTo>
                  <a:lnTo>
                    <a:pt x="0" y="144"/>
                  </a:lnTo>
                  <a:lnTo>
                    <a:pt x="2" y="118"/>
                  </a:lnTo>
                  <a:lnTo>
                    <a:pt x="7" y="94"/>
                  </a:lnTo>
                  <a:lnTo>
                    <a:pt x="15" y="71"/>
                  </a:lnTo>
                  <a:lnTo>
                    <a:pt x="27" y="51"/>
                  </a:lnTo>
                  <a:lnTo>
                    <a:pt x="40" y="34"/>
                  </a:lnTo>
                  <a:lnTo>
                    <a:pt x="56" y="20"/>
                  </a:lnTo>
                  <a:lnTo>
                    <a:pt x="73" y="9"/>
                  </a:lnTo>
                  <a:lnTo>
                    <a:pt x="93" y="2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EAD4E4"/>
            </a:solidFill>
            <a:ln w="19050" cmpd="sng">
              <a:solidFill>
                <a:srgbClr val="DEB7D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5" name="Freeform 12"/>
            <p:cNvSpPr>
              <a:spLocks noChangeAspect="1"/>
            </p:cNvSpPr>
            <p:nvPr/>
          </p:nvSpPr>
          <p:spPr bwMode="auto">
            <a:xfrm>
              <a:off x="3749" y="1830"/>
              <a:ext cx="67" cy="202"/>
            </a:xfrm>
            <a:custGeom>
              <a:avLst/>
              <a:gdLst>
                <a:gd name="T0" fmla="*/ 37 w 45"/>
                <a:gd name="T1" fmla="*/ 108 h 135"/>
                <a:gd name="T2" fmla="*/ 27 w 45"/>
                <a:gd name="T3" fmla="*/ 96 h 135"/>
                <a:gd name="T4" fmla="*/ 19 w 45"/>
                <a:gd name="T5" fmla="*/ 83 h 135"/>
                <a:gd name="T6" fmla="*/ 15 w 45"/>
                <a:gd name="T7" fmla="*/ 66 h 135"/>
                <a:gd name="T8" fmla="*/ 15 w 45"/>
                <a:gd name="T9" fmla="*/ 66 h 135"/>
                <a:gd name="T10" fmla="*/ 19 w 45"/>
                <a:gd name="T11" fmla="*/ 51 h 135"/>
                <a:gd name="T12" fmla="*/ 27 w 45"/>
                <a:gd name="T13" fmla="*/ 38 h 135"/>
                <a:gd name="T14" fmla="*/ 37 w 45"/>
                <a:gd name="T15" fmla="*/ 27 h 135"/>
                <a:gd name="T16" fmla="*/ 37 w 45"/>
                <a:gd name="T17" fmla="*/ 27 h 135"/>
                <a:gd name="T18" fmla="*/ 42 w 45"/>
                <a:gd name="T19" fmla="*/ 19 h 135"/>
                <a:gd name="T20" fmla="*/ 43 w 45"/>
                <a:gd name="T21" fmla="*/ 9 h 135"/>
                <a:gd name="T22" fmla="*/ 45 w 45"/>
                <a:gd name="T23" fmla="*/ 0 h 135"/>
                <a:gd name="T24" fmla="*/ 45 w 45"/>
                <a:gd name="T25" fmla="*/ 0 h 135"/>
                <a:gd name="T26" fmla="*/ 43 w 45"/>
                <a:gd name="T27" fmla="*/ 7 h 135"/>
                <a:gd name="T28" fmla="*/ 43 w 45"/>
                <a:gd name="T29" fmla="*/ 9 h 135"/>
                <a:gd name="T30" fmla="*/ 45 w 45"/>
                <a:gd name="T31" fmla="*/ 0 h 135"/>
                <a:gd name="T32" fmla="*/ 45 w 45"/>
                <a:gd name="T33" fmla="*/ 0 h 135"/>
                <a:gd name="T34" fmla="*/ 45 w 45"/>
                <a:gd name="T35" fmla="*/ 0 h 135"/>
                <a:gd name="T36" fmla="*/ 45 w 45"/>
                <a:gd name="T37" fmla="*/ 0 h 135"/>
                <a:gd name="T38" fmla="*/ 45 w 45"/>
                <a:gd name="T39" fmla="*/ 0 h 135"/>
                <a:gd name="T40" fmla="*/ 45 w 45"/>
                <a:gd name="T41" fmla="*/ 0 h 135"/>
                <a:gd name="T42" fmla="*/ 42 w 45"/>
                <a:gd name="T43" fmla="*/ 8 h 135"/>
                <a:gd name="T44" fmla="*/ 39 w 45"/>
                <a:gd name="T45" fmla="*/ 17 h 135"/>
                <a:gd name="T46" fmla="*/ 34 w 45"/>
                <a:gd name="T47" fmla="*/ 24 h 135"/>
                <a:gd name="T48" fmla="*/ 34 w 45"/>
                <a:gd name="T49" fmla="*/ 24 h 135"/>
                <a:gd name="T50" fmla="*/ 17 w 45"/>
                <a:gd name="T51" fmla="*/ 36 h 135"/>
                <a:gd name="T52" fmla="*/ 4 w 45"/>
                <a:gd name="T53" fmla="*/ 52 h 135"/>
                <a:gd name="T54" fmla="*/ 0 w 45"/>
                <a:gd name="T55" fmla="*/ 71 h 135"/>
                <a:gd name="T56" fmla="*/ 0 w 45"/>
                <a:gd name="T57" fmla="*/ 71 h 135"/>
                <a:gd name="T58" fmla="*/ 0 w 45"/>
                <a:gd name="T59" fmla="*/ 71 h 135"/>
                <a:gd name="T60" fmla="*/ 0 w 45"/>
                <a:gd name="T61" fmla="*/ 71 h 135"/>
                <a:gd name="T62" fmla="*/ 0 w 45"/>
                <a:gd name="T63" fmla="*/ 72 h 135"/>
                <a:gd name="T64" fmla="*/ 0 w 45"/>
                <a:gd name="T65" fmla="*/ 72 h 135"/>
                <a:gd name="T66" fmla="*/ 7 w 45"/>
                <a:gd name="T67" fmla="*/ 87 h 135"/>
                <a:gd name="T68" fmla="*/ 20 w 45"/>
                <a:gd name="T69" fmla="*/ 100 h 135"/>
                <a:gd name="T70" fmla="*/ 34 w 45"/>
                <a:gd name="T71" fmla="*/ 111 h 135"/>
                <a:gd name="T72" fmla="*/ 34 w 45"/>
                <a:gd name="T73" fmla="*/ 111 h 135"/>
                <a:gd name="T74" fmla="*/ 39 w 45"/>
                <a:gd name="T75" fmla="*/ 118 h 135"/>
                <a:gd name="T76" fmla="*/ 42 w 45"/>
                <a:gd name="T77" fmla="*/ 126 h 135"/>
                <a:gd name="T78" fmla="*/ 45 w 45"/>
                <a:gd name="T79" fmla="*/ 135 h 135"/>
                <a:gd name="T80" fmla="*/ 45 w 45"/>
                <a:gd name="T81" fmla="*/ 135 h 135"/>
                <a:gd name="T82" fmla="*/ 45 w 45"/>
                <a:gd name="T83" fmla="*/ 135 h 135"/>
                <a:gd name="T84" fmla="*/ 45 w 45"/>
                <a:gd name="T85" fmla="*/ 135 h 135"/>
                <a:gd name="T86" fmla="*/ 45 w 45"/>
                <a:gd name="T87" fmla="*/ 135 h 135"/>
                <a:gd name="T88" fmla="*/ 37 w 45"/>
                <a:gd name="T89" fmla="*/ 108 h 13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5"/>
                <a:gd name="T136" fmla="*/ 0 h 135"/>
                <a:gd name="T137" fmla="*/ 45 w 45"/>
                <a:gd name="T138" fmla="*/ 135 h 13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5" h="135">
                  <a:moveTo>
                    <a:pt x="37" y="108"/>
                  </a:moveTo>
                  <a:lnTo>
                    <a:pt x="27" y="96"/>
                  </a:lnTo>
                  <a:lnTo>
                    <a:pt x="19" y="83"/>
                  </a:lnTo>
                  <a:lnTo>
                    <a:pt x="15" y="66"/>
                  </a:lnTo>
                  <a:lnTo>
                    <a:pt x="19" y="51"/>
                  </a:lnTo>
                  <a:lnTo>
                    <a:pt x="27" y="38"/>
                  </a:lnTo>
                  <a:lnTo>
                    <a:pt x="37" y="27"/>
                  </a:lnTo>
                  <a:lnTo>
                    <a:pt x="42" y="19"/>
                  </a:lnTo>
                  <a:lnTo>
                    <a:pt x="43" y="9"/>
                  </a:lnTo>
                  <a:lnTo>
                    <a:pt x="45" y="0"/>
                  </a:lnTo>
                  <a:lnTo>
                    <a:pt x="43" y="7"/>
                  </a:lnTo>
                  <a:lnTo>
                    <a:pt x="43" y="9"/>
                  </a:lnTo>
                  <a:lnTo>
                    <a:pt x="45" y="0"/>
                  </a:lnTo>
                  <a:lnTo>
                    <a:pt x="42" y="8"/>
                  </a:lnTo>
                  <a:lnTo>
                    <a:pt x="39" y="17"/>
                  </a:lnTo>
                  <a:lnTo>
                    <a:pt x="34" y="24"/>
                  </a:lnTo>
                  <a:lnTo>
                    <a:pt x="17" y="36"/>
                  </a:lnTo>
                  <a:lnTo>
                    <a:pt x="4" y="52"/>
                  </a:lnTo>
                  <a:lnTo>
                    <a:pt x="0" y="71"/>
                  </a:lnTo>
                  <a:lnTo>
                    <a:pt x="0" y="72"/>
                  </a:lnTo>
                  <a:lnTo>
                    <a:pt x="7" y="87"/>
                  </a:lnTo>
                  <a:lnTo>
                    <a:pt x="20" y="100"/>
                  </a:lnTo>
                  <a:lnTo>
                    <a:pt x="34" y="111"/>
                  </a:lnTo>
                  <a:lnTo>
                    <a:pt x="39" y="118"/>
                  </a:lnTo>
                  <a:lnTo>
                    <a:pt x="42" y="126"/>
                  </a:lnTo>
                  <a:lnTo>
                    <a:pt x="45" y="135"/>
                  </a:lnTo>
                  <a:lnTo>
                    <a:pt x="37" y="108"/>
                  </a:lnTo>
                  <a:close/>
                </a:path>
              </a:pathLst>
            </a:custGeom>
            <a:solidFill>
              <a:srgbClr val="E0BCD6"/>
            </a:solidFill>
            <a:ln w="38100" cmpd="sng">
              <a:solidFill>
                <a:srgbClr val="DEB7D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6" name="Freeform 13"/>
            <p:cNvSpPr>
              <a:spLocks noChangeAspect="1"/>
            </p:cNvSpPr>
            <p:nvPr/>
          </p:nvSpPr>
          <p:spPr bwMode="auto">
            <a:xfrm>
              <a:off x="3599" y="1732"/>
              <a:ext cx="138" cy="113"/>
            </a:xfrm>
            <a:custGeom>
              <a:avLst/>
              <a:gdLst>
                <a:gd name="T0" fmla="*/ 0 w 92"/>
                <a:gd name="T1" fmla="*/ 75 h 75"/>
                <a:gd name="T2" fmla="*/ 16 w 92"/>
                <a:gd name="T3" fmla="*/ 54 h 75"/>
                <a:gd name="T4" fmla="*/ 35 w 92"/>
                <a:gd name="T5" fmla="*/ 36 h 75"/>
                <a:gd name="T6" fmla="*/ 57 w 92"/>
                <a:gd name="T7" fmla="*/ 22 h 75"/>
                <a:gd name="T8" fmla="*/ 82 w 92"/>
                <a:gd name="T9" fmla="*/ 14 h 75"/>
                <a:gd name="T10" fmla="*/ 82 w 92"/>
                <a:gd name="T11" fmla="*/ 14 h 75"/>
                <a:gd name="T12" fmla="*/ 87 w 92"/>
                <a:gd name="T13" fmla="*/ 11 h 75"/>
                <a:gd name="T14" fmla="*/ 90 w 92"/>
                <a:gd name="T15" fmla="*/ 7 h 75"/>
                <a:gd name="T16" fmla="*/ 92 w 92"/>
                <a:gd name="T17" fmla="*/ 4 h 75"/>
                <a:gd name="T18" fmla="*/ 92 w 92"/>
                <a:gd name="T19" fmla="*/ 4 h 75"/>
                <a:gd name="T20" fmla="*/ 87 w 92"/>
                <a:gd name="T21" fmla="*/ 0 h 75"/>
                <a:gd name="T22" fmla="*/ 79 w 92"/>
                <a:gd name="T23" fmla="*/ 0 h 75"/>
                <a:gd name="T24" fmla="*/ 73 w 92"/>
                <a:gd name="T25" fmla="*/ 0 h 75"/>
                <a:gd name="T26" fmla="*/ 73 w 92"/>
                <a:gd name="T27" fmla="*/ 0 h 75"/>
                <a:gd name="T28" fmla="*/ 47 w 92"/>
                <a:gd name="T29" fmla="*/ 11 h 75"/>
                <a:gd name="T30" fmla="*/ 26 w 92"/>
                <a:gd name="T31" fmla="*/ 29 h 75"/>
                <a:gd name="T32" fmla="*/ 10 w 92"/>
                <a:gd name="T33" fmla="*/ 52 h 75"/>
                <a:gd name="T34" fmla="*/ 0 w 92"/>
                <a:gd name="T35" fmla="*/ 75 h 75"/>
                <a:gd name="T36" fmla="*/ 0 w 92"/>
                <a:gd name="T37" fmla="*/ 75 h 75"/>
                <a:gd name="T38" fmla="*/ 0 w 92"/>
                <a:gd name="T39" fmla="*/ 75 h 75"/>
                <a:gd name="T40" fmla="*/ 0 w 92"/>
                <a:gd name="T41" fmla="*/ 75 h 75"/>
                <a:gd name="T42" fmla="*/ 0 w 92"/>
                <a:gd name="T43" fmla="*/ 75 h 75"/>
                <a:gd name="T44" fmla="*/ 0 w 92"/>
                <a:gd name="T45" fmla="*/ 75 h 75"/>
                <a:gd name="T46" fmla="*/ 0 w 92"/>
                <a:gd name="T47" fmla="*/ 75 h 75"/>
                <a:gd name="T48" fmla="*/ 0 w 92"/>
                <a:gd name="T49" fmla="*/ 75 h 75"/>
                <a:gd name="T50" fmla="*/ 0 w 92"/>
                <a:gd name="T51" fmla="*/ 75 h 75"/>
                <a:gd name="T52" fmla="*/ 0 w 92"/>
                <a:gd name="T53" fmla="*/ 75 h 7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2"/>
                <a:gd name="T82" fmla="*/ 0 h 75"/>
                <a:gd name="T83" fmla="*/ 92 w 92"/>
                <a:gd name="T84" fmla="*/ 75 h 7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2" h="75">
                  <a:moveTo>
                    <a:pt x="0" y="75"/>
                  </a:moveTo>
                  <a:lnTo>
                    <a:pt x="16" y="54"/>
                  </a:lnTo>
                  <a:lnTo>
                    <a:pt x="35" y="36"/>
                  </a:lnTo>
                  <a:lnTo>
                    <a:pt x="57" y="22"/>
                  </a:lnTo>
                  <a:lnTo>
                    <a:pt x="82" y="14"/>
                  </a:lnTo>
                  <a:lnTo>
                    <a:pt x="87" y="11"/>
                  </a:lnTo>
                  <a:lnTo>
                    <a:pt x="90" y="7"/>
                  </a:lnTo>
                  <a:lnTo>
                    <a:pt x="92" y="4"/>
                  </a:lnTo>
                  <a:lnTo>
                    <a:pt x="87" y="0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47" y="11"/>
                  </a:lnTo>
                  <a:lnTo>
                    <a:pt x="26" y="29"/>
                  </a:lnTo>
                  <a:lnTo>
                    <a:pt x="10" y="52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77" name="Freeform 14"/>
            <p:cNvSpPr>
              <a:spLocks noChangeAspect="1"/>
            </p:cNvSpPr>
            <p:nvPr/>
          </p:nvSpPr>
          <p:spPr bwMode="auto">
            <a:xfrm>
              <a:off x="3735" y="1824"/>
              <a:ext cx="77" cy="202"/>
            </a:xfrm>
            <a:custGeom>
              <a:avLst/>
              <a:gdLst>
                <a:gd name="T0" fmla="*/ 50 w 51"/>
                <a:gd name="T1" fmla="*/ 0 h 135"/>
                <a:gd name="T2" fmla="*/ 47 w 51"/>
                <a:gd name="T3" fmla="*/ 8 h 135"/>
                <a:gd name="T4" fmla="*/ 46 w 51"/>
                <a:gd name="T5" fmla="*/ 10 h 135"/>
                <a:gd name="T6" fmla="*/ 50 w 51"/>
                <a:gd name="T7" fmla="*/ 0 h 135"/>
                <a:gd name="T8" fmla="*/ 50 w 51"/>
                <a:gd name="T9" fmla="*/ 0 h 135"/>
                <a:gd name="T10" fmla="*/ 50 w 51"/>
                <a:gd name="T11" fmla="*/ 0 h 135"/>
                <a:gd name="T12" fmla="*/ 50 w 51"/>
                <a:gd name="T13" fmla="*/ 0 h 135"/>
                <a:gd name="T14" fmla="*/ 46 w 51"/>
                <a:gd name="T15" fmla="*/ 9 h 135"/>
                <a:gd name="T16" fmla="*/ 41 w 51"/>
                <a:gd name="T17" fmla="*/ 17 h 135"/>
                <a:gd name="T18" fmla="*/ 34 w 51"/>
                <a:gd name="T19" fmla="*/ 24 h 135"/>
                <a:gd name="T20" fmla="*/ 18 w 51"/>
                <a:gd name="T21" fmla="*/ 37 h 135"/>
                <a:gd name="T22" fmla="*/ 4 w 51"/>
                <a:gd name="T23" fmla="*/ 52 h 135"/>
                <a:gd name="T24" fmla="*/ 0 w 51"/>
                <a:gd name="T25" fmla="*/ 72 h 135"/>
                <a:gd name="T26" fmla="*/ 0 w 51"/>
                <a:gd name="T27" fmla="*/ 72 h 135"/>
                <a:gd name="T28" fmla="*/ 0 w 51"/>
                <a:gd name="T29" fmla="*/ 72 h 135"/>
                <a:gd name="T30" fmla="*/ 0 w 51"/>
                <a:gd name="T31" fmla="*/ 72 h 135"/>
                <a:gd name="T32" fmla="*/ 7 w 51"/>
                <a:gd name="T33" fmla="*/ 88 h 135"/>
                <a:gd name="T34" fmla="*/ 20 w 51"/>
                <a:gd name="T35" fmla="*/ 100 h 135"/>
                <a:gd name="T36" fmla="*/ 34 w 51"/>
                <a:gd name="T37" fmla="*/ 111 h 135"/>
                <a:gd name="T38" fmla="*/ 41 w 51"/>
                <a:gd name="T39" fmla="*/ 119 h 135"/>
                <a:gd name="T40" fmla="*/ 46 w 51"/>
                <a:gd name="T41" fmla="*/ 127 h 135"/>
                <a:gd name="T42" fmla="*/ 51 w 51"/>
                <a:gd name="T43" fmla="*/ 135 h 1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"/>
                <a:gd name="T67" fmla="*/ 0 h 135"/>
                <a:gd name="T68" fmla="*/ 51 w 51"/>
                <a:gd name="T69" fmla="*/ 135 h 13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" h="135">
                  <a:moveTo>
                    <a:pt x="50" y="0"/>
                  </a:moveTo>
                  <a:lnTo>
                    <a:pt x="47" y="8"/>
                  </a:lnTo>
                  <a:lnTo>
                    <a:pt x="46" y="10"/>
                  </a:lnTo>
                  <a:lnTo>
                    <a:pt x="50" y="0"/>
                  </a:lnTo>
                  <a:lnTo>
                    <a:pt x="46" y="9"/>
                  </a:lnTo>
                  <a:lnTo>
                    <a:pt x="41" y="17"/>
                  </a:lnTo>
                  <a:lnTo>
                    <a:pt x="34" y="24"/>
                  </a:lnTo>
                  <a:lnTo>
                    <a:pt x="18" y="37"/>
                  </a:lnTo>
                  <a:lnTo>
                    <a:pt x="4" y="52"/>
                  </a:lnTo>
                  <a:lnTo>
                    <a:pt x="0" y="72"/>
                  </a:lnTo>
                  <a:lnTo>
                    <a:pt x="7" y="88"/>
                  </a:lnTo>
                  <a:lnTo>
                    <a:pt x="20" y="100"/>
                  </a:lnTo>
                  <a:lnTo>
                    <a:pt x="34" y="111"/>
                  </a:lnTo>
                  <a:lnTo>
                    <a:pt x="41" y="119"/>
                  </a:lnTo>
                  <a:lnTo>
                    <a:pt x="46" y="127"/>
                  </a:lnTo>
                  <a:lnTo>
                    <a:pt x="51" y="135"/>
                  </a:lnTo>
                </a:path>
              </a:pathLst>
            </a:custGeom>
            <a:noFill/>
            <a:ln w="19050" cmpd="sng">
              <a:solidFill>
                <a:srgbClr val="C8A3C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990600" y="1089025"/>
            <a:ext cx="6689725" cy="2282825"/>
            <a:chOff x="1868" y="1345"/>
            <a:chExt cx="3131" cy="1070"/>
          </a:xfrm>
        </p:grpSpPr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3845" y="1496"/>
              <a:ext cx="499" cy="876"/>
              <a:chOff x="3845" y="1496"/>
              <a:chExt cx="499" cy="876"/>
            </a:xfrm>
          </p:grpSpPr>
          <p:sp>
            <p:nvSpPr>
              <p:cNvPr id="20557" name="Freeform 17"/>
              <p:cNvSpPr>
                <a:spLocks noChangeAspect="1"/>
              </p:cNvSpPr>
              <p:nvPr/>
            </p:nvSpPr>
            <p:spPr bwMode="auto">
              <a:xfrm>
                <a:off x="4322" y="2296"/>
                <a:ext cx="22" cy="76"/>
              </a:xfrm>
              <a:custGeom>
                <a:avLst/>
                <a:gdLst>
                  <a:gd name="T0" fmla="*/ 0 w 15"/>
                  <a:gd name="T1" fmla="*/ 50 h 51"/>
                  <a:gd name="T2" fmla="*/ 8 w 15"/>
                  <a:gd name="T3" fmla="*/ 51 h 51"/>
                  <a:gd name="T4" fmla="*/ 15 w 15"/>
                  <a:gd name="T5" fmla="*/ 1 h 51"/>
                  <a:gd name="T6" fmla="*/ 7 w 15"/>
                  <a:gd name="T7" fmla="*/ 0 h 51"/>
                  <a:gd name="T8" fmla="*/ 0 w 15"/>
                  <a:gd name="T9" fmla="*/ 5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51"/>
                  <a:gd name="T17" fmla="*/ 15 w 15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51">
                    <a:moveTo>
                      <a:pt x="0" y="50"/>
                    </a:moveTo>
                    <a:lnTo>
                      <a:pt x="8" y="51"/>
                    </a:lnTo>
                    <a:lnTo>
                      <a:pt x="15" y="1"/>
                    </a:lnTo>
                    <a:lnTo>
                      <a:pt x="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8" name="Freeform 18"/>
              <p:cNvSpPr>
                <a:spLocks noChangeAspect="1"/>
              </p:cNvSpPr>
              <p:nvPr/>
            </p:nvSpPr>
            <p:spPr bwMode="auto">
              <a:xfrm>
                <a:off x="3845" y="1841"/>
                <a:ext cx="21" cy="78"/>
              </a:xfrm>
              <a:custGeom>
                <a:avLst/>
                <a:gdLst>
                  <a:gd name="T0" fmla="*/ 0 w 14"/>
                  <a:gd name="T1" fmla="*/ 0 h 52"/>
                  <a:gd name="T2" fmla="*/ 6 w 14"/>
                  <a:gd name="T3" fmla="*/ 52 h 52"/>
                  <a:gd name="T4" fmla="*/ 14 w 14"/>
                  <a:gd name="T5" fmla="*/ 51 h 52"/>
                  <a:gd name="T6" fmla="*/ 7 w 14"/>
                  <a:gd name="T7" fmla="*/ 0 h 52"/>
                  <a:gd name="T8" fmla="*/ 0 w 14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52"/>
                  <a:gd name="T17" fmla="*/ 14 w 14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52">
                    <a:moveTo>
                      <a:pt x="0" y="0"/>
                    </a:moveTo>
                    <a:lnTo>
                      <a:pt x="6" y="52"/>
                    </a:lnTo>
                    <a:lnTo>
                      <a:pt x="14" y="51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9" name="Freeform 19"/>
              <p:cNvSpPr>
                <a:spLocks noChangeAspect="1"/>
              </p:cNvSpPr>
              <p:nvPr/>
            </p:nvSpPr>
            <p:spPr bwMode="auto">
              <a:xfrm>
                <a:off x="3914" y="1819"/>
                <a:ext cx="46" cy="73"/>
              </a:xfrm>
              <a:custGeom>
                <a:avLst/>
                <a:gdLst>
                  <a:gd name="T0" fmla="*/ 0 w 31"/>
                  <a:gd name="T1" fmla="*/ 3 h 49"/>
                  <a:gd name="T2" fmla="*/ 24 w 31"/>
                  <a:gd name="T3" fmla="*/ 49 h 49"/>
                  <a:gd name="T4" fmla="*/ 31 w 31"/>
                  <a:gd name="T5" fmla="*/ 46 h 49"/>
                  <a:gd name="T6" fmla="*/ 8 w 31"/>
                  <a:gd name="T7" fmla="*/ 0 h 49"/>
                  <a:gd name="T8" fmla="*/ 0 w 31"/>
                  <a:gd name="T9" fmla="*/ 3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49"/>
                  <a:gd name="T17" fmla="*/ 31 w 31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49">
                    <a:moveTo>
                      <a:pt x="0" y="3"/>
                    </a:moveTo>
                    <a:lnTo>
                      <a:pt x="24" y="49"/>
                    </a:lnTo>
                    <a:lnTo>
                      <a:pt x="31" y="46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0" name="Freeform 20"/>
              <p:cNvSpPr>
                <a:spLocks noChangeAspect="1"/>
              </p:cNvSpPr>
              <p:nvPr/>
            </p:nvSpPr>
            <p:spPr bwMode="auto">
              <a:xfrm>
                <a:off x="3976" y="1781"/>
                <a:ext cx="60" cy="65"/>
              </a:xfrm>
              <a:custGeom>
                <a:avLst/>
                <a:gdLst>
                  <a:gd name="T0" fmla="*/ 0 w 40"/>
                  <a:gd name="T1" fmla="*/ 5 h 43"/>
                  <a:gd name="T2" fmla="*/ 35 w 40"/>
                  <a:gd name="T3" fmla="*/ 43 h 43"/>
                  <a:gd name="T4" fmla="*/ 40 w 40"/>
                  <a:gd name="T5" fmla="*/ 38 h 43"/>
                  <a:gd name="T6" fmla="*/ 6 w 40"/>
                  <a:gd name="T7" fmla="*/ 0 h 43"/>
                  <a:gd name="T8" fmla="*/ 0 w 40"/>
                  <a:gd name="T9" fmla="*/ 5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3"/>
                  <a:gd name="T17" fmla="*/ 40 w 40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3">
                    <a:moveTo>
                      <a:pt x="0" y="5"/>
                    </a:moveTo>
                    <a:lnTo>
                      <a:pt x="35" y="43"/>
                    </a:lnTo>
                    <a:lnTo>
                      <a:pt x="40" y="38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1" name="Freeform 21"/>
              <p:cNvSpPr>
                <a:spLocks noChangeAspect="1"/>
              </p:cNvSpPr>
              <p:nvPr/>
            </p:nvSpPr>
            <p:spPr bwMode="auto">
              <a:xfrm>
                <a:off x="4024" y="1729"/>
                <a:ext cx="71" cy="54"/>
              </a:xfrm>
              <a:custGeom>
                <a:avLst/>
                <a:gdLst>
                  <a:gd name="T0" fmla="*/ 0 w 47"/>
                  <a:gd name="T1" fmla="*/ 6 h 36"/>
                  <a:gd name="T2" fmla="*/ 43 w 47"/>
                  <a:gd name="T3" fmla="*/ 36 h 36"/>
                  <a:gd name="T4" fmla="*/ 47 w 47"/>
                  <a:gd name="T5" fmla="*/ 30 h 36"/>
                  <a:gd name="T6" fmla="*/ 5 w 47"/>
                  <a:gd name="T7" fmla="*/ 0 h 36"/>
                  <a:gd name="T8" fmla="*/ 0 w 47"/>
                  <a:gd name="T9" fmla="*/ 6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36"/>
                  <a:gd name="T17" fmla="*/ 47 w 47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36">
                    <a:moveTo>
                      <a:pt x="0" y="6"/>
                    </a:moveTo>
                    <a:lnTo>
                      <a:pt x="43" y="36"/>
                    </a:lnTo>
                    <a:lnTo>
                      <a:pt x="47" y="30"/>
                    </a:lnTo>
                    <a:lnTo>
                      <a:pt x="5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2" name="Freeform 22"/>
              <p:cNvSpPr>
                <a:spLocks noChangeAspect="1"/>
              </p:cNvSpPr>
              <p:nvPr/>
            </p:nvSpPr>
            <p:spPr bwMode="auto">
              <a:xfrm>
                <a:off x="4065" y="1664"/>
                <a:ext cx="73" cy="50"/>
              </a:xfrm>
              <a:custGeom>
                <a:avLst/>
                <a:gdLst>
                  <a:gd name="T0" fmla="*/ 0 w 49"/>
                  <a:gd name="T1" fmla="*/ 7 h 33"/>
                  <a:gd name="T2" fmla="*/ 45 w 49"/>
                  <a:gd name="T3" fmla="*/ 33 h 33"/>
                  <a:gd name="T4" fmla="*/ 49 w 49"/>
                  <a:gd name="T5" fmla="*/ 27 h 33"/>
                  <a:gd name="T6" fmla="*/ 5 w 49"/>
                  <a:gd name="T7" fmla="*/ 0 h 33"/>
                  <a:gd name="T8" fmla="*/ 0 w 49"/>
                  <a:gd name="T9" fmla="*/ 7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33"/>
                  <a:gd name="T17" fmla="*/ 49 w 49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33">
                    <a:moveTo>
                      <a:pt x="0" y="7"/>
                    </a:moveTo>
                    <a:lnTo>
                      <a:pt x="45" y="33"/>
                    </a:lnTo>
                    <a:lnTo>
                      <a:pt x="49" y="27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3" name="Freeform 23"/>
              <p:cNvSpPr>
                <a:spLocks noChangeAspect="1"/>
              </p:cNvSpPr>
              <p:nvPr/>
            </p:nvSpPr>
            <p:spPr bwMode="auto">
              <a:xfrm>
                <a:off x="4107" y="1597"/>
                <a:ext cx="66" cy="55"/>
              </a:xfrm>
              <a:custGeom>
                <a:avLst/>
                <a:gdLst>
                  <a:gd name="T0" fmla="*/ 0 w 44"/>
                  <a:gd name="T1" fmla="*/ 7 h 37"/>
                  <a:gd name="T2" fmla="*/ 39 w 44"/>
                  <a:gd name="T3" fmla="*/ 37 h 37"/>
                  <a:gd name="T4" fmla="*/ 44 w 44"/>
                  <a:gd name="T5" fmla="*/ 30 h 37"/>
                  <a:gd name="T6" fmla="*/ 5 w 44"/>
                  <a:gd name="T7" fmla="*/ 0 h 37"/>
                  <a:gd name="T8" fmla="*/ 0 w 44"/>
                  <a:gd name="T9" fmla="*/ 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37"/>
                  <a:gd name="T17" fmla="*/ 44 w 44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37">
                    <a:moveTo>
                      <a:pt x="0" y="7"/>
                    </a:moveTo>
                    <a:lnTo>
                      <a:pt x="39" y="37"/>
                    </a:lnTo>
                    <a:lnTo>
                      <a:pt x="44" y="30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4" name="Freeform 24"/>
              <p:cNvSpPr>
                <a:spLocks noChangeAspect="1"/>
              </p:cNvSpPr>
              <p:nvPr/>
            </p:nvSpPr>
            <p:spPr bwMode="auto">
              <a:xfrm>
                <a:off x="4165" y="1532"/>
                <a:ext cx="52" cy="68"/>
              </a:xfrm>
              <a:custGeom>
                <a:avLst/>
                <a:gdLst>
                  <a:gd name="T0" fmla="*/ 0 w 35"/>
                  <a:gd name="T1" fmla="*/ 5 h 45"/>
                  <a:gd name="T2" fmla="*/ 29 w 35"/>
                  <a:gd name="T3" fmla="*/ 45 h 45"/>
                  <a:gd name="T4" fmla="*/ 35 w 35"/>
                  <a:gd name="T5" fmla="*/ 40 h 45"/>
                  <a:gd name="T6" fmla="*/ 6 w 35"/>
                  <a:gd name="T7" fmla="*/ 0 h 45"/>
                  <a:gd name="T8" fmla="*/ 0 w 35"/>
                  <a:gd name="T9" fmla="*/ 5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45"/>
                  <a:gd name="T17" fmla="*/ 35 w 35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45">
                    <a:moveTo>
                      <a:pt x="0" y="5"/>
                    </a:moveTo>
                    <a:lnTo>
                      <a:pt x="29" y="45"/>
                    </a:lnTo>
                    <a:lnTo>
                      <a:pt x="35" y="4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5" name="Freeform 25"/>
              <p:cNvSpPr>
                <a:spLocks noChangeAspect="1"/>
              </p:cNvSpPr>
              <p:nvPr/>
            </p:nvSpPr>
            <p:spPr bwMode="auto">
              <a:xfrm>
                <a:off x="4242" y="1496"/>
                <a:ext cx="33" cy="72"/>
              </a:xfrm>
              <a:custGeom>
                <a:avLst/>
                <a:gdLst>
                  <a:gd name="T0" fmla="*/ 0 w 22"/>
                  <a:gd name="T1" fmla="*/ 2 h 48"/>
                  <a:gd name="T2" fmla="*/ 15 w 22"/>
                  <a:gd name="T3" fmla="*/ 48 h 48"/>
                  <a:gd name="T4" fmla="*/ 22 w 22"/>
                  <a:gd name="T5" fmla="*/ 46 h 48"/>
                  <a:gd name="T6" fmla="*/ 7 w 22"/>
                  <a:gd name="T7" fmla="*/ 0 h 48"/>
                  <a:gd name="T8" fmla="*/ 0 w 22"/>
                  <a:gd name="T9" fmla="*/ 2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48"/>
                  <a:gd name="T17" fmla="*/ 22 w 2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48">
                    <a:moveTo>
                      <a:pt x="0" y="2"/>
                    </a:moveTo>
                    <a:lnTo>
                      <a:pt x="15" y="48"/>
                    </a:lnTo>
                    <a:lnTo>
                      <a:pt x="22" y="46"/>
                    </a:lnTo>
                    <a:lnTo>
                      <a:pt x="7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6" name="Freeform 26"/>
              <p:cNvSpPr>
                <a:spLocks noChangeAspect="1"/>
              </p:cNvSpPr>
              <p:nvPr/>
            </p:nvSpPr>
            <p:spPr bwMode="auto">
              <a:xfrm>
                <a:off x="3845" y="1927"/>
                <a:ext cx="21" cy="78"/>
              </a:xfrm>
              <a:custGeom>
                <a:avLst/>
                <a:gdLst>
                  <a:gd name="T0" fmla="*/ 0 w 14"/>
                  <a:gd name="T1" fmla="*/ 51 h 52"/>
                  <a:gd name="T2" fmla="*/ 7 w 14"/>
                  <a:gd name="T3" fmla="*/ 52 h 52"/>
                  <a:gd name="T4" fmla="*/ 14 w 14"/>
                  <a:gd name="T5" fmla="*/ 1 h 52"/>
                  <a:gd name="T6" fmla="*/ 6 w 14"/>
                  <a:gd name="T7" fmla="*/ 0 h 52"/>
                  <a:gd name="T8" fmla="*/ 0 w 14"/>
                  <a:gd name="T9" fmla="*/ 51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52"/>
                  <a:gd name="T17" fmla="*/ 14 w 14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52">
                    <a:moveTo>
                      <a:pt x="0" y="51"/>
                    </a:moveTo>
                    <a:lnTo>
                      <a:pt x="7" y="52"/>
                    </a:lnTo>
                    <a:lnTo>
                      <a:pt x="14" y="1"/>
                    </a:lnTo>
                    <a:lnTo>
                      <a:pt x="6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7" name="Freeform 27"/>
              <p:cNvSpPr>
                <a:spLocks noChangeAspect="1"/>
              </p:cNvSpPr>
              <p:nvPr/>
            </p:nvSpPr>
            <p:spPr bwMode="auto">
              <a:xfrm>
                <a:off x="3914" y="1952"/>
                <a:ext cx="46" cy="75"/>
              </a:xfrm>
              <a:custGeom>
                <a:avLst/>
                <a:gdLst>
                  <a:gd name="T0" fmla="*/ 0 w 31"/>
                  <a:gd name="T1" fmla="*/ 46 h 50"/>
                  <a:gd name="T2" fmla="*/ 8 w 31"/>
                  <a:gd name="T3" fmla="*/ 50 h 50"/>
                  <a:gd name="T4" fmla="*/ 31 w 31"/>
                  <a:gd name="T5" fmla="*/ 4 h 50"/>
                  <a:gd name="T6" fmla="*/ 24 w 31"/>
                  <a:gd name="T7" fmla="*/ 0 h 50"/>
                  <a:gd name="T8" fmla="*/ 0 w 31"/>
                  <a:gd name="T9" fmla="*/ 46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50"/>
                  <a:gd name="T17" fmla="*/ 31 w 31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50">
                    <a:moveTo>
                      <a:pt x="0" y="46"/>
                    </a:moveTo>
                    <a:lnTo>
                      <a:pt x="8" y="50"/>
                    </a:lnTo>
                    <a:lnTo>
                      <a:pt x="31" y="4"/>
                    </a:lnTo>
                    <a:lnTo>
                      <a:pt x="24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8" name="Freeform 28"/>
              <p:cNvSpPr>
                <a:spLocks noChangeAspect="1"/>
              </p:cNvSpPr>
              <p:nvPr/>
            </p:nvSpPr>
            <p:spPr bwMode="auto">
              <a:xfrm>
                <a:off x="3976" y="2000"/>
                <a:ext cx="60" cy="65"/>
              </a:xfrm>
              <a:custGeom>
                <a:avLst/>
                <a:gdLst>
                  <a:gd name="T0" fmla="*/ 0 w 40"/>
                  <a:gd name="T1" fmla="*/ 38 h 43"/>
                  <a:gd name="T2" fmla="*/ 6 w 40"/>
                  <a:gd name="T3" fmla="*/ 43 h 43"/>
                  <a:gd name="T4" fmla="*/ 40 w 40"/>
                  <a:gd name="T5" fmla="*/ 5 h 43"/>
                  <a:gd name="T6" fmla="*/ 35 w 40"/>
                  <a:gd name="T7" fmla="*/ 0 h 43"/>
                  <a:gd name="T8" fmla="*/ 0 w 40"/>
                  <a:gd name="T9" fmla="*/ 38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3"/>
                  <a:gd name="T17" fmla="*/ 40 w 40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3">
                    <a:moveTo>
                      <a:pt x="0" y="38"/>
                    </a:moveTo>
                    <a:lnTo>
                      <a:pt x="6" y="43"/>
                    </a:lnTo>
                    <a:lnTo>
                      <a:pt x="40" y="5"/>
                    </a:lnTo>
                    <a:lnTo>
                      <a:pt x="35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9" name="Freeform 29"/>
              <p:cNvSpPr>
                <a:spLocks noChangeAspect="1"/>
              </p:cNvSpPr>
              <p:nvPr/>
            </p:nvSpPr>
            <p:spPr bwMode="auto">
              <a:xfrm>
                <a:off x="4024" y="2063"/>
                <a:ext cx="71" cy="53"/>
              </a:xfrm>
              <a:custGeom>
                <a:avLst/>
                <a:gdLst>
                  <a:gd name="T0" fmla="*/ 0 w 47"/>
                  <a:gd name="T1" fmla="*/ 29 h 35"/>
                  <a:gd name="T2" fmla="*/ 5 w 47"/>
                  <a:gd name="T3" fmla="*/ 35 h 35"/>
                  <a:gd name="T4" fmla="*/ 47 w 47"/>
                  <a:gd name="T5" fmla="*/ 6 h 35"/>
                  <a:gd name="T6" fmla="*/ 43 w 47"/>
                  <a:gd name="T7" fmla="*/ 0 h 35"/>
                  <a:gd name="T8" fmla="*/ 0 w 47"/>
                  <a:gd name="T9" fmla="*/ 29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35"/>
                  <a:gd name="T17" fmla="*/ 47 w 4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35">
                    <a:moveTo>
                      <a:pt x="0" y="29"/>
                    </a:moveTo>
                    <a:lnTo>
                      <a:pt x="5" y="35"/>
                    </a:lnTo>
                    <a:lnTo>
                      <a:pt x="47" y="6"/>
                    </a:lnTo>
                    <a:lnTo>
                      <a:pt x="43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0" name="Freeform 30"/>
              <p:cNvSpPr>
                <a:spLocks noChangeAspect="1"/>
              </p:cNvSpPr>
              <p:nvPr/>
            </p:nvSpPr>
            <p:spPr bwMode="auto">
              <a:xfrm>
                <a:off x="4065" y="2131"/>
                <a:ext cx="73" cy="49"/>
              </a:xfrm>
              <a:custGeom>
                <a:avLst/>
                <a:gdLst>
                  <a:gd name="T0" fmla="*/ 0 w 49"/>
                  <a:gd name="T1" fmla="*/ 27 h 33"/>
                  <a:gd name="T2" fmla="*/ 5 w 49"/>
                  <a:gd name="T3" fmla="*/ 33 h 33"/>
                  <a:gd name="T4" fmla="*/ 49 w 49"/>
                  <a:gd name="T5" fmla="*/ 7 h 33"/>
                  <a:gd name="T6" fmla="*/ 45 w 49"/>
                  <a:gd name="T7" fmla="*/ 0 h 33"/>
                  <a:gd name="T8" fmla="*/ 0 w 49"/>
                  <a:gd name="T9" fmla="*/ 27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33"/>
                  <a:gd name="T17" fmla="*/ 49 w 49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33">
                    <a:moveTo>
                      <a:pt x="0" y="27"/>
                    </a:moveTo>
                    <a:lnTo>
                      <a:pt x="5" y="33"/>
                    </a:lnTo>
                    <a:lnTo>
                      <a:pt x="49" y="7"/>
                    </a:lnTo>
                    <a:lnTo>
                      <a:pt x="45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1" name="Freeform 31"/>
              <p:cNvSpPr>
                <a:spLocks noChangeAspect="1"/>
              </p:cNvSpPr>
              <p:nvPr/>
            </p:nvSpPr>
            <p:spPr bwMode="auto">
              <a:xfrm>
                <a:off x="4107" y="2194"/>
                <a:ext cx="66" cy="55"/>
              </a:xfrm>
              <a:custGeom>
                <a:avLst/>
                <a:gdLst>
                  <a:gd name="T0" fmla="*/ 0 w 44"/>
                  <a:gd name="T1" fmla="*/ 31 h 37"/>
                  <a:gd name="T2" fmla="*/ 5 w 44"/>
                  <a:gd name="T3" fmla="*/ 37 h 37"/>
                  <a:gd name="T4" fmla="*/ 44 w 44"/>
                  <a:gd name="T5" fmla="*/ 6 h 37"/>
                  <a:gd name="T6" fmla="*/ 39 w 44"/>
                  <a:gd name="T7" fmla="*/ 0 h 37"/>
                  <a:gd name="T8" fmla="*/ 0 w 44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37"/>
                  <a:gd name="T17" fmla="*/ 44 w 44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37">
                    <a:moveTo>
                      <a:pt x="0" y="31"/>
                    </a:moveTo>
                    <a:lnTo>
                      <a:pt x="5" y="37"/>
                    </a:lnTo>
                    <a:lnTo>
                      <a:pt x="44" y="6"/>
                    </a:lnTo>
                    <a:lnTo>
                      <a:pt x="39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2" name="Freeform 32"/>
              <p:cNvSpPr>
                <a:spLocks noChangeAspect="1"/>
              </p:cNvSpPr>
              <p:nvPr/>
            </p:nvSpPr>
            <p:spPr bwMode="auto">
              <a:xfrm>
                <a:off x="4165" y="2248"/>
                <a:ext cx="52" cy="66"/>
              </a:xfrm>
              <a:custGeom>
                <a:avLst/>
                <a:gdLst>
                  <a:gd name="T0" fmla="*/ 0 w 35"/>
                  <a:gd name="T1" fmla="*/ 39 h 44"/>
                  <a:gd name="T2" fmla="*/ 6 w 35"/>
                  <a:gd name="T3" fmla="*/ 44 h 44"/>
                  <a:gd name="T4" fmla="*/ 35 w 35"/>
                  <a:gd name="T5" fmla="*/ 4 h 44"/>
                  <a:gd name="T6" fmla="*/ 29 w 35"/>
                  <a:gd name="T7" fmla="*/ 0 h 44"/>
                  <a:gd name="T8" fmla="*/ 0 w 35"/>
                  <a:gd name="T9" fmla="*/ 3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44"/>
                  <a:gd name="T17" fmla="*/ 35 w 35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44">
                    <a:moveTo>
                      <a:pt x="0" y="39"/>
                    </a:moveTo>
                    <a:lnTo>
                      <a:pt x="6" y="44"/>
                    </a:lnTo>
                    <a:lnTo>
                      <a:pt x="35" y="4"/>
                    </a:lnTo>
                    <a:lnTo>
                      <a:pt x="29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3" name="Freeform 33"/>
              <p:cNvSpPr>
                <a:spLocks noChangeAspect="1"/>
              </p:cNvSpPr>
              <p:nvPr/>
            </p:nvSpPr>
            <p:spPr bwMode="auto">
              <a:xfrm>
                <a:off x="4242" y="2276"/>
                <a:ext cx="33" cy="74"/>
              </a:xfrm>
              <a:custGeom>
                <a:avLst/>
                <a:gdLst>
                  <a:gd name="T0" fmla="*/ 0 w 22"/>
                  <a:gd name="T1" fmla="*/ 47 h 49"/>
                  <a:gd name="T2" fmla="*/ 7 w 22"/>
                  <a:gd name="T3" fmla="*/ 49 h 49"/>
                  <a:gd name="T4" fmla="*/ 22 w 22"/>
                  <a:gd name="T5" fmla="*/ 3 h 49"/>
                  <a:gd name="T6" fmla="*/ 15 w 22"/>
                  <a:gd name="T7" fmla="*/ 0 h 49"/>
                  <a:gd name="T8" fmla="*/ 0 w 22"/>
                  <a:gd name="T9" fmla="*/ 4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49"/>
                  <a:gd name="T17" fmla="*/ 22 w 22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49">
                    <a:moveTo>
                      <a:pt x="0" y="47"/>
                    </a:moveTo>
                    <a:lnTo>
                      <a:pt x="7" y="49"/>
                    </a:lnTo>
                    <a:lnTo>
                      <a:pt x="22" y="3"/>
                    </a:lnTo>
                    <a:lnTo>
                      <a:pt x="15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4329" y="1474"/>
              <a:ext cx="514" cy="75"/>
              <a:chOff x="4329" y="1474"/>
              <a:chExt cx="514" cy="75"/>
            </a:xfrm>
          </p:grpSpPr>
          <p:sp>
            <p:nvSpPr>
              <p:cNvPr id="20549" name="Rectangle 35"/>
              <p:cNvSpPr>
                <a:spLocks noChangeAspect="1" noChangeArrowheads="1"/>
              </p:cNvSpPr>
              <p:nvPr/>
            </p:nvSpPr>
            <p:spPr bwMode="auto">
              <a:xfrm>
                <a:off x="4329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0" name="Rectangle 36"/>
              <p:cNvSpPr>
                <a:spLocks noChangeAspect="1" noChangeArrowheads="1"/>
              </p:cNvSpPr>
              <p:nvPr/>
            </p:nvSpPr>
            <p:spPr bwMode="auto">
              <a:xfrm>
                <a:off x="4401" y="1474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1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4472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2" name="Rectangle 38"/>
              <p:cNvSpPr>
                <a:spLocks noChangeAspect="1" noChangeArrowheads="1"/>
              </p:cNvSpPr>
              <p:nvPr/>
            </p:nvSpPr>
            <p:spPr bwMode="auto">
              <a:xfrm>
                <a:off x="4544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3" name="Rectangle 39"/>
              <p:cNvSpPr>
                <a:spLocks noChangeAspect="1" noChangeArrowheads="1"/>
              </p:cNvSpPr>
              <p:nvPr/>
            </p:nvSpPr>
            <p:spPr bwMode="auto">
              <a:xfrm>
                <a:off x="4615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4" name="Rectangle 40"/>
              <p:cNvSpPr>
                <a:spLocks noChangeAspect="1" noChangeArrowheads="1"/>
              </p:cNvSpPr>
              <p:nvPr/>
            </p:nvSpPr>
            <p:spPr bwMode="auto">
              <a:xfrm>
                <a:off x="4687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5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4759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6" name="Rectangle 42"/>
              <p:cNvSpPr>
                <a:spLocks noChangeAspect="1" noChangeArrowheads="1"/>
              </p:cNvSpPr>
              <p:nvPr/>
            </p:nvSpPr>
            <p:spPr bwMode="auto">
              <a:xfrm>
                <a:off x="4831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43"/>
            <p:cNvGrpSpPr>
              <a:grpSpLocks/>
            </p:cNvGrpSpPr>
            <p:nvPr/>
          </p:nvGrpSpPr>
          <p:grpSpPr bwMode="auto">
            <a:xfrm>
              <a:off x="4401" y="2299"/>
              <a:ext cx="442" cy="75"/>
              <a:chOff x="4401" y="2299"/>
              <a:chExt cx="442" cy="75"/>
            </a:xfrm>
          </p:grpSpPr>
          <p:sp>
            <p:nvSpPr>
              <p:cNvPr id="20542" name="Rectangle 44"/>
              <p:cNvSpPr>
                <a:spLocks noChangeAspect="1" noChangeArrowheads="1"/>
              </p:cNvSpPr>
              <p:nvPr/>
            </p:nvSpPr>
            <p:spPr bwMode="auto">
              <a:xfrm>
                <a:off x="4401" y="2299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3" name="Rectangle 45"/>
              <p:cNvSpPr>
                <a:spLocks noChangeAspect="1" noChangeArrowheads="1"/>
              </p:cNvSpPr>
              <p:nvPr/>
            </p:nvSpPr>
            <p:spPr bwMode="auto">
              <a:xfrm>
                <a:off x="4472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4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4544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5" name="Rectangle 47"/>
              <p:cNvSpPr>
                <a:spLocks noChangeAspect="1" noChangeArrowheads="1"/>
              </p:cNvSpPr>
              <p:nvPr/>
            </p:nvSpPr>
            <p:spPr bwMode="auto">
              <a:xfrm>
                <a:off x="4615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6" name="Rectangle 48"/>
              <p:cNvSpPr>
                <a:spLocks noChangeAspect="1" noChangeArrowheads="1"/>
              </p:cNvSpPr>
              <p:nvPr/>
            </p:nvSpPr>
            <p:spPr bwMode="auto">
              <a:xfrm>
                <a:off x="4687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7" name="Rectangle 49"/>
              <p:cNvSpPr>
                <a:spLocks noChangeAspect="1" noChangeArrowheads="1"/>
              </p:cNvSpPr>
              <p:nvPr/>
            </p:nvSpPr>
            <p:spPr bwMode="auto">
              <a:xfrm>
                <a:off x="4759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8" name="Rectangle 50"/>
              <p:cNvSpPr>
                <a:spLocks noChangeAspect="1" noChangeArrowheads="1"/>
              </p:cNvSpPr>
              <p:nvPr/>
            </p:nvSpPr>
            <p:spPr bwMode="auto">
              <a:xfrm>
                <a:off x="4831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51"/>
            <p:cNvGrpSpPr>
              <a:grpSpLocks/>
            </p:cNvGrpSpPr>
            <p:nvPr/>
          </p:nvGrpSpPr>
          <p:grpSpPr bwMode="auto">
            <a:xfrm>
              <a:off x="2091" y="1850"/>
              <a:ext cx="1680" cy="146"/>
              <a:chOff x="2091" y="1850"/>
              <a:chExt cx="1680" cy="146"/>
            </a:xfrm>
          </p:grpSpPr>
          <p:sp>
            <p:nvSpPr>
              <p:cNvPr id="20518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3617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9" name="Rectangle 53"/>
              <p:cNvSpPr>
                <a:spLocks noChangeAspect="1" noChangeArrowheads="1"/>
              </p:cNvSpPr>
              <p:nvPr/>
            </p:nvSpPr>
            <p:spPr bwMode="auto">
              <a:xfrm>
                <a:off x="3545" y="1850"/>
                <a:ext cx="10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0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3473" y="1850"/>
                <a:ext cx="10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1" name="Rectangle 55"/>
              <p:cNvSpPr>
                <a:spLocks noChangeAspect="1" noChangeArrowheads="1"/>
              </p:cNvSpPr>
              <p:nvPr/>
            </p:nvSpPr>
            <p:spPr bwMode="auto">
              <a:xfrm>
                <a:off x="3399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2" name="Rectangle 56"/>
              <p:cNvSpPr>
                <a:spLocks noChangeAspect="1" noChangeArrowheads="1"/>
              </p:cNvSpPr>
              <p:nvPr/>
            </p:nvSpPr>
            <p:spPr bwMode="auto">
              <a:xfrm>
                <a:off x="3327" y="1850"/>
                <a:ext cx="11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3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3254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4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3182" y="1850"/>
                <a:ext cx="10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5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3109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6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3037" y="1850"/>
                <a:ext cx="10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7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2963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8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2891" y="1850"/>
                <a:ext cx="11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9" name="Rectangle 63"/>
              <p:cNvSpPr>
                <a:spLocks noChangeAspect="1" noChangeArrowheads="1"/>
              </p:cNvSpPr>
              <p:nvPr/>
            </p:nvSpPr>
            <p:spPr bwMode="auto">
              <a:xfrm>
                <a:off x="2818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0" name="Rectangle 64"/>
              <p:cNvSpPr>
                <a:spLocks noChangeAspect="1" noChangeArrowheads="1"/>
              </p:cNvSpPr>
              <p:nvPr/>
            </p:nvSpPr>
            <p:spPr bwMode="auto">
              <a:xfrm>
                <a:off x="2746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1" name="Rectangle 65"/>
              <p:cNvSpPr>
                <a:spLocks noChangeAspect="1" noChangeArrowheads="1"/>
              </p:cNvSpPr>
              <p:nvPr/>
            </p:nvSpPr>
            <p:spPr bwMode="auto">
              <a:xfrm>
                <a:off x="2672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2" name="Rectangle 66"/>
              <p:cNvSpPr>
                <a:spLocks noChangeAspect="1" noChangeArrowheads="1"/>
              </p:cNvSpPr>
              <p:nvPr/>
            </p:nvSpPr>
            <p:spPr bwMode="auto">
              <a:xfrm>
                <a:off x="2601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3" name="Rectangle 67"/>
              <p:cNvSpPr>
                <a:spLocks noChangeAspect="1" noChangeArrowheads="1"/>
              </p:cNvSpPr>
              <p:nvPr/>
            </p:nvSpPr>
            <p:spPr bwMode="auto">
              <a:xfrm>
                <a:off x="2527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4" name="Rectangle 68"/>
              <p:cNvSpPr>
                <a:spLocks noChangeAspect="1" noChangeArrowheads="1"/>
              </p:cNvSpPr>
              <p:nvPr/>
            </p:nvSpPr>
            <p:spPr bwMode="auto">
              <a:xfrm>
                <a:off x="2455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5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2382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6" name="Rectangle 70"/>
              <p:cNvSpPr>
                <a:spLocks noChangeAspect="1" noChangeArrowheads="1"/>
              </p:cNvSpPr>
              <p:nvPr/>
            </p:nvSpPr>
            <p:spPr bwMode="auto">
              <a:xfrm>
                <a:off x="2310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7" name="Rectangle 71"/>
              <p:cNvSpPr>
                <a:spLocks noChangeAspect="1" noChangeArrowheads="1"/>
              </p:cNvSpPr>
              <p:nvPr/>
            </p:nvSpPr>
            <p:spPr bwMode="auto">
              <a:xfrm>
                <a:off x="2236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8" name="Rectangle 72"/>
              <p:cNvSpPr>
                <a:spLocks noChangeAspect="1" noChangeArrowheads="1"/>
              </p:cNvSpPr>
              <p:nvPr/>
            </p:nvSpPr>
            <p:spPr bwMode="auto">
              <a:xfrm>
                <a:off x="2164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9" name="Rectangle 73"/>
              <p:cNvSpPr>
                <a:spLocks noChangeAspect="1" noChangeArrowheads="1"/>
              </p:cNvSpPr>
              <p:nvPr/>
            </p:nvSpPr>
            <p:spPr bwMode="auto">
              <a:xfrm>
                <a:off x="2091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0" name="Rectangle 74"/>
              <p:cNvSpPr>
                <a:spLocks noChangeAspect="1" noChangeArrowheads="1"/>
              </p:cNvSpPr>
              <p:nvPr/>
            </p:nvSpPr>
            <p:spPr bwMode="auto">
              <a:xfrm>
                <a:off x="3689" y="1850"/>
                <a:ext cx="10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1" name="Rectangle 75"/>
              <p:cNvSpPr>
                <a:spLocks noChangeAspect="1" noChangeArrowheads="1"/>
              </p:cNvSpPr>
              <p:nvPr/>
            </p:nvSpPr>
            <p:spPr bwMode="auto">
              <a:xfrm>
                <a:off x="3759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2" name="Text Box 76"/>
            <p:cNvSpPr txBox="1">
              <a:spLocks noChangeAspect="1" noChangeArrowheads="1"/>
            </p:cNvSpPr>
            <p:nvPr/>
          </p:nvSpPr>
          <p:spPr bwMode="auto">
            <a:xfrm>
              <a:off x="1900" y="1717"/>
              <a:ext cx="175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5’</a:t>
              </a:r>
            </a:p>
          </p:txBody>
        </p:sp>
        <p:sp>
          <p:nvSpPr>
            <p:cNvPr id="20513" name="Text Box 77"/>
            <p:cNvSpPr txBox="1">
              <a:spLocks noChangeAspect="1" noChangeArrowheads="1"/>
            </p:cNvSpPr>
            <p:nvPr/>
          </p:nvSpPr>
          <p:spPr bwMode="auto">
            <a:xfrm>
              <a:off x="1868" y="1866"/>
              <a:ext cx="202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 3’</a:t>
              </a:r>
            </a:p>
          </p:txBody>
        </p:sp>
        <p:sp>
          <p:nvSpPr>
            <p:cNvPr id="20514" name="Text Box 78"/>
            <p:cNvSpPr txBox="1">
              <a:spLocks noChangeAspect="1" noChangeArrowheads="1"/>
            </p:cNvSpPr>
            <p:nvPr/>
          </p:nvSpPr>
          <p:spPr bwMode="auto">
            <a:xfrm>
              <a:off x="4797" y="2243"/>
              <a:ext cx="202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 5’</a:t>
              </a:r>
            </a:p>
          </p:txBody>
        </p:sp>
        <p:sp>
          <p:nvSpPr>
            <p:cNvPr id="20515" name="Text Box 79"/>
            <p:cNvSpPr txBox="1">
              <a:spLocks noChangeAspect="1" noChangeArrowheads="1"/>
            </p:cNvSpPr>
            <p:nvPr/>
          </p:nvSpPr>
          <p:spPr bwMode="auto">
            <a:xfrm>
              <a:off x="4797" y="1345"/>
              <a:ext cx="202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 3’</a:t>
              </a:r>
            </a:p>
          </p:txBody>
        </p:sp>
        <p:sp>
          <p:nvSpPr>
            <p:cNvPr id="20516" name="Freeform 80"/>
            <p:cNvSpPr>
              <a:spLocks noChangeAspect="1"/>
            </p:cNvSpPr>
            <p:nvPr/>
          </p:nvSpPr>
          <p:spPr bwMode="auto">
            <a:xfrm>
              <a:off x="2058" y="1976"/>
              <a:ext cx="2796" cy="414"/>
            </a:xfrm>
            <a:custGeom>
              <a:avLst/>
              <a:gdLst>
                <a:gd name="T0" fmla="*/ 1672 w 2796"/>
                <a:gd name="T1" fmla="*/ 1 h 414"/>
                <a:gd name="T2" fmla="*/ 1635 w 2796"/>
                <a:gd name="T3" fmla="*/ 1 h 414"/>
                <a:gd name="T4" fmla="*/ 1569 w 2796"/>
                <a:gd name="T5" fmla="*/ 1 h 414"/>
                <a:gd name="T6" fmla="*/ 1479 w 2796"/>
                <a:gd name="T7" fmla="*/ 1 h 414"/>
                <a:gd name="T8" fmla="*/ 1370 w 2796"/>
                <a:gd name="T9" fmla="*/ 1 h 414"/>
                <a:gd name="T10" fmla="*/ 1245 w 2796"/>
                <a:gd name="T11" fmla="*/ 1 h 414"/>
                <a:gd name="T12" fmla="*/ 1108 w 2796"/>
                <a:gd name="T13" fmla="*/ 1 h 414"/>
                <a:gd name="T14" fmla="*/ 964 w 2796"/>
                <a:gd name="T15" fmla="*/ 1 h 414"/>
                <a:gd name="T16" fmla="*/ 815 w 2796"/>
                <a:gd name="T17" fmla="*/ 1 h 414"/>
                <a:gd name="T18" fmla="*/ 668 w 2796"/>
                <a:gd name="T19" fmla="*/ 1 h 414"/>
                <a:gd name="T20" fmla="*/ 526 w 2796"/>
                <a:gd name="T21" fmla="*/ 1 h 414"/>
                <a:gd name="T22" fmla="*/ 393 w 2796"/>
                <a:gd name="T23" fmla="*/ 1 h 414"/>
                <a:gd name="T24" fmla="*/ 271 w 2796"/>
                <a:gd name="T25" fmla="*/ 1 h 414"/>
                <a:gd name="T26" fmla="*/ 168 w 2796"/>
                <a:gd name="T27" fmla="*/ 1 h 414"/>
                <a:gd name="T28" fmla="*/ 85 w 2796"/>
                <a:gd name="T29" fmla="*/ 1 h 414"/>
                <a:gd name="T30" fmla="*/ 28 w 2796"/>
                <a:gd name="T31" fmla="*/ 1 h 414"/>
                <a:gd name="T32" fmla="*/ 1 w 2796"/>
                <a:gd name="T33" fmla="*/ 1 h 414"/>
                <a:gd name="T34" fmla="*/ 0 w 2796"/>
                <a:gd name="T35" fmla="*/ 36 h 414"/>
                <a:gd name="T36" fmla="*/ 1681 w 2796"/>
                <a:gd name="T37" fmla="*/ 36 h 414"/>
                <a:gd name="T38" fmla="*/ 1683 w 2796"/>
                <a:gd name="T39" fmla="*/ 36 h 414"/>
                <a:gd name="T40" fmla="*/ 1735 w 2796"/>
                <a:gd name="T41" fmla="*/ 36 h 414"/>
                <a:gd name="T42" fmla="*/ 1845 w 2796"/>
                <a:gd name="T43" fmla="*/ 61 h 414"/>
                <a:gd name="T44" fmla="*/ 1945 w 2796"/>
                <a:gd name="T45" fmla="*/ 144 h 414"/>
                <a:gd name="T46" fmla="*/ 1974 w 2796"/>
                <a:gd name="T47" fmla="*/ 192 h 414"/>
                <a:gd name="T48" fmla="*/ 2001 w 2796"/>
                <a:gd name="T49" fmla="*/ 237 h 414"/>
                <a:gd name="T50" fmla="*/ 2050 w 2796"/>
                <a:gd name="T51" fmla="*/ 313 h 414"/>
                <a:gd name="T52" fmla="*/ 2113 w 2796"/>
                <a:gd name="T53" fmla="*/ 372 h 414"/>
                <a:gd name="T54" fmla="*/ 2205 w 2796"/>
                <a:gd name="T55" fmla="*/ 405 h 414"/>
                <a:gd name="T56" fmla="*/ 2287 w 2796"/>
                <a:gd name="T57" fmla="*/ 412 h 414"/>
                <a:gd name="T58" fmla="*/ 2347 w 2796"/>
                <a:gd name="T59" fmla="*/ 412 h 414"/>
                <a:gd name="T60" fmla="*/ 2483 w 2796"/>
                <a:gd name="T61" fmla="*/ 412 h 414"/>
                <a:gd name="T62" fmla="*/ 2641 w 2796"/>
                <a:gd name="T63" fmla="*/ 412 h 414"/>
                <a:gd name="T64" fmla="*/ 2758 w 2796"/>
                <a:gd name="T65" fmla="*/ 412 h 414"/>
                <a:gd name="T66" fmla="*/ 2796 w 2796"/>
                <a:gd name="T67" fmla="*/ 414 h 414"/>
                <a:gd name="T68" fmla="*/ 2777 w 2796"/>
                <a:gd name="T69" fmla="*/ 378 h 414"/>
                <a:gd name="T70" fmla="*/ 2687 w 2796"/>
                <a:gd name="T71" fmla="*/ 378 h 414"/>
                <a:gd name="T72" fmla="*/ 2536 w 2796"/>
                <a:gd name="T73" fmla="*/ 378 h 414"/>
                <a:gd name="T74" fmla="*/ 2386 w 2796"/>
                <a:gd name="T75" fmla="*/ 378 h 414"/>
                <a:gd name="T76" fmla="*/ 2296 w 2796"/>
                <a:gd name="T77" fmla="*/ 378 h 414"/>
                <a:gd name="T78" fmla="*/ 2245 w 2796"/>
                <a:gd name="T79" fmla="*/ 376 h 414"/>
                <a:gd name="T80" fmla="*/ 2148 w 2796"/>
                <a:gd name="T81" fmla="*/ 351 h 414"/>
                <a:gd name="T82" fmla="*/ 2082 w 2796"/>
                <a:gd name="T83" fmla="*/ 298 h 414"/>
                <a:gd name="T84" fmla="*/ 2031 w 2796"/>
                <a:gd name="T85" fmla="*/ 222 h 414"/>
                <a:gd name="T86" fmla="*/ 2004 w 2796"/>
                <a:gd name="T87" fmla="*/ 174 h 414"/>
                <a:gd name="T88" fmla="*/ 1975 w 2796"/>
                <a:gd name="T89" fmla="*/ 126 h 414"/>
                <a:gd name="T90" fmla="*/ 1876 w 2796"/>
                <a:gd name="T91" fmla="*/ 37 h 414"/>
                <a:gd name="T92" fmla="*/ 1765 w 2796"/>
                <a:gd name="T93" fmla="*/ 4 h 414"/>
                <a:gd name="T94" fmla="*/ 1689 w 2796"/>
                <a:gd name="T95" fmla="*/ 0 h 41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796"/>
                <a:gd name="T145" fmla="*/ 0 h 414"/>
                <a:gd name="T146" fmla="*/ 2796 w 2796"/>
                <a:gd name="T147" fmla="*/ 414 h 41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796" h="414">
                  <a:moveTo>
                    <a:pt x="1680" y="1"/>
                  </a:moveTo>
                  <a:lnTo>
                    <a:pt x="1678" y="1"/>
                  </a:lnTo>
                  <a:lnTo>
                    <a:pt x="1672" y="1"/>
                  </a:lnTo>
                  <a:lnTo>
                    <a:pt x="1664" y="1"/>
                  </a:lnTo>
                  <a:lnTo>
                    <a:pt x="1650" y="1"/>
                  </a:lnTo>
                  <a:lnTo>
                    <a:pt x="1635" y="1"/>
                  </a:lnTo>
                  <a:lnTo>
                    <a:pt x="1616" y="1"/>
                  </a:lnTo>
                  <a:lnTo>
                    <a:pt x="1593" y="1"/>
                  </a:lnTo>
                  <a:lnTo>
                    <a:pt x="1569" y="1"/>
                  </a:lnTo>
                  <a:lnTo>
                    <a:pt x="1542" y="1"/>
                  </a:lnTo>
                  <a:lnTo>
                    <a:pt x="1512" y="1"/>
                  </a:lnTo>
                  <a:lnTo>
                    <a:pt x="1479" y="1"/>
                  </a:lnTo>
                  <a:lnTo>
                    <a:pt x="1445" y="1"/>
                  </a:lnTo>
                  <a:lnTo>
                    <a:pt x="1409" y="1"/>
                  </a:lnTo>
                  <a:lnTo>
                    <a:pt x="1370" y="1"/>
                  </a:lnTo>
                  <a:lnTo>
                    <a:pt x="1331" y="1"/>
                  </a:lnTo>
                  <a:lnTo>
                    <a:pt x="1289" y="1"/>
                  </a:lnTo>
                  <a:lnTo>
                    <a:pt x="1245" y="1"/>
                  </a:lnTo>
                  <a:lnTo>
                    <a:pt x="1200" y="1"/>
                  </a:lnTo>
                  <a:lnTo>
                    <a:pt x="1154" y="1"/>
                  </a:lnTo>
                  <a:lnTo>
                    <a:pt x="1108" y="1"/>
                  </a:lnTo>
                  <a:lnTo>
                    <a:pt x="1060" y="1"/>
                  </a:lnTo>
                  <a:lnTo>
                    <a:pt x="1012" y="1"/>
                  </a:lnTo>
                  <a:lnTo>
                    <a:pt x="964" y="1"/>
                  </a:lnTo>
                  <a:lnTo>
                    <a:pt x="914" y="1"/>
                  </a:lnTo>
                  <a:lnTo>
                    <a:pt x="865" y="1"/>
                  </a:lnTo>
                  <a:lnTo>
                    <a:pt x="815" y="1"/>
                  </a:lnTo>
                  <a:lnTo>
                    <a:pt x="766" y="1"/>
                  </a:lnTo>
                  <a:lnTo>
                    <a:pt x="716" y="1"/>
                  </a:lnTo>
                  <a:lnTo>
                    <a:pt x="668" y="1"/>
                  </a:lnTo>
                  <a:lnTo>
                    <a:pt x="619" y="1"/>
                  </a:lnTo>
                  <a:lnTo>
                    <a:pt x="572" y="1"/>
                  </a:lnTo>
                  <a:lnTo>
                    <a:pt x="526" y="1"/>
                  </a:lnTo>
                  <a:lnTo>
                    <a:pt x="480" y="1"/>
                  </a:lnTo>
                  <a:lnTo>
                    <a:pt x="436" y="1"/>
                  </a:lnTo>
                  <a:lnTo>
                    <a:pt x="393" y="1"/>
                  </a:lnTo>
                  <a:lnTo>
                    <a:pt x="351" y="1"/>
                  </a:lnTo>
                  <a:lnTo>
                    <a:pt x="310" y="1"/>
                  </a:lnTo>
                  <a:lnTo>
                    <a:pt x="271" y="1"/>
                  </a:lnTo>
                  <a:lnTo>
                    <a:pt x="235" y="1"/>
                  </a:lnTo>
                  <a:lnTo>
                    <a:pt x="201" y="1"/>
                  </a:lnTo>
                  <a:lnTo>
                    <a:pt x="168" y="1"/>
                  </a:lnTo>
                  <a:lnTo>
                    <a:pt x="138" y="1"/>
                  </a:lnTo>
                  <a:lnTo>
                    <a:pt x="111" y="1"/>
                  </a:lnTo>
                  <a:lnTo>
                    <a:pt x="85" y="1"/>
                  </a:lnTo>
                  <a:lnTo>
                    <a:pt x="64" y="1"/>
                  </a:lnTo>
                  <a:lnTo>
                    <a:pt x="45" y="1"/>
                  </a:lnTo>
                  <a:lnTo>
                    <a:pt x="28" y="1"/>
                  </a:lnTo>
                  <a:lnTo>
                    <a:pt x="16" y="1"/>
                  </a:lnTo>
                  <a:lnTo>
                    <a:pt x="7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36"/>
                  </a:lnTo>
                  <a:lnTo>
                    <a:pt x="1681" y="36"/>
                  </a:lnTo>
                  <a:lnTo>
                    <a:pt x="1683" y="36"/>
                  </a:lnTo>
                  <a:lnTo>
                    <a:pt x="1689" y="36"/>
                  </a:lnTo>
                  <a:lnTo>
                    <a:pt x="1708" y="36"/>
                  </a:lnTo>
                  <a:lnTo>
                    <a:pt x="1735" y="36"/>
                  </a:lnTo>
                  <a:lnTo>
                    <a:pt x="1768" y="40"/>
                  </a:lnTo>
                  <a:lnTo>
                    <a:pt x="1806" y="48"/>
                  </a:lnTo>
                  <a:lnTo>
                    <a:pt x="1845" y="61"/>
                  </a:lnTo>
                  <a:lnTo>
                    <a:pt x="1882" y="81"/>
                  </a:lnTo>
                  <a:lnTo>
                    <a:pt x="1917" y="108"/>
                  </a:lnTo>
                  <a:lnTo>
                    <a:pt x="1945" y="144"/>
                  </a:lnTo>
                  <a:lnTo>
                    <a:pt x="1956" y="160"/>
                  </a:lnTo>
                  <a:lnTo>
                    <a:pt x="1974" y="192"/>
                  </a:lnTo>
                  <a:lnTo>
                    <a:pt x="1983" y="208"/>
                  </a:lnTo>
                  <a:lnTo>
                    <a:pt x="2001" y="237"/>
                  </a:lnTo>
                  <a:lnTo>
                    <a:pt x="2016" y="264"/>
                  </a:lnTo>
                  <a:lnTo>
                    <a:pt x="2032" y="289"/>
                  </a:lnTo>
                  <a:lnTo>
                    <a:pt x="2050" y="313"/>
                  </a:lnTo>
                  <a:lnTo>
                    <a:pt x="2068" y="334"/>
                  </a:lnTo>
                  <a:lnTo>
                    <a:pt x="2089" y="354"/>
                  </a:lnTo>
                  <a:lnTo>
                    <a:pt x="2113" y="372"/>
                  </a:lnTo>
                  <a:lnTo>
                    <a:pt x="2139" y="385"/>
                  </a:lnTo>
                  <a:lnTo>
                    <a:pt x="2170" y="396"/>
                  </a:lnTo>
                  <a:lnTo>
                    <a:pt x="2205" y="405"/>
                  </a:lnTo>
                  <a:lnTo>
                    <a:pt x="2243" y="411"/>
                  </a:lnTo>
                  <a:lnTo>
                    <a:pt x="2287" y="412"/>
                  </a:lnTo>
                  <a:lnTo>
                    <a:pt x="2296" y="412"/>
                  </a:lnTo>
                  <a:lnTo>
                    <a:pt x="2315" y="412"/>
                  </a:lnTo>
                  <a:lnTo>
                    <a:pt x="2347" y="412"/>
                  </a:lnTo>
                  <a:lnTo>
                    <a:pt x="2386" y="412"/>
                  </a:lnTo>
                  <a:lnTo>
                    <a:pt x="2432" y="412"/>
                  </a:lnTo>
                  <a:lnTo>
                    <a:pt x="2483" y="412"/>
                  </a:lnTo>
                  <a:lnTo>
                    <a:pt x="2536" y="412"/>
                  </a:lnTo>
                  <a:lnTo>
                    <a:pt x="2590" y="412"/>
                  </a:lnTo>
                  <a:lnTo>
                    <a:pt x="2641" y="412"/>
                  </a:lnTo>
                  <a:lnTo>
                    <a:pt x="2687" y="412"/>
                  </a:lnTo>
                  <a:lnTo>
                    <a:pt x="2726" y="412"/>
                  </a:lnTo>
                  <a:lnTo>
                    <a:pt x="2758" y="412"/>
                  </a:lnTo>
                  <a:lnTo>
                    <a:pt x="2777" y="412"/>
                  </a:lnTo>
                  <a:lnTo>
                    <a:pt x="2796" y="410"/>
                  </a:lnTo>
                  <a:lnTo>
                    <a:pt x="2796" y="414"/>
                  </a:lnTo>
                  <a:lnTo>
                    <a:pt x="2796" y="376"/>
                  </a:lnTo>
                  <a:lnTo>
                    <a:pt x="2786" y="378"/>
                  </a:lnTo>
                  <a:lnTo>
                    <a:pt x="2777" y="378"/>
                  </a:lnTo>
                  <a:lnTo>
                    <a:pt x="2758" y="378"/>
                  </a:lnTo>
                  <a:lnTo>
                    <a:pt x="2726" y="378"/>
                  </a:lnTo>
                  <a:lnTo>
                    <a:pt x="2687" y="378"/>
                  </a:lnTo>
                  <a:lnTo>
                    <a:pt x="2641" y="378"/>
                  </a:lnTo>
                  <a:lnTo>
                    <a:pt x="2590" y="378"/>
                  </a:lnTo>
                  <a:lnTo>
                    <a:pt x="2536" y="378"/>
                  </a:lnTo>
                  <a:lnTo>
                    <a:pt x="2483" y="378"/>
                  </a:lnTo>
                  <a:lnTo>
                    <a:pt x="2432" y="378"/>
                  </a:lnTo>
                  <a:lnTo>
                    <a:pt x="2386" y="378"/>
                  </a:lnTo>
                  <a:lnTo>
                    <a:pt x="2347" y="378"/>
                  </a:lnTo>
                  <a:lnTo>
                    <a:pt x="2315" y="378"/>
                  </a:lnTo>
                  <a:lnTo>
                    <a:pt x="2296" y="378"/>
                  </a:lnTo>
                  <a:lnTo>
                    <a:pt x="2287" y="378"/>
                  </a:lnTo>
                  <a:lnTo>
                    <a:pt x="2245" y="376"/>
                  </a:lnTo>
                  <a:lnTo>
                    <a:pt x="2208" y="370"/>
                  </a:lnTo>
                  <a:lnTo>
                    <a:pt x="2175" y="363"/>
                  </a:lnTo>
                  <a:lnTo>
                    <a:pt x="2148" y="351"/>
                  </a:lnTo>
                  <a:lnTo>
                    <a:pt x="2122" y="336"/>
                  </a:lnTo>
                  <a:lnTo>
                    <a:pt x="2101" y="319"/>
                  </a:lnTo>
                  <a:lnTo>
                    <a:pt x="2082" y="298"/>
                  </a:lnTo>
                  <a:lnTo>
                    <a:pt x="2064" y="276"/>
                  </a:lnTo>
                  <a:lnTo>
                    <a:pt x="2047" y="249"/>
                  </a:lnTo>
                  <a:lnTo>
                    <a:pt x="2031" y="222"/>
                  </a:lnTo>
                  <a:lnTo>
                    <a:pt x="2013" y="190"/>
                  </a:lnTo>
                  <a:lnTo>
                    <a:pt x="2004" y="174"/>
                  </a:lnTo>
                  <a:lnTo>
                    <a:pt x="1984" y="142"/>
                  </a:lnTo>
                  <a:lnTo>
                    <a:pt x="1975" y="126"/>
                  </a:lnTo>
                  <a:lnTo>
                    <a:pt x="1947" y="88"/>
                  </a:lnTo>
                  <a:lnTo>
                    <a:pt x="1914" y="58"/>
                  </a:lnTo>
                  <a:lnTo>
                    <a:pt x="1876" y="37"/>
                  </a:lnTo>
                  <a:lnTo>
                    <a:pt x="1839" y="22"/>
                  </a:lnTo>
                  <a:lnTo>
                    <a:pt x="1801" y="10"/>
                  </a:lnTo>
                  <a:lnTo>
                    <a:pt x="1765" y="4"/>
                  </a:lnTo>
                  <a:lnTo>
                    <a:pt x="1734" y="1"/>
                  </a:lnTo>
                  <a:lnTo>
                    <a:pt x="1708" y="0"/>
                  </a:lnTo>
                  <a:lnTo>
                    <a:pt x="1689" y="0"/>
                  </a:lnTo>
                  <a:lnTo>
                    <a:pt x="1680" y="1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17" name="Freeform 81"/>
            <p:cNvSpPr>
              <a:spLocks noChangeAspect="1"/>
            </p:cNvSpPr>
            <p:nvPr/>
          </p:nvSpPr>
          <p:spPr bwMode="auto">
            <a:xfrm>
              <a:off x="2058" y="1458"/>
              <a:ext cx="2800" cy="409"/>
            </a:xfrm>
            <a:custGeom>
              <a:avLst/>
              <a:gdLst>
                <a:gd name="T0" fmla="*/ 2208 w 2800"/>
                <a:gd name="T1" fmla="*/ 7 h 409"/>
                <a:gd name="T2" fmla="*/ 2113 w 2800"/>
                <a:gd name="T3" fmla="*/ 40 h 409"/>
                <a:gd name="T4" fmla="*/ 2049 w 2800"/>
                <a:gd name="T5" fmla="*/ 99 h 409"/>
                <a:gd name="T6" fmla="*/ 1999 w 2800"/>
                <a:gd name="T7" fmla="*/ 175 h 409"/>
                <a:gd name="T8" fmla="*/ 1972 w 2800"/>
                <a:gd name="T9" fmla="*/ 220 h 409"/>
                <a:gd name="T10" fmla="*/ 1945 w 2800"/>
                <a:gd name="T11" fmla="*/ 267 h 409"/>
                <a:gd name="T12" fmla="*/ 1845 w 2800"/>
                <a:gd name="T13" fmla="*/ 349 h 409"/>
                <a:gd name="T14" fmla="*/ 1735 w 2800"/>
                <a:gd name="T15" fmla="*/ 373 h 409"/>
                <a:gd name="T16" fmla="*/ 1683 w 2800"/>
                <a:gd name="T17" fmla="*/ 373 h 409"/>
                <a:gd name="T18" fmla="*/ 1681 w 2800"/>
                <a:gd name="T19" fmla="*/ 373 h 409"/>
                <a:gd name="T20" fmla="*/ 0 w 2800"/>
                <a:gd name="T21" fmla="*/ 373 h 409"/>
                <a:gd name="T22" fmla="*/ 1 w 2800"/>
                <a:gd name="T23" fmla="*/ 408 h 409"/>
                <a:gd name="T24" fmla="*/ 28 w 2800"/>
                <a:gd name="T25" fmla="*/ 408 h 409"/>
                <a:gd name="T26" fmla="*/ 85 w 2800"/>
                <a:gd name="T27" fmla="*/ 408 h 409"/>
                <a:gd name="T28" fmla="*/ 168 w 2800"/>
                <a:gd name="T29" fmla="*/ 408 h 409"/>
                <a:gd name="T30" fmla="*/ 271 w 2800"/>
                <a:gd name="T31" fmla="*/ 408 h 409"/>
                <a:gd name="T32" fmla="*/ 393 w 2800"/>
                <a:gd name="T33" fmla="*/ 408 h 409"/>
                <a:gd name="T34" fmla="*/ 526 w 2800"/>
                <a:gd name="T35" fmla="*/ 408 h 409"/>
                <a:gd name="T36" fmla="*/ 668 w 2800"/>
                <a:gd name="T37" fmla="*/ 408 h 409"/>
                <a:gd name="T38" fmla="*/ 815 w 2800"/>
                <a:gd name="T39" fmla="*/ 408 h 409"/>
                <a:gd name="T40" fmla="*/ 964 w 2800"/>
                <a:gd name="T41" fmla="*/ 408 h 409"/>
                <a:gd name="T42" fmla="*/ 1108 w 2800"/>
                <a:gd name="T43" fmla="*/ 408 h 409"/>
                <a:gd name="T44" fmla="*/ 1245 w 2800"/>
                <a:gd name="T45" fmla="*/ 408 h 409"/>
                <a:gd name="T46" fmla="*/ 1370 w 2800"/>
                <a:gd name="T47" fmla="*/ 408 h 409"/>
                <a:gd name="T48" fmla="*/ 1479 w 2800"/>
                <a:gd name="T49" fmla="*/ 408 h 409"/>
                <a:gd name="T50" fmla="*/ 1569 w 2800"/>
                <a:gd name="T51" fmla="*/ 408 h 409"/>
                <a:gd name="T52" fmla="*/ 1635 w 2800"/>
                <a:gd name="T53" fmla="*/ 408 h 409"/>
                <a:gd name="T54" fmla="*/ 1672 w 2800"/>
                <a:gd name="T55" fmla="*/ 408 h 409"/>
                <a:gd name="T56" fmla="*/ 1680 w 2800"/>
                <a:gd name="T57" fmla="*/ 408 h 409"/>
                <a:gd name="T58" fmla="*/ 1734 w 2800"/>
                <a:gd name="T59" fmla="*/ 408 h 409"/>
                <a:gd name="T60" fmla="*/ 1839 w 2800"/>
                <a:gd name="T61" fmla="*/ 388 h 409"/>
                <a:gd name="T62" fmla="*/ 1947 w 2800"/>
                <a:gd name="T63" fmla="*/ 321 h 409"/>
                <a:gd name="T64" fmla="*/ 1984 w 2800"/>
                <a:gd name="T65" fmla="*/ 268 h 409"/>
                <a:gd name="T66" fmla="*/ 2013 w 2800"/>
                <a:gd name="T67" fmla="*/ 222 h 409"/>
                <a:gd name="T68" fmla="*/ 2064 w 2800"/>
                <a:gd name="T69" fmla="*/ 136 h 409"/>
                <a:gd name="T70" fmla="*/ 2124 w 2800"/>
                <a:gd name="T71" fmla="*/ 76 h 409"/>
                <a:gd name="T72" fmla="*/ 2211 w 2800"/>
                <a:gd name="T73" fmla="*/ 40 h 409"/>
                <a:gd name="T74" fmla="*/ 2294 w 2800"/>
                <a:gd name="T75" fmla="*/ 34 h 409"/>
                <a:gd name="T76" fmla="*/ 2351 w 2800"/>
                <a:gd name="T77" fmla="*/ 34 h 409"/>
                <a:gd name="T78" fmla="*/ 2486 w 2800"/>
                <a:gd name="T79" fmla="*/ 34 h 409"/>
                <a:gd name="T80" fmla="*/ 2642 w 2800"/>
                <a:gd name="T81" fmla="*/ 34 h 409"/>
                <a:gd name="T82" fmla="*/ 2758 w 2800"/>
                <a:gd name="T83" fmla="*/ 34 h 409"/>
                <a:gd name="T84" fmla="*/ 2798 w 2800"/>
                <a:gd name="T85" fmla="*/ 36 h 40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00"/>
                <a:gd name="T130" fmla="*/ 0 h 409"/>
                <a:gd name="T131" fmla="*/ 2800 w 2800"/>
                <a:gd name="T132" fmla="*/ 409 h 40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00" h="409">
                  <a:moveTo>
                    <a:pt x="2294" y="0"/>
                  </a:moveTo>
                  <a:lnTo>
                    <a:pt x="2248" y="1"/>
                  </a:lnTo>
                  <a:lnTo>
                    <a:pt x="2208" y="7"/>
                  </a:lnTo>
                  <a:lnTo>
                    <a:pt x="2172" y="15"/>
                  </a:lnTo>
                  <a:lnTo>
                    <a:pt x="2140" y="27"/>
                  </a:lnTo>
                  <a:lnTo>
                    <a:pt x="2113" y="40"/>
                  </a:lnTo>
                  <a:lnTo>
                    <a:pt x="2089" y="58"/>
                  </a:lnTo>
                  <a:lnTo>
                    <a:pt x="2068" y="76"/>
                  </a:lnTo>
                  <a:lnTo>
                    <a:pt x="2049" y="99"/>
                  </a:lnTo>
                  <a:lnTo>
                    <a:pt x="2031" y="123"/>
                  </a:lnTo>
                  <a:lnTo>
                    <a:pt x="2014" y="148"/>
                  </a:lnTo>
                  <a:lnTo>
                    <a:pt x="1999" y="175"/>
                  </a:lnTo>
                  <a:lnTo>
                    <a:pt x="1981" y="204"/>
                  </a:lnTo>
                  <a:lnTo>
                    <a:pt x="1972" y="220"/>
                  </a:lnTo>
                  <a:lnTo>
                    <a:pt x="1956" y="250"/>
                  </a:lnTo>
                  <a:lnTo>
                    <a:pt x="1945" y="267"/>
                  </a:lnTo>
                  <a:lnTo>
                    <a:pt x="1917" y="303"/>
                  </a:lnTo>
                  <a:lnTo>
                    <a:pt x="1882" y="328"/>
                  </a:lnTo>
                  <a:lnTo>
                    <a:pt x="1845" y="349"/>
                  </a:lnTo>
                  <a:lnTo>
                    <a:pt x="1806" y="361"/>
                  </a:lnTo>
                  <a:lnTo>
                    <a:pt x="1768" y="369"/>
                  </a:lnTo>
                  <a:lnTo>
                    <a:pt x="1735" y="373"/>
                  </a:lnTo>
                  <a:lnTo>
                    <a:pt x="1708" y="375"/>
                  </a:lnTo>
                  <a:lnTo>
                    <a:pt x="1689" y="375"/>
                  </a:lnTo>
                  <a:lnTo>
                    <a:pt x="1683" y="373"/>
                  </a:lnTo>
                  <a:lnTo>
                    <a:pt x="1681" y="373"/>
                  </a:lnTo>
                  <a:lnTo>
                    <a:pt x="0" y="373"/>
                  </a:lnTo>
                  <a:lnTo>
                    <a:pt x="0" y="408"/>
                  </a:lnTo>
                  <a:lnTo>
                    <a:pt x="1" y="408"/>
                  </a:lnTo>
                  <a:lnTo>
                    <a:pt x="7" y="408"/>
                  </a:lnTo>
                  <a:lnTo>
                    <a:pt x="16" y="408"/>
                  </a:lnTo>
                  <a:lnTo>
                    <a:pt x="28" y="408"/>
                  </a:lnTo>
                  <a:lnTo>
                    <a:pt x="45" y="408"/>
                  </a:lnTo>
                  <a:lnTo>
                    <a:pt x="64" y="408"/>
                  </a:lnTo>
                  <a:lnTo>
                    <a:pt x="85" y="408"/>
                  </a:lnTo>
                  <a:lnTo>
                    <a:pt x="111" y="408"/>
                  </a:lnTo>
                  <a:lnTo>
                    <a:pt x="138" y="408"/>
                  </a:lnTo>
                  <a:lnTo>
                    <a:pt x="168" y="408"/>
                  </a:lnTo>
                  <a:lnTo>
                    <a:pt x="201" y="408"/>
                  </a:lnTo>
                  <a:lnTo>
                    <a:pt x="235" y="408"/>
                  </a:lnTo>
                  <a:lnTo>
                    <a:pt x="271" y="408"/>
                  </a:lnTo>
                  <a:lnTo>
                    <a:pt x="310" y="408"/>
                  </a:lnTo>
                  <a:lnTo>
                    <a:pt x="351" y="408"/>
                  </a:lnTo>
                  <a:lnTo>
                    <a:pt x="393" y="408"/>
                  </a:lnTo>
                  <a:lnTo>
                    <a:pt x="436" y="408"/>
                  </a:lnTo>
                  <a:lnTo>
                    <a:pt x="480" y="408"/>
                  </a:lnTo>
                  <a:lnTo>
                    <a:pt x="526" y="408"/>
                  </a:lnTo>
                  <a:lnTo>
                    <a:pt x="572" y="408"/>
                  </a:lnTo>
                  <a:lnTo>
                    <a:pt x="619" y="408"/>
                  </a:lnTo>
                  <a:lnTo>
                    <a:pt x="668" y="408"/>
                  </a:lnTo>
                  <a:lnTo>
                    <a:pt x="716" y="408"/>
                  </a:lnTo>
                  <a:lnTo>
                    <a:pt x="766" y="408"/>
                  </a:lnTo>
                  <a:lnTo>
                    <a:pt x="815" y="408"/>
                  </a:lnTo>
                  <a:lnTo>
                    <a:pt x="865" y="408"/>
                  </a:lnTo>
                  <a:lnTo>
                    <a:pt x="914" y="408"/>
                  </a:lnTo>
                  <a:lnTo>
                    <a:pt x="964" y="408"/>
                  </a:lnTo>
                  <a:lnTo>
                    <a:pt x="1012" y="408"/>
                  </a:lnTo>
                  <a:lnTo>
                    <a:pt x="1060" y="408"/>
                  </a:lnTo>
                  <a:lnTo>
                    <a:pt x="1108" y="408"/>
                  </a:lnTo>
                  <a:lnTo>
                    <a:pt x="1154" y="408"/>
                  </a:lnTo>
                  <a:lnTo>
                    <a:pt x="1200" y="408"/>
                  </a:lnTo>
                  <a:lnTo>
                    <a:pt x="1245" y="408"/>
                  </a:lnTo>
                  <a:lnTo>
                    <a:pt x="1289" y="408"/>
                  </a:lnTo>
                  <a:lnTo>
                    <a:pt x="1331" y="408"/>
                  </a:lnTo>
                  <a:lnTo>
                    <a:pt x="1370" y="408"/>
                  </a:lnTo>
                  <a:lnTo>
                    <a:pt x="1409" y="408"/>
                  </a:lnTo>
                  <a:lnTo>
                    <a:pt x="1445" y="408"/>
                  </a:lnTo>
                  <a:lnTo>
                    <a:pt x="1479" y="408"/>
                  </a:lnTo>
                  <a:lnTo>
                    <a:pt x="1512" y="408"/>
                  </a:lnTo>
                  <a:lnTo>
                    <a:pt x="1542" y="408"/>
                  </a:lnTo>
                  <a:lnTo>
                    <a:pt x="1569" y="408"/>
                  </a:lnTo>
                  <a:lnTo>
                    <a:pt x="1593" y="408"/>
                  </a:lnTo>
                  <a:lnTo>
                    <a:pt x="1616" y="408"/>
                  </a:lnTo>
                  <a:lnTo>
                    <a:pt x="1635" y="408"/>
                  </a:lnTo>
                  <a:lnTo>
                    <a:pt x="1650" y="408"/>
                  </a:lnTo>
                  <a:lnTo>
                    <a:pt x="1664" y="408"/>
                  </a:lnTo>
                  <a:lnTo>
                    <a:pt x="1672" y="408"/>
                  </a:lnTo>
                  <a:lnTo>
                    <a:pt x="1678" y="408"/>
                  </a:lnTo>
                  <a:lnTo>
                    <a:pt x="1680" y="408"/>
                  </a:lnTo>
                  <a:lnTo>
                    <a:pt x="1689" y="409"/>
                  </a:lnTo>
                  <a:lnTo>
                    <a:pt x="1708" y="409"/>
                  </a:lnTo>
                  <a:lnTo>
                    <a:pt x="1734" y="408"/>
                  </a:lnTo>
                  <a:lnTo>
                    <a:pt x="1765" y="405"/>
                  </a:lnTo>
                  <a:lnTo>
                    <a:pt x="1801" y="399"/>
                  </a:lnTo>
                  <a:lnTo>
                    <a:pt x="1839" y="388"/>
                  </a:lnTo>
                  <a:lnTo>
                    <a:pt x="1876" y="372"/>
                  </a:lnTo>
                  <a:lnTo>
                    <a:pt x="1914" y="351"/>
                  </a:lnTo>
                  <a:lnTo>
                    <a:pt x="1947" y="321"/>
                  </a:lnTo>
                  <a:lnTo>
                    <a:pt x="1975" y="283"/>
                  </a:lnTo>
                  <a:lnTo>
                    <a:pt x="1984" y="268"/>
                  </a:lnTo>
                  <a:lnTo>
                    <a:pt x="2002" y="237"/>
                  </a:lnTo>
                  <a:lnTo>
                    <a:pt x="2013" y="222"/>
                  </a:lnTo>
                  <a:lnTo>
                    <a:pt x="2029" y="190"/>
                  </a:lnTo>
                  <a:lnTo>
                    <a:pt x="2046" y="162"/>
                  </a:lnTo>
                  <a:lnTo>
                    <a:pt x="2064" y="136"/>
                  </a:lnTo>
                  <a:lnTo>
                    <a:pt x="2082" y="114"/>
                  </a:lnTo>
                  <a:lnTo>
                    <a:pt x="2101" y="94"/>
                  </a:lnTo>
                  <a:lnTo>
                    <a:pt x="2124" y="76"/>
                  </a:lnTo>
                  <a:lnTo>
                    <a:pt x="2148" y="61"/>
                  </a:lnTo>
                  <a:lnTo>
                    <a:pt x="2176" y="49"/>
                  </a:lnTo>
                  <a:lnTo>
                    <a:pt x="2211" y="40"/>
                  </a:lnTo>
                  <a:lnTo>
                    <a:pt x="2249" y="36"/>
                  </a:lnTo>
                  <a:lnTo>
                    <a:pt x="2294" y="34"/>
                  </a:lnTo>
                  <a:lnTo>
                    <a:pt x="2300" y="34"/>
                  </a:lnTo>
                  <a:lnTo>
                    <a:pt x="2321" y="34"/>
                  </a:lnTo>
                  <a:lnTo>
                    <a:pt x="2351" y="34"/>
                  </a:lnTo>
                  <a:lnTo>
                    <a:pt x="2392" y="34"/>
                  </a:lnTo>
                  <a:lnTo>
                    <a:pt x="2437" y="34"/>
                  </a:lnTo>
                  <a:lnTo>
                    <a:pt x="2486" y="34"/>
                  </a:lnTo>
                  <a:lnTo>
                    <a:pt x="2540" y="34"/>
                  </a:lnTo>
                  <a:lnTo>
                    <a:pt x="2591" y="34"/>
                  </a:lnTo>
                  <a:lnTo>
                    <a:pt x="2642" y="34"/>
                  </a:lnTo>
                  <a:lnTo>
                    <a:pt x="2689" y="34"/>
                  </a:lnTo>
                  <a:lnTo>
                    <a:pt x="2726" y="34"/>
                  </a:lnTo>
                  <a:lnTo>
                    <a:pt x="2758" y="34"/>
                  </a:lnTo>
                  <a:lnTo>
                    <a:pt x="2798" y="34"/>
                  </a:lnTo>
                  <a:lnTo>
                    <a:pt x="2800" y="36"/>
                  </a:lnTo>
                  <a:lnTo>
                    <a:pt x="2798" y="36"/>
                  </a:lnTo>
                  <a:lnTo>
                    <a:pt x="2796" y="0"/>
                  </a:lnTo>
                  <a:lnTo>
                    <a:pt x="2294" y="0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82"/>
          <p:cNvGrpSpPr>
            <a:grpSpLocks/>
          </p:cNvGrpSpPr>
          <p:nvPr/>
        </p:nvGrpSpPr>
        <p:grpSpPr bwMode="auto">
          <a:xfrm>
            <a:off x="457200" y="979488"/>
            <a:ext cx="6500813" cy="4730750"/>
            <a:chOff x="288" y="617"/>
            <a:chExt cx="4095" cy="2980"/>
          </a:xfrm>
        </p:grpSpPr>
        <p:sp>
          <p:nvSpPr>
            <p:cNvPr id="20501" name="Text Box 83"/>
            <p:cNvSpPr txBox="1">
              <a:spLocks noChangeArrowheads="1"/>
            </p:cNvSpPr>
            <p:nvPr/>
          </p:nvSpPr>
          <p:spPr bwMode="auto">
            <a:xfrm>
              <a:off x="288" y="3079"/>
              <a:ext cx="4063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b="1" dirty="0" err="1">
                  <a:latin typeface="Times New Roman" pitchFamily="18" charset="0"/>
                </a:rPr>
                <a:t>Primase</a:t>
              </a:r>
              <a:r>
                <a:rPr lang="en-US" b="1" dirty="0">
                  <a:latin typeface="Times New Roman" pitchFamily="18" charset="0"/>
                </a:rPr>
                <a:t> protein makes a short segment of RNA </a:t>
              </a:r>
            </a:p>
            <a:p>
              <a:pPr algn="l" eaLnBrk="0" hangingPunct="0">
                <a:spcBef>
                  <a:spcPct val="0"/>
                </a:spcBef>
              </a:pPr>
              <a:r>
                <a:rPr lang="en-US" b="1" dirty="0">
                  <a:latin typeface="Times New Roman" pitchFamily="18" charset="0"/>
                </a:rPr>
                <a:t>complementary to the DNA, a primer.</a:t>
              </a:r>
            </a:p>
          </p:txBody>
        </p:sp>
        <p:grpSp>
          <p:nvGrpSpPr>
            <p:cNvPr id="11" name="Group 84"/>
            <p:cNvGrpSpPr>
              <a:grpSpLocks/>
            </p:cNvGrpSpPr>
            <p:nvPr/>
          </p:nvGrpSpPr>
          <p:grpSpPr bwMode="auto">
            <a:xfrm>
              <a:off x="4178" y="1631"/>
              <a:ext cx="205" cy="671"/>
              <a:chOff x="4178" y="1638"/>
              <a:chExt cx="205" cy="671"/>
            </a:xfrm>
          </p:grpSpPr>
          <p:sp>
            <p:nvSpPr>
              <p:cNvPr id="20506" name="Freeform 85"/>
              <p:cNvSpPr>
                <a:spLocks noChangeAspect="1"/>
              </p:cNvSpPr>
              <p:nvPr/>
            </p:nvSpPr>
            <p:spPr bwMode="auto">
              <a:xfrm>
                <a:off x="4178" y="1638"/>
                <a:ext cx="205" cy="671"/>
              </a:xfrm>
              <a:custGeom>
                <a:avLst/>
                <a:gdLst>
                  <a:gd name="T0" fmla="*/ 51 w 101"/>
                  <a:gd name="T1" fmla="*/ 0 h 333"/>
                  <a:gd name="T2" fmla="*/ 61 w 101"/>
                  <a:gd name="T3" fmla="*/ 4 h 333"/>
                  <a:gd name="T4" fmla="*/ 70 w 101"/>
                  <a:gd name="T5" fmla="*/ 13 h 333"/>
                  <a:gd name="T6" fmla="*/ 79 w 101"/>
                  <a:gd name="T7" fmla="*/ 29 h 333"/>
                  <a:gd name="T8" fmla="*/ 87 w 101"/>
                  <a:gd name="T9" fmla="*/ 49 h 333"/>
                  <a:gd name="T10" fmla="*/ 93 w 101"/>
                  <a:gd name="T11" fmla="*/ 74 h 333"/>
                  <a:gd name="T12" fmla="*/ 97 w 101"/>
                  <a:gd name="T13" fmla="*/ 102 h 333"/>
                  <a:gd name="T14" fmla="*/ 100 w 101"/>
                  <a:gd name="T15" fmla="*/ 133 h 333"/>
                  <a:gd name="T16" fmla="*/ 101 w 101"/>
                  <a:gd name="T17" fmla="*/ 167 h 333"/>
                  <a:gd name="T18" fmla="*/ 101 w 101"/>
                  <a:gd name="T19" fmla="*/ 167 h 333"/>
                  <a:gd name="T20" fmla="*/ 100 w 101"/>
                  <a:gd name="T21" fmla="*/ 200 h 333"/>
                  <a:gd name="T22" fmla="*/ 97 w 101"/>
                  <a:gd name="T23" fmla="*/ 232 h 333"/>
                  <a:gd name="T24" fmla="*/ 93 w 101"/>
                  <a:gd name="T25" fmla="*/ 260 h 333"/>
                  <a:gd name="T26" fmla="*/ 87 w 101"/>
                  <a:gd name="T27" fmla="*/ 284 h 333"/>
                  <a:gd name="T28" fmla="*/ 79 w 101"/>
                  <a:gd name="T29" fmla="*/ 305 h 333"/>
                  <a:gd name="T30" fmla="*/ 70 w 101"/>
                  <a:gd name="T31" fmla="*/ 320 h 333"/>
                  <a:gd name="T32" fmla="*/ 61 w 101"/>
                  <a:gd name="T33" fmla="*/ 330 h 333"/>
                  <a:gd name="T34" fmla="*/ 51 w 101"/>
                  <a:gd name="T35" fmla="*/ 333 h 333"/>
                  <a:gd name="T36" fmla="*/ 51 w 101"/>
                  <a:gd name="T37" fmla="*/ 333 h 333"/>
                  <a:gd name="T38" fmla="*/ 41 w 101"/>
                  <a:gd name="T39" fmla="*/ 330 h 333"/>
                  <a:gd name="T40" fmla="*/ 31 w 101"/>
                  <a:gd name="T41" fmla="*/ 320 h 333"/>
                  <a:gd name="T42" fmla="*/ 23 w 101"/>
                  <a:gd name="T43" fmla="*/ 305 h 333"/>
                  <a:gd name="T44" fmla="*/ 15 w 101"/>
                  <a:gd name="T45" fmla="*/ 284 h 333"/>
                  <a:gd name="T46" fmla="*/ 9 w 101"/>
                  <a:gd name="T47" fmla="*/ 260 h 333"/>
                  <a:gd name="T48" fmla="*/ 4 w 101"/>
                  <a:gd name="T49" fmla="*/ 232 h 333"/>
                  <a:gd name="T50" fmla="*/ 1 w 101"/>
                  <a:gd name="T51" fmla="*/ 200 h 333"/>
                  <a:gd name="T52" fmla="*/ 0 w 101"/>
                  <a:gd name="T53" fmla="*/ 167 h 333"/>
                  <a:gd name="T54" fmla="*/ 0 w 101"/>
                  <a:gd name="T55" fmla="*/ 167 h 333"/>
                  <a:gd name="T56" fmla="*/ 1 w 101"/>
                  <a:gd name="T57" fmla="*/ 133 h 333"/>
                  <a:gd name="T58" fmla="*/ 4 w 101"/>
                  <a:gd name="T59" fmla="*/ 102 h 333"/>
                  <a:gd name="T60" fmla="*/ 9 w 101"/>
                  <a:gd name="T61" fmla="*/ 74 h 333"/>
                  <a:gd name="T62" fmla="*/ 15 w 101"/>
                  <a:gd name="T63" fmla="*/ 49 h 333"/>
                  <a:gd name="T64" fmla="*/ 23 w 101"/>
                  <a:gd name="T65" fmla="*/ 29 h 333"/>
                  <a:gd name="T66" fmla="*/ 31 w 101"/>
                  <a:gd name="T67" fmla="*/ 13 h 333"/>
                  <a:gd name="T68" fmla="*/ 41 w 101"/>
                  <a:gd name="T69" fmla="*/ 4 h 333"/>
                  <a:gd name="T70" fmla="*/ 51 w 101"/>
                  <a:gd name="T71" fmla="*/ 0 h 333"/>
                  <a:gd name="T72" fmla="*/ 51 w 101"/>
                  <a:gd name="T73" fmla="*/ 0 h 33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1"/>
                  <a:gd name="T112" fmla="*/ 0 h 333"/>
                  <a:gd name="T113" fmla="*/ 101 w 101"/>
                  <a:gd name="T114" fmla="*/ 333 h 33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1" h="333">
                    <a:moveTo>
                      <a:pt x="51" y="0"/>
                    </a:moveTo>
                    <a:lnTo>
                      <a:pt x="61" y="4"/>
                    </a:lnTo>
                    <a:lnTo>
                      <a:pt x="70" y="13"/>
                    </a:lnTo>
                    <a:lnTo>
                      <a:pt x="79" y="29"/>
                    </a:lnTo>
                    <a:lnTo>
                      <a:pt x="87" y="49"/>
                    </a:lnTo>
                    <a:lnTo>
                      <a:pt x="93" y="74"/>
                    </a:lnTo>
                    <a:lnTo>
                      <a:pt x="97" y="102"/>
                    </a:lnTo>
                    <a:lnTo>
                      <a:pt x="100" y="133"/>
                    </a:lnTo>
                    <a:lnTo>
                      <a:pt x="101" y="167"/>
                    </a:lnTo>
                    <a:lnTo>
                      <a:pt x="100" y="200"/>
                    </a:lnTo>
                    <a:lnTo>
                      <a:pt x="97" y="232"/>
                    </a:lnTo>
                    <a:lnTo>
                      <a:pt x="93" y="260"/>
                    </a:lnTo>
                    <a:lnTo>
                      <a:pt x="87" y="284"/>
                    </a:lnTo>
                    <a:lnTo>
                      <a:pt x="79" y="305"/>
                    </a:lnTo>
                    <a:lnTo>
                      <a:pt x="70" y="320"/>
                    </a:lnTo>
                    <a:lnTo>
                      <a:pt x="61" y="330"/>
                    </a:lnTo>
                    <a:lnTo>
                      <a:pt x="51" y="333"/>
                    </a:lnTo>
                    <a:lnTo>
                      <a:pt x="41" y="330"/>
                    </a:lnTo>
                    <a:lnTo>
                      <a:pt x="31" y="320"/>
                    </a:lnTo>
                    <a:lnTo>
                      <a:pt x="23" y="305"/>
                    </a:lnTo>
                    <a:lnTo>
                      <a:pt x="15" y="284"/>
                    </a:lnTo>
                    <a:lnTo>
                      <a:pt x="9" y="260"/>
                    </a:lnTo>
                    <a:lnTo>
                      <a:pt x="4" y="232"/>
                    </a:lnTo>
                    <a:lnTo>
                      <a:pt x="1" y="200"/>
                    </a:lnTo>
                    <a:lnTo>
                      <a:pt x="0" y="167"/>
                    </a:lnTo>
                    <a:lnTo>
                      <a:pt x="1" y="133"/>
                    </a:lnTo>
                    <a:lnTo>
                      <a:pt x="4" y="102"/>
                    </a:lnTo>
                    <a:lnTo>
                      <a:pt x="9" y="74"/>
                    </a:lnTo>
                    <a:lnTo>
                      <a:pt x="15" y="49"/>
                    </a:lnTo>
                    <a:lnTo>
                      <a:pt x="23" y="29"/>
                    </a:lnTo>
                    <a:lnTo>
                      <a:pt x="31" y="13"/>
                    </a:lnTo>
                    <a:lnTo>
                      <a:pt x="41" y="4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DC5156"/>
              </a:solidFill>
              <a:ln w="19050" cmpd="sng">
                <a:solidFill>
                  <a:srgbClr val="B03A3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7" name="Freeform 86"/>
              <p:cNvSpPr>
                <a:spLocks noChangeAspect="1"/>
              </p:cNvSpPr>
              <p:nvPr/>
            </p:nvSpPr>
            <p:spPr bwMode="auto">
              <a:xfrm>
                <a:off x="4210" y="1668"/>
                <a:ext cx="92" cy="167"/>
              </a:xfrm>
              <a:custGeom>
                <a:avLst/>
                <a:gdLst>
                  <a:gd name="T0" fmla="*/ 0 w 45"/>
                  <a:gd name="T1" fmla="*/ 83 h 83"/>
                  <a:gd name="T2" fmla="*/ 4 w 45"/>
                  <a:gd name="T3" fmla="*/ 60 h 83"/>
                  <a:gd name="T4" fmla="*/ 11 w 45"/>
                  <a:gd name="T5" fmla="*/ 34 h 83"/>
                  <a:gd name="T6" fmla="*/ 20 w 45"/>
                  <a:gd name="T7" fmla="*/ 13 h 83"/>
                  <a:gd name="T8" fmla="*/ 30 w 45"/>
                  <a:gd name="T9" fmla="*/ 0 h 83"/>
                  <a:gd name="T10" fmla="*/ 41 w 45"/>
                  <a:gd name="T11" fmla="*/ 2 h 83"/>
                  <a:gd name="T12" fmla="*/ 41 w 45"/>
                  <a:gd name="T13" fmla="*/ 2 h 83"/>
                  <a:gd name="T14" fmla="*/ 45 w 45"/>
                  <a:gd name="T15" fmla="*/ 8 h 83"/>
                  <a:gd name="T16" fmla="*/ 39 w 45"/>
                  <a:gd name="T17" fmla="*/ 12 h 83"/>
                  <a:gd name="T18" fmla="*/ 28 w 45"/>
                  <a:gd name="T19" fmla="*/ 22 h 83"/>
                  <a:gd name="T20" fmla="*/ 15 w 45"/>
                  <a:gd name="T21" fmla="*/ 43 h 83"/>
                  <a:gd name="T22" fmla="*/ 0 w 45"/>
                  <a:gd name="T23" fmla="*/ 83 h 83"/>
                  <a:gd name="T24" fmla="*/ 0 w 45"/>
                  <a:gd name="T25" fmla="*/ 83 h 8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83"/>
                  <a:gd name="T41" fmla="*/ 45 w 45"/>
                  <a:gd name="T42" fmla="*/ 83 h 8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83">
                    <a:moveTo>
                      <a:pt x="0" y="83"/>
                    </a:moveTo>
                    <a:lnTo>
                      <a:pt x="4" y="60"/>
                    </a:lnTo>
                    <a:lnTo>
                      <a:pt x="11" y="34"/>
                    </a:lnTo>
                    <a:lnTo>
                      <a:pt x="20" y="13"/>
                    </a:lnTo>
                    <a:lnTo>
                      <a:pt x="30" y="0"/>
                    </a:lnTo>
                    <a:lnTo>
                      <a:pt x="41" y="2"/>
                    </a:lnTo>
                    <a:lnTo>
                      <a:pt x="45" y="8"/>
                    </a:lnTo>
                    <a:lnTo>
                      <a:pt x="39" y="12"/>
                    </a:lnTo>
                    <a:lnTo>
                      <a:pt x="28" y="22"/>
                    </a:lnTo>
                    <a:lnTo>
                      <a:pt x="15" y="4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87"/>
            <p:cNvGrpSpPr>
              <a:grpSpLocks/>
            </p:cNvGrpSpPr>
            <p:nvPr/>
          </p:nvGrpSpPr>
          <p:grpSpPr bwMode="auto">
            <a:xfrm>
              <a:off x="3892" y="617"/>
              <a:ext cx="202" cy="672"/>
              <a:chOff x="3892" y="624"/>
              <a:chExt cx="202" cy="672"/>
            </a:xfrm>
          </p:grpSpPr>
          <p:sp>
            <p:nvSpPr>
              <p:cNvPr id="20504" name="Freeform 88"/>
              <p:cNvSpPr>
                <a:spLocks noChangeAspect="1"/>
              </p:cNvSpPr>
              <p:nvPr/>
            </p:nvSpPr>
            <p:spPr bwMode="auto">
              <a:xfrm>
                <a:off x="3892" y="624"/>
                <a:ext cx="202" cy="672"/>
              </a:xfrm>
              <a:custGeom>
                <a:avLst/>
                <a:gdLst>
                  <a:gd name="T0" fmla="*/ 50 w 100"/>
                  <a:gd name="T1" fmla="*/ 0 h 334"/>
                  <a:gd name="T2" fmla="*/ 60 w 100"/>
                  <a:gd name="T3" fmla="*/ 4 h 334"/>
                  <a:gd name="T4" fmla="*/ 70 w 100"/>
                  <a:gd name="T5" fmla="*/ 14 h 334"/>
                  <a:gd name="T6" fmla="*/ 78 w 100"/>
                  <a:gd name="T7" fmla="*/ 29 h 334"/>
                  <a:gd name="T8" fmla="*/ 85 w 100"/>
                  <a:gd name="T9" fmla="*/ 49 h 334"/>
                  <a:gd name="T10" fmla="*/ 91 w 100"/>
                  <a:gd name="T11" fmla="*/ 74 h 334"/>
                  <a:gd name="T12" fmla="*/ 97 w 100"/>
                  <a:gd name="T13" fmla="*/ 103 h 334"/>
                  <a:gd name="T14" fmla="*/ 99 w 100"/>
                  <a:gd name="T15" fmla="*/ 133 h 334"/>
                  <a:gd name="T16" fmla="*/ 100 w 100"/>
                  <a:gd name="T17" fmla="*/ 167 h 334"/>
                  <a:gd name="T18" fmla="*/ 100 w 100"/>
                  <a:gd name="T19" fmla="*/ 167 h 334"/>
                  <a:gd name="T20" fmla="*/ 99 w 100"/>
                  <a:gd name="T21" fmla="*/ 201 h 334"/>
                  <a:gd name="T22" fmla="*/ 97 w 100"/>
                  <a:gd name="T23" fmla="*/ 232 h 334"/>
                  <a:gd name="T24" fmla="*/ 91 w 100"/>
                  <a:gd name="T25" fmla="*/ 260 h 334"/>
                  <a:gd name="T26" fmla="*/ 85 w 100"/>
                  <a:gd name="T27" fmla="*/ 285 h 334"/>
                  <a:gd name="T28" fmla="*/ 78 w 100"/>
                  <a:gd name="T29" fmla="*/ 305 h 334"/>
                  <a:gd name="T30" fmla="*/ 70 w 100"/>
                  <a:gd name="T31" fmla="*/ 320 h 334"/>
                  <a:gd name="T32" fmla="*/ 60 w 100"/>
                  <a:gd name="T33" fmla="*/ 330 h 334"/>
                  <a:gd name="T34" fmla="*/ 50 w 100"/>
                  <a:gd name="T35" fmla="*/ 334 h 334"/>
                  <a:gd name="T36" fmla="*/ 50 w 100"/>
                  <a:gd name="T37" fmla="*/ 334 h 334"/>
                  <a:gd name="T38" fmla="*/ 40 w 100"/>
                  <a:gd name="T39" fmla="*/ 330 h 334"/>
                  <a:gd name="T40" fmla="*/ 30 w 100"/>
                  <a:gd name="T41" fmla="*/ 320 h 334"/>
                  <a:gd name="T42" fmla="*/ 21 w 100"/>
                  <a:gd name="T43" fmla="*/ 305 h 334"/>
                  <a:gd name="T44" fmla="*/ 14 w 100"/>
                  <a:gd name="T45" fmla="*/ 285 h 334"/>
                  <a:gd name="T46" fmla="*/ 8 w 100"/>
                  <a:gd name="T47" fmla="*/ 260 h 334"/>
                  <a:gd name="T48" fmla="*/ 3 w 100"/>
                  <a:gd name="T49" fmla="*/ 232 h 334"/>
                  <a:gd name="T50" fmla="*/ 1 w 100"/>
                  <a:gd name="T51" fmla="*/ 201 h 334"/>
                  <a:gd name="T52" fmla="*/ 0 w 100"/>
                  <a:gd name="T53" fmla="*/ 167 h 334"/>
                  <a:gd name="T54" fmla="*/ 0 w 100"/>
                  <a:gd name="T55" fmla="*/ 167 h 334"/>
                  <a:gd name="T56" fmla="*/ 1 w 100"/>
                  <a:gd name="T57" fmla="*/ 133 h 334"/>
                  <a:gd name="T58" fmla="*/ 3 w 100"/>
                  <a:gd name="T59" fmla="*/ 103 h 334"/>
                  <a:gd name="T60" fmla="*/ 8 w 100"/>
                  <a:gd name="T61" fmla="*/ 74 h 334"/>
                  <a:gd name="T62" fmla="*/ 14 w 100"/>
                  <a:gd name="T63" fmla="*/ 49 h 334"/>
                  <a:gd name="T64" fmla="*/ 21 w 100"/>
                  <a:gd name="T65" fmla="*/ 29 h 334"/>
                  <a:gd name="T66" fmla="*/ 30 w 100"/>
                  <a:gd name="T67" fmla="*/ 14 h 334"/>
                  <a:gd name="T68" fmla="*/ 40 w 100"/>
                  <a:gd name="T69" fmla="*/ 4 h 334"/>
                  <a:gd name="T70" fmla="*/ 50 w 100"/>
                  <a:gd name="T71" fmla="*/ 0 h 334"/>
                  <a:gd name="T72" fmla="*/ 50 w 100"/>
                  <a:gd name="T73" fmla="*/ 0 h 33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0"/>
                  <a:gd name="T112" fmla="*/ 0 h 334"/>
                  <a:gd name="T113" fmla="*/ 100 w 100"/>
                  <a:gd name="T114" fmla="*/ 334 h 33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0" h="334">
                    <a:moveTo>
                      <a:pt x="50" y="0"/>
                    </a:moveTo>
                    <a:lnTo>
                      <a:pt x="60" y="4"/>
                    </a:lnTo>
                    <a:lnTo>
                      <a:pt x="70" y="14"/>
                    </a:lnTo>
                    <a:lnTo>
                      <a:pt x="78" y="29"/>
                    </a:lnTo>
                    <a:lnTo>
                      <a:pt x="85" y="49"/>
                    </a:lnTo>
                    <a:lnTo>
                      <a:pt x="91" y="74"/>
                    </a:lnTo>
                    <a:lnTo>
                      <a:pt x="97" y="103"/>
                    </a:lnTo>
                    <a:lnTo>
                      <a:pt x="99" y="133"/>
                    </a:lnTo>
                    <a:lnTo>
                      <a:pt x="100" y="167"/>
                    </a:lnTo>
                    <a:lnTo>
                      <a:pt x="99" y="201"/>
                    </a:lnTo>
                    <a:lnTo>
                      <a:pt x="97" y="232"/>
                    </a:lnTo>
                    <a:lnTo>
                      <a:pt x="91" y="260"/>
                    </a:lnTo>
                    <a:lnTo>
                      <a:pt x="85" y="285"/>
                    </a:lnTo>
                    <a:lnTo>
                      <a:pt x="78" y="305"/>
                    </a:lnTo>
                    <a:lnTo>
                      <a:pt x="70" y="320"/>
                    </a:lnTo>
                    <a:lnTo>
                      <a:pt x="60" y="330"/>
                    </a:lnTo>
                    <a:lnTo>
                      <a:pt x="50" y="334"/>
                    </a:lnTo>
                    <a:lnTo>
                      <a:pt x="40" y="330"/>
                    </a:lnTo>
                    <a:lnTo>
                      <a:pt x="30" y="320"/>
                    </a:lnTo>
                    <a:lnTo>
                      <a:pt x="21" y="305"/>
                    </a:lnTo>
                    <a:lnTo>
                      <a:pt x="14" y="285"/>
                    </a:lnTo>
                    <a:lnTo>
                      <a:pt x="8" y="260"/>
                    </a:lnTo>
                    <a:lnTo>
                      <a:pt x="3" y="232"/>
                    </a:lnTo>
                    <a:lnTo>
                      <a:pt x="1" y="201"/>
                    </a:lnTo>
                    <a:lnTo>
                      <a:pt x="0" y="167"/>
                    </a:lnTo>
                    <a:lnTo>
                      <a:pt x="1" y="133"/>
                    </a:lnTo>
                    <a:lnTo>
                      <a:pt x="3" y="103"/>
                    </a:lnTo>
                    <a:lnTo>
                      <a:pt x="8" y="74"/>
                    </a:lnTo>
                    <a:lnTo>
                      <a:pt x="14" y="49"/>
                    </a:lnTo>
                    <a:lnTo>
                      <a:pt x="21" y="29"/>
                    </a:lnTo>
                    <a:lnTo>
                      <a:pt x="30" y="14"/>
                    </a:lnTo>
                    <a:lnTo>
                      <a:pt x="40" y="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DC5156"/>
              </a:solidFill>
              <a:ln w="19050" cmpd="sng">
                <a:solidFill>
                  <a:srgbClr val="B03A3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5" name="Freeform 89"/>
              <p:cNvSpPr>
                <a:spLocks noChangeAspect="1"/>
              </p:cNvSpPr>
              <p:nvPr/>
            </p:nvSpPr>
            <p:spPr bwMode="auto">
              <a:xfrm>
                <a:off x="3922" y="654"/>
                <a:ext cx="89" cy="167"/>
              </a:xfrm>
              <a:custGeom>
                <a:avLst/>
                <a:gdLst>
                  <a:gd name="T0" fmla="*/ 0 w 44"/>
                  <a:gd name="T1" fmla="*/ 83 h 83"/>
                  <a:gd name="T2" fmla="*/ 4 w 44"/>
                  <a:gd name="T3" fmla="*/ 61 h 83"/>
                  <a:gd name="T4" fmla="*/ 11 w 44"/>
                  <a:gd name="T5" fmla="*/ 35 h 83"/>
                  <a:gd name="T6" fmla="*/ 20 w 44"/>
                  <a:gd name="T7" fmla="*/ 13 h 83"/>
                  <a:gd name="T8" fmla="*/ 30 w 44"/>
                  <a:gd name="T9" fmla="*/ 0 h 83"/>
                  <a:gd name="T10" fmla="*/ 41 w 44"/>
                  <a:gd name="T11" fmla="*/ 2 h 83"/>
                  <a:gd name="T12" fmla="*/ 41 w 44"/>
                  <a:gd name="T13" fmla="*/ 2 h 83"/>
                  <a:gd name="T14" fmla="*/ 44 w 44"/>
                  <a:gd name="T15" fmla="*/ 8 h 83"/>
                  <a:gd name="T16" fmla="*/ 39 w 44"/>
                  <a:gd name="T17" fmla="*/ 12 h 83"/>
                  <a:gd name="T18" fmla="*/ 28 w 44"/>
                  <a:gd name="T19" fmla="*/ 22 h 83"/>
                  <a:gd name="T20" fmla="*/ 15 w 44"/>
                  <a:gd name="T21" fmla="*/ 43 h 83"/>
                  <a:gd name="T22" fmla="*/ 0 w 44"/>
                  <a:gd name="T23" fmla="*/ 83 h 83"/>
                  <a:gd name="T24" fmla="*/ 0 w 44"/>
                  <a:gd name="T25" fmla="*/ 83 h 8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"/>
                  <a:gd name="T40" fmla="*/ 0 h 83"/>
                  <a:gd name="T41" fmla="*/ 44 w 44"/>
                  <a:gd name="T42" fmla="*/ 83 h 8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" h="83">
                    <a:moveTo>
                      <a:pt x="0" y="83"/>
                    </a:moveTo>
                    <a:lnTo>
                      <a:pt x="4" y="61"/>
                    </a:lnTo>
                    <a:lnTo>
                      <a:pt x="11" y="35"/>
                    </a:lnTo>
                    <a:lnTo>
                      <a:pt x="20" y="13"/>
                    </a:lnTo>
                    <a:lnTo>
                      <a:pt x="30" y="0"/>
                    </a:lnTo>
                    <a:lnTo>
                      <a:pt x="41" y="2"/>
                    </a:lnTo>
                    <a:lnTo>
                      <a:pt x="44" y="8"/>
                    </a:lnTo>
                    <a:lnTo>
                      <a:pt x="39" y="12"/>
                    </a:lnTo>
                    <a:lnTo>
                      <a:pt x="28" y="22"/>
                    </a:lnTo>
                    <a:lnTo>
                      <a:pt x="15" y="43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" name="Group 90"/>
          <p:cNvGrpSpPr>
            <a:grpSpLocks/>
          </p:cNvGrpSpPr>
          <p:nvPr/>
        </p:nvGrpSpPr>
        <p:grpSpPr bwMode="auto">
          <a:xfrm>
            <a:off x="5867400" y="1524000"/>
            <a:ext cx="1365250" cy="1609725"/>
            <a:chOff x="3696" y="960"/>
            <a:chExt cx="860" cy="1014"/>
          </a:xfrm>
        </p:grpSpPr>
        <p:sp>
          <p:nvSpPr>
            <p:cNvPr id="20489" name="Rectangle 91"/>
            <p:cNvSpPr>
              <a:spLocks noChangeAspect="1" noChangeArrowheads="1"/>
            </p:cNvSpPr>
            <p:nvPr/>
          </p:nvSpPr>
          <p:spPr bwMode="auto">
            <a:xfrm>
              <a:off x="4226" y="1878"/>
              <a:ext cx="17" cy="96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Rectangle 92"/>
            <p:cNvSpPr>
              <a:spLocks noChangeAspect="1" noChangeArrowheads="1"/>
            </p:cNvSpPr>
            <p:nvPr/>
          </p:nvSpPr>
          <p:spPr bwMode="auto">
            <a:xfrm>
              <a:off x="4129" y="1878"/>
              <a:ext cx="17" cy="96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Rectangle 93"/>
            <p:cNvSpPr>
              <a:spLocks noChangeAspect="1" noChangeArrowheads="1"/>
            </p:cNvSpPr>
            <p:nvPr/>
          </p:nvSpPr>
          <p:spPr bwMode="auto">
            <a:xfrm>
              <a:off x="4035" y="1878"/>
              <a:ext cx="14" cy="96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" name="Group 94"/>
            <p:cNvGrpSpPr>
              <a:grpSpLocks/>
            </p:cNvGrpSpPr>
            <p:nvPr/>
          </p:nvGrpSpPr>
          <p:grpSpPr bwMode="auto">
            <a:xfrm>
              <a:off x="3696" y="960"/>
              <a:ext cx="860" cy="1013"/>
              <a:chOff x="3696" y="960"/>
              <a:chExt cx="860" cy="1013"/>
            </a:xfrm>
          </p:grpSpPr>
          <p:sp>
            <p:nvSpPr>
              <p:cNvPr id="20493" name="Rectangle 95"/>
              <p:cNvSpPr>
                <a:spLocks noChangeAspect="1" noChangeArrowheads="1"/>
              </p:cNvSpPr>
              <p:nvPr/>
            </p:nvSpPr>
            <p:spPr bwMode="auto">
              <a:xfrm>
                <a:off x="3978" y="1856"/>
                <a:ext cx="315" cy="46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spcBef>
                    <a:spcPct val="0"/>
                  </a:spcBef>
                </a:pPr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20494" name="Text Box 96"/>
              <p:cNvSpPr txBox="1">
                <a:spLocks noChangeAspect="1" noChangeArrowheads="1"/>
              </p:cNvSpPr>
              <p:nvPr/>
            </p:nvSpPr>
            <p:spPr bwMode="auto">
              <a:xfrm>
                <a:off x="4284" y="1742"/>
                <a:ext cx="2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lang="en-US" sz="1800" b="1">
                    <a:latin typeface="Times New Roman" pitchFamily="18" charset="0"/>
                  </a:rPr>
                  <a:t> 3’</a:t>
                </a:r>
              </a:p>
            </p:txBody>
          </p:sp>
          <p:sp>
            <p:nvSpPr>
              <p:cNvPr id="20495" name="Line 97"/>
              <p:cNvSpPr>
                <a:spLocks noChangeAspect="1" noChangeShapeType="1"/>
              </p:cNvSpPr>
              <p:nvPr/>
            </p:nvSpPr>
            <p:spPr bwMode="auto">
              <a:xfrm>
                <a:off x="4006" y="1772"/>
                <a:ext cx="241" cy="2"/>
              </a:xfrm>
              <a:prstGeom prst="line">
                <a:avLst/>
              </a:prstGeom>
              <a:noFill/>
              <a:ln w="57150">
                <a:solidFill>
                  <a:srgbClr val="00FFFF"/>
                </a:solidFill>
                <a:round/>
                <a:headEnd/>
                <a:tailEnd type="stealth" w="sm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6" name="Text Box 98"/>
              <p:cNvSpPr txBox="1">
                <a:spLocks noChangeAspect="1" noChangeArrowheads="1"/>
              </p:cNvSpPr>
              <p:nvPr/>
            </p:nvSpPr>
            <p:spPr bwMode="auto">
              <a:xfrm>
                <a:off x="3756" y="1742"/>
                <a:ext cx="2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lang="en-US" sz="1800" b="1">
                    <a:latin typeface="Times New Roman" pitchFamily="18" charset="0"/>
                  </a:rPr>
                  <a:t> 5’</a:t>
                </a:r>
              </a:p>
            </p:txBody>
          </p:sp>
          <p:sp>
            <p:nvSpPr>
              <p:cNvPr id="20497" name="Freeform 99"/>
              <p:cNvSpPr>
                <a:spLocks noChangeAspect="1"/>
              </p:cNvSpPr>
              <p:nvPr/>
            </p:nvSpPr>
            <p:spPr bwMode="auto">
              <a:xfrm>
                <a:off x="3978" y="960"/>
                <a:ext cx="307" cy="118"/>
              </a:xfrm>
              <a:custGeom>
                <a:avLst/>
                <a:gdLst>
                  <a:gd name="T0" fmla="*/ 131 w 152"/>
                  <a:gd name="T1" fmla="*/ 36 h 59"/>
                  <a:gd name="T2" fmla="*/ 131 w 152"/>
                  <a:gd name="T3" fmla="*/ 0 h 59"/>
                  <a:gd name="T4" fmla="*/ 123 w 152"/>
                  <a:gd name="T5" fmla="*/ 0 h 59"/>
                  <a:gd name="T6" fmla="*/ 123 w 152"/>
                  <a:gd name="T7" fmla="*/ 36 h 59"/>
                  <a:gd name="T8" fmla="*/ 83 w 152"/>
                  <a:gd name="T9" fmla="*/ 36 h 59"/>
                  <a:gd name="T10" fmla="*/ 83 w 152"/>
                  <a:gd name="T11" fmla="*/ 0 h 59"/>
                  <a:gd name="T12" fmla="*/ 75 w 152"/>
                  <a:gd name="T13" fmla="*/ 0 h 59"/>
                  <a:gd name="T14" fmla="*/ 75 w 152"/>
                  <a:gd name="T15" fmla="*/ 36 h 59"/>
                  <a:gd name="T16" fmla="*/ 35 w 152"/>
                  <a:gd name="T17" fmla="*/ 36 h 59"/>
                  <a:gd name="T18" fmla="*/ 35 w 152"/>
                  <a:gd name="T19" fmla="*/ 0 h 59"/>
                  <a:gd name="T20" fmla="*/ 28 w 152"/>
                  <a:gd name="T21" fmla="*/ 0 h 59"/>
                  <a:gd name="T22" fmla="*/ 28 w 152"/>
                  <a:gd name="T23" fmla="*/ 36 h 59"/>
                  <a:gd name="T24" fmla="*/ 0 w 152"/>
                  <a:gd name="T25" fmla="*/ 36 h 59"/>
                  <a:gd name="T26" fmla="*/ 0 w 152"/>
                  <a:gd name="T27" fmla="*/ 59 h 59"/>
                  <a:gd name="T28" fmla="*/ 152 w 152"/>
                  <a:gd name="T29" fmla="*/ 59 h 59"/>
                  <a:gd name="T30" fmla="*/ 152 w 152"/>
                  <a:gd name="T31" fmla="*/ 36 h 59"/>
                  <a:gd name="T32" fmla="*/ 131 w 152"/>
                  <a:gd name="T33" fmla="*/ 36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2"/>
                  <a:gd name="T52" fmla="*/ 0 h 59"/>
                  <a:gd name="T53" fmla="*/ 152 w 152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2" h="59">
                    <a:moveTo>
                      <a:pt x="131" y="36"/>
                    </a:moveTo>
                    <a:lnTo>
                      <a:pt x="131" y="0"/>
                    </a:lnTo>
                    <a:lnTo>
                      <a:pt x="123" y="0"/>
                    </a:lnTo>
                    <a:lnTo>
                      <a:pt x="123" y="36"/>
                    </a:lnTo>
                    <a:lnTo>
                      <a:pt x="83" y="36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75" y="36"/>
                    </a:lnTo>
                    <a:lnTo>
                      <a:pt x="35" y="36"/>
                    </a:lnTo>
                    <a:lnTo>
                      <a:pt x="35" y="0"/>
                    </a:lnTo>
                    <a:lnTo>
                      <a:pt x="28" y="0"/>
                    </a:lnTo>
                    <a:lnTo>
                      <a:pt x="28" y="36"/>
                    </a:lnTo>
                    <a:lnTo>
                      <a:pt x="0" y="36"/>
                    </a:lnTo>
                    <a:lnTo>
                      <a:pt x="0" y="59"/>
                    </a:lnTo>
                    <a:lnTo>
                      <a:pt x="152" y="59"/>
                    </a:lnTo>
                    <a:lnTo>
                      <a:pt x="152" y="36"/>
                    </a:lnTo>
                    <a:lnTo>
                      <a:pt x="131" y="36"/>
                    </a:lnTo>
                    <a:close/>
                  </a:path>
                </a:pathLst>
              </a:custGeom>
              <a:solidFill>
                <a:srgbClr val="437631"/>
              </a:solidFill>
              <a:ln w="19050" cmpd="sng">
                <a:solidFill>
                  <a:srgbClr val="437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8" name="Text Box 100"/>
              <p:cNvSpPr txBox="1">
                <a:spLocks noChangeAspect="1" noChangeArrowheads="1"/>
              </p:cNvSpPr>
              <p:nvPr/>
            </p:nvSpPr>
            <p:spPr bwMode="auto">
              <a:xfrm>
                <a:off x="4284" y="974"/>
                <a:ext cx="2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lang="en-US" sz="1800" b="1">
                    <a:latin typeface="Times New Roman" pitchFamily="18" charset="0"/>
                  </a:rPr>
                  <a:t> 5’</a:t>
                </a:r>
              </a:p>
            </p:txBody>
          </p:sp>
          <p:sp>
            <p:nvSpPr>
              <p:cNvPr id="20499" name="Line 101"/>
              <p:cNvSpPr>
                <a:spLocks noChangeAspect="1" noChangeShapeType="1"/>
              </p:cNvSpPr>
              <p:nvPr/>
            </p:nvSpPr>
            <p:spPr bwMode="auto">
              <a:xfrm flipH="1">
                <a:off x="3989" y="1162"/>
                <a:ext cx="241" cy="1"/>
              </a:xfrm>
              <a:prstGeom prst="line">
                <a:avLst/>
              </a:prstGeom>
              <a:noFill/>
              <a:ln w="57150">
                <a:solidFill>
                  <a:srgbClr val="00FFFF"/>
                </a:solidFill>
                <a:round/>
                <a:headEnd/>
                <a:tailEnd type="stealth" w="sm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0" name="Text Box 102"/>
              <p:cNvSpPr txBox="1">
                <a:spLocks noChangeAspect="1" noChangeArrowheads="1"/>
              </p:cNvSpPr>
              <p:nvPr/>
            </p:nvSpPr>
            <p:spPr bwMode="auto">
              <a:xfrm>
                <a:off x="3696" y="965"/>
                <a:ext cx="2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lang="en-US" sz="1800" b="1">
                    <a:latin typeface="Times New Roman" pitchFamily="18" charset="0"/>
                  </a:rPr>
                  <a:t> 3’</a:t>
                </a:r>
              </a:p>
            </p:txBody>
          </p:sp>
        </p:grpSp>
      </p:grpSp>
      <p:sp>
        <p:nvSpPr>
          <p:cNvPr id="20488" name="Rectangle 103"/>
          <p:cNvSpPr>
            <a:spLocks noGrp="1" noChangeArrowheads="1"/>
          </p:cNvSpPr>
          <p:nvPr>
            <p:ph type="title"/>
          </p:nvPr>
        </p:nvSpPr>
        <p:spPr>
          <a:xfrm>
            <a:off x="685800" y="288925"/>
            <a:ext cx="7772400" cy="579438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FF0000"/>
                </a:solidFill>
              </a:rPr>
              <a:t>Replication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1500" y="1144588"/>
            <a:ext cx="7389813" cy="2865437"/>
            <a:chOff x="360" y="721"/>
            <a:chExt cx="4655" cy="1805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261" y="1920"/>
              <a:ext cx="377" cy="606"/>
              <a:chOff x="3648" y="2736"/>
              <a:chExt cx="234" cy="426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3648" y="2736"/>
                <a:ext cx="231" cy="426"/>
                <a:chOff x="4459" y="2091"/>
                <a:chExt cx="231" cy="426"/>
              </a:xfrm>
            </p:grpSpPr>
            <p:sp>
              <p:nvSpPr>
                <p:cNvPr id="21608" name="Freeform 5"/>
                <p:cNvSpPr>
                  <a:spLocks noChangeAspect="1"/>
                </p:cNvSpPr>
                <p:nvPr/>
              </p:nvSpPr>
              <p:spPr bwMode="auto">
                <a:xfrm>
                  <a:off x="4459" y="2091"/>
                  <a:ext cx="231" cy="426"/>
                </a:xfrm>
                <a:custGeom>
                  <a:avLst/>
                  <a:gdLst>
                    <a:gd name="T0" fmla="*/ 142 w 154"/>
                    <a:gd name="T1" fmla="*/ 189 h 284"/>
                    <a:gd name="T2" fmla="*/ 149 w 154"/>
                    <a:gd name="T3" fmla="*/ 204 h 284"/>
                    <a:gd name="T4" fmla="*/ 154 w 154"/>
                    <a:gd name="T5" fmla="*/ 222 h 284"/>
                    <a:gd name="T6" fmla="*/ 154 w 154"/>
                    <a:gd name="T7" fmla="*/ 243 h 284"/>
                    <a:gd name="T8" fmla="*/ 148 w 154"/>
                    <a:gd name="T9" fmla="*/ 262 h 284"/>
                    <a:gd name="T10" fmla="*/ 134 w 154"/>
                    <a:gd name="T11" fmla="*/ 277 h 284"/>
                    <a:gd name="T12" fmla="*/ 109 w 154"/>
                    <a:gd name="T13" fmla="*/ 284 h 284"/>
                    <a:gd name="T14" fmla="*/ 109 w 154"/>
                    <a:gd name="T15" fmla="*/ 284 h 284"/>
                    <a:gd name="T16" fmla="*/ 77 w 154"/>
                    <a:gd name="T17" fmla="*/ 280 h 284"/>
                    <a:gd name="T18" fmla="*/ 52 w 154"/>
                    <a:gd name="T19" fmla="*/ 268 h 284"/>
                    <a:gd name="T20" fmla="*/ 32 w 154"/>
                    <a:gd name="T21" fmla="*/ 249 h 284"/>
                    <a:gd name="T22" fmla="*/ 17 w 154"/>
                    <a:gd name="T23" fmla="*/ 228 h 284"/>
                    <a:gd name="T24" fmla="*/ 8 w 154"/>
                    <a:gd name="T25" fmla="*/ 209 h 284"/>
                    <a:gd name="T26" fmla="*/ 2 w 154"/>
                    <a:gd name="T27" fmla="*/ 195 h 284"/>
                    <a:gd name="T28" fmla="*/ 0 w 154"/>
                    <a:gd name="T29" fmla="*/ 190 h 284"/>
                    <a:gd name="T30" fmla="*/ 0 w 154"/>
                    <a:gd name="T31" fmla="*/ 190 h 284"/>
                    <a:gd name="T32" fmla="*/ 0 w 154"/>
                    <a:gd name="T33" fmla="*/ 94 h 284"/>
                    <a:gd name="T34" fmla="*/ 0 w 154"/>
                    <a:gd name="T35" fmla="*/ 94 h 284"/>
                    <a:gd name="T36" fmla="*/ 2 w 154"/>
                    <a:gd name="T37" fmla="*/ 89 h 284"/>
                    <a:gd name="T38" fmla="*/ 8 w 154"/>
                    <a:gd name="T39" fmla="*/ 75 h 284"/>
                    <a:gd name="T40" fmla="*/ 17 w 154"/>
                    <a:gd name="T41" fmla="*/ 56 h 284"/>
                    <a:gd name="T42" fmla="*/ 32 w 154"/>
                    <a:gd name="T43" fmla="*/ 35 h 284"/>
                    <a:gd name="T44" fmla="*/ 52 w 154"/>
                    <a:gd name="T45" fmla="*/ 17 h 284"/>
                    <a:gd name="T46" fmla="*/ 77 w 154"/>
                    <a:gd name="T47" fmla="*/ 4 h 284"/>
                    <a:gd name="T48" fmla="*/ 109 w 154"/>
                    <a:gd name="T49" fmla="*/ 0 h 284"/>
                    <a:gd name="T50" fmla="*/ 109 w 154"/>
                    <a:gd name="T51" fmla="*/ 0 h 284"/>
                    <a:gd name="T52" fmla="*/ 134 w 154"/>
                    <a:gd name="T53" fmla="*/ 7 h 284"/>
                    <a:gd name="T54" fmla="*/ 148 w 154"/>
                    <a:gd name="T55" fmla="*/ 22 h 284"/>
                    <a:gd name="T56" fmla="*/ 154 w 154"/>
                    <a:gd name="T57" fmla="*/ 41 h 284"/>
                    <a:gd name="T58" fmla="*/ 154 w 154"/>
                    <a:gd name="T59" fmla="*/ 61 h 284"/>
                    <a:gd name="T60" fmla="*/ 149 w 154"/>
                    <a:gd name="T61" fmla="*/ 81 h 284"/>
                    <a:gd name="T62" fmla="*/ 142 w 154"/>
                    <a:gd name="T63" fmla="*/ 94 h 284"/>
                    <a:gd name="T64" fmla="*/ 142 w 154"/>
                    <a:gd name="T65" fmla="*/ 94 h 284"/>
                    <a:gd name="T66" fmla="*/ 142 w 154"/>
                    <a:gd name="T67" fmla="*/ 119 h 284"/>
                    <a:gd name="T68" fmla="*/ 142 w 154"/>
                    <a:gd name="T69" fmla="*/ 165 h 284"/>
                    <a:gd name="T70" fmla="*/ 142 w 154"/>
                    <a:gd name="T71" fmla="*/ 189 h 284"/>
                    <a:gd name="T72" fmla="*/ 142 w 154"/>
                    <a:gd name="T73" fmla="*/ 189 h 284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54"/>
                    <a:gd name="T112" fmla="*/ 0 h 284"/>
                    <a:gd name="T113" fmla="*/ 154 w 154"/>
                    <a:gd name="T114" fmla="*/ 284 h 284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54" h="284">
                      <a:moveTo>
                        <a:pt x="142" y="189"/>
                      </a:moveTo>
                      <a:lnTo>
                        <a:pt x="149" y="204"/>
                      </a:lnTo>
                      <a:lnTo>
                        <a:pt x="154" y="222"/>
                      </a:lnTo>
                      <a:lnTo>
                        <a:pt x="154" y="243"/>
                      </a:lnTo>
                      <a:lnTo>
                        <a:pt x="148" y="262"/>
                      </a:lnTo>
                      <a:lnTo>
                        <a:pt x="134" y="277"/>
                      </a:lnTo>
                      <a:lnTo>
                        <a:pt x="109" y="284"/>
                      </a:lnTo>
                      <a:lnTo>
                        <a:pt x="77" y="280"/>
                      </a:lnTo>
                      <a:lnTo>
                        <a:pt x="52" y="268"/>
                      </a:lnTo>
                      <a:lnTo>
                        <a:pt x="32" y="249"/>
                      </a:lnTo>
                      <a:lnTo>
                        <a:pt x="17" y="228"/>
                      </a:lnTo>
                      <a:lnTo>
                        <a:pt x="8" y="209"/>
                      </a:lnTo>
                      <a:lnTo>
                        <a:pt x="2" y="195"/>
                      </a:lnTo>
                      <a:lnTo>
                        <a:pt x="0" y="190"/>
                      </a:lnTo>
                      <a:lnTo>
                        <a:pt x="0" y="94"/>
                      </a:lnTo>
                      <a:lnTo>
                        <a:pt x="2" y="89"/>
                      </a:lnTo>
                      <a:lnTo>
                        <a:pt x="8" y="75"/>
                      </a:lnTo>
                      <a:lnTo>
                        <a:pt x="17" y="56"/>
                      </a:lnTo>
                      <a:lnTo>
                        <a:pt x="32" y="35"/>
                      </a:lnTo>
                      <a:lnTo>
                        <a:pt x="52" y="17"/>
                      </a:lnTo>
                      <a:lnTo>
                        <a:pt x="77" y="4"/>
                      </a:lnTo>
                      <a:lnTo>
                        <a:pt x="109" y="0"/>
                      </a:lnTo>
                      <a:lnTo>
                        <a:pt x="134" y="7"/>
                      </a:lnTo>
                      <a:lnTo>
                        <a:pt x="148" y="22"/>
                      </a:lnTo>
                      <a:lnTo>
                        <a:pt x="154" y="41"/>
                      </a:lnTo>
                      <a:lnTo>
                        <a:pt x="154" y="61"/>
                      </a:lnTo>
                      <a:lnTo>
                        <a:pt x="149" y="81"/>
                      </a:lnTo>
                      <a:lnTo>
                        <a:pt x="142" y="94"/>
                      </a:lnTo>
                      <a:lnTo>
                        <a:pt x="142" y="119"/>
                      </a:lnTo>
                      <a:lnTo>
                        <a:pt x="142" y="165"/>
                      </a:lnTo>
                      <a:lnTo>
                        <a:pt x="142" y="189"/>
                      </a:lnTo>
                      <a:close/>
                    </a:path>
                  </a:pathLst>
                </a:custGeom>
                <a:solidFill>
                  <a:srgbClr val="C3AAD2"/>
                </a:solidFill>
                <a:ln w="19050" cmpd="sng">
                  <a:solidFill>
                    <a:srgbClr val="9E7AB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9" name="Freeform 6"/>
                <p:cNvSpPr>
                  <a:spLocks noChangeAspect="1"/>
                </p:cNvSpPr>
                <p:nvPr/>
              </p:nvSpPr>
              <p:spPr bwMode="auto">
                <a:xfrm>
                  <a:off x="4515" y="2114"/>
                  <a:ext cx="123" cy="66"/>
                </a:xfrm>
                <a:custGeom>
                  <a:avLst/>
                  <a:gdLst>
                    <a:gd name="T0" fmla="*/ 0 w 82"/>
                    <a:gd name="T1" fmla="*/ 44 h 44"/>
                    <a:gd name="T2" fmla="*/ 18 w 82"/>
                    <a:gd name="T3" fmla="*/ 26 h 44"/>
                    <a:gd name="T4" fmla="*/ 43 w 82"/>
                    <a:gd name="T5" fmla="*/ 13 h 44"/>
                    <a:gd name="T6" fmla="*/ 70 w 82"/>
                    <a:gd name="T7" fmla="*/ 9 h 44"/>
                    <a:gd name="T8" fmla="*/ 70 w 82"/>
                    <a:gd name="T9" fmla="*/ 9 h 44"/>
                    <a:gd name="T10" fmla="*/ 78 w 82"/>
                    <a:gd name="T11" fmla="*/ 7 h 44"/>
                    <a:gd name="T12" fmla="*/ 82 w 82"/>
                    <a:gd name="T13" fmla="*/ 3 h 44"/>
                    <a:gd name="T14" fmla="*/ 71 w 82"/>
                    <a:gd name="T15" fmla="*/ 0 h 44"/>
                    <a:gd name="T16" fmla="*/ 71 w 82"/>
                    <a:gd name="T17" fmla="*/ 0 h 44"/>
                    <a:gd name="T18" fmla="*/ 31 w 82"/>
                    <a:gd name="T19" fmla="*/ 9 h 44"/>
                    <a:gd name="T20" fmla="*/ 7 w 82"/>
                    <a:gd name="T21" fmla="*/ 32 h 44"/>
                    <a:gd name="T22" fmla="*/ 0 w 82"/>
                    <a:gd name="T23" fmla="*/ 44 h 44"/>
                    <a:gd name="T24" fmla="*/ 0 w 82"/>
                    <a:gd name="T25" fmla="*/ 44 h 4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2"/>
                    <a:gd name="T40" fmla="*/ 0 h 44"/>
                    <a:gd name="T41" fmla="*/ 82 w 82"/>
                    <a:gd name="T42" fmla="*/ 44 h 4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2" h="44">
                      <a:moveTo>
                        <a:pt x="0" y="44"/>
                      </a:moveTo>
                      <a:lnTo>
                        <a:pt x="18" y="26"/>
                      </a:lnTo>
                      <a:lnTo>
                        <a:pt x="43" y="13"/>
                      </a:lnTo>
                      <a:lnTo>
                        <a:pt x="70" y="9"/>
                      </a:lnTo>
                      <a:lnTo>
                        <a:pt x="78" y="7"/>
                      </a:lnTo>
                      <a:lnTo>
                        <a:pt x="82" y="3"/>
                      </a:lnTo>
                      <a:lnTo>
                        <a:pt x="71" y="0"/>
                      </a:lnTo>
                      <a:lnTo>
                        <a:pt x="31" y="9"/>
                      </a:lnTo>
                      <a:lnTo>
                        <a:pt x="7" y="3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605" name="Rectangle 7"/>
              <p:cNvSpPr>
                <a:spLocks noChangeArrowheads="1"/>
              </p:cNvSpPr>
              <p:nvPr/>
            </p:nvSpPr>
            <p:spPr bwMode="auto">
              <a:xfrm>
                <a:off x="3727" y="2857"/>
                <a:ext cx="155" cy="34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6" name="Rectangle 8"/>
              <p:cNvSpPr>
                <a:spLocks noChangeAspect="1" noChangeArrowheads="1"/>
              </p:cNvSpPr>
              <p:nvPr/>
            </p:nvSpPr>
            <p:spPr bwMode="auto">
              <a:xfrm>
                <a:off x="3780" y="2880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7" name="Rectangle 9"/>
              <p:cNvSpPr>
                <a:spLocks noChangeAspect="1" noChangeArrowheads="1"/>
              </p:cNvSpPr>
              <p:nvPr/>
            </p:nvSpPr>
            <p:spPr bwMode="auto">
              <a:xfrm>
                <a:off x="3840" y="2880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3904" y="793"/>
              <a:ext cx="370" cy="639"/>
              <a:chOff x="3897" y="793"/>
              <a:chExt cx="370" cy="639"/>
            </a:xfrm>
          </p:grpSpPr>
          <p:grpSp>
            <p:nvGrpSpPr>
              <p:cNvPr id="6" name="Group 11"/>
              <p:cNvGrpSpPr>
                <a:grpSpLocks/>
              </p:cNvGrpSpPr>
              <p:nvPr/>
            </p:nvGrpSpPr>
            <p:grpSpPr bwMode="auto">
              <a:xfrm>
                <a:off x="3899" y="793"/>
                <a:ext cx="368" cy="639"/>
                <a:chOff x="3936" y="801"/>
                <a:chExt cx="368" cy="639"/>
              </a:xfrm>
            </p:grpSpPr>
            <p:grpSp>
              <p:nvGrpSpPr>
                <p:cNvPr id="7" name="Group 12"/>
                <p:cNvGrpSpPr>
                  <a:grpSpLocks/>
                </p:cNvGrpSpPr>
                <p:nvPr/>
              </p:nvGrpSpPr>
              <p:grpSpPr bwMode="auto">
                <a:xfrm>
                  <a:off x="3936" y="801"/>
                  <a:ext cx="341" cy="639"/>
                  <a:chOff x="4063" y="1341"/>
                  <a:chExt cx="231" cy="427"/>
                </a:xfrm>
              </p:grpSpPr>
              <p:sp>
                <p:nvSpPr>
                  <p:cNvPr id="21602" name="Freeform 13"/>
                  <p:cNvSpPr>
                    <a:spLocks noChangeAspect="1"/>
                  </p:cNvSpPr>
                  <p:nvPr/>
                </p:nvSpPr>
                <p:spPr bwMode="auto">
                  <a:xfrm>
                    <a:off x="4063" y="1341"/>
                    <a:ext cx="231" cy="427"/>
                  </a:xfrm>
                  <a:custGeom>
                    <a:avLst/>
                    <a:gdLst>
                      <a:gd name="T0" fmla="*/ 12 w 154"/>
                      <a:gd name="T1" fmla="*/ 190 h 284"/>
                      <a:gd name="T2" fmla="*/ 5 w 154"/>
                      <a:gd name="T3" fmla="*/ 204 h 284"/>
                      <a:gd name="T4" fmla="*/ 0 w 154"/>
                      <a:gd name="T5" fmla="*/ 223 h 284"/>
                      <a:gd name="T6" fmla="*/ 0 w 154"/>
                      <a:gd name="T7" fmla="*/ 244 h 284"/>
                      <a:gd name="T8" fmla="*/ 6 w 154"/>
                      <a:gd name="T9" fmla="*/ 263 h 284"/>
                      <a:gd name="T10" fmla="*/ 20 w 154"/>
                      <a:gd name="T11" fmla="*/ 278 h 284"/>
                      <a:gd name="T12" fmla="*/ 45 w 154"/>
                      <a:gd name="T13" fmla="*/ 284 h 284"/>
                      <a:gd name="T14" fmla="*/ 45 w 154"/>
                      <a:gd name="T15" fmla="*/ 284 h 284"/>
                      <a:gd name="T16" fmla="*/ 77 w 154"/>
                      <a:gd name="T17" fmla="*/ 281 h 284"/>
                      <a:gd name="T18" fmla="*/ 102 w 154"/>
                      <a:gd name="T19" fmla="*/ 268 h 284"/>
                      <a:gd name="T20" fmla="*/ 122 w 154"/>
                      <a:gd name="T21" fmla="*/ 249 h 284"/>
                      <a:gd name="T22" fmla="*/ 137 w 154"/>
                      <a:gd name="T23" fmla="*/ 229 h 284"/>
                      <a:gd name="T24" fmla="*/ 146 w 154"/>
                      <a:gd name="T25" fmla="*/ 210 h 284"/>
                      <a:gd name="T26" fmla="*/ 152 w 154"/>
                      <a:gd name="T27" fmla="*/ 196 h 284"/>
                      <a:gd name="T28" fmla="*/ 154 w 154"/>
                      <a:gd name="T29" fmla="*/ 190 h 284"/>
                      <a:gd name="T30" fmla="*/ 154 w 154"/>
                      <a:gd name="T31" fmla="*/ 190 h 284"/>
                      <a:gd name="T32" fmla="*/ 154 w 154"/>
                      <a:gd name="T33" fmla="*/ 95 h 284"/>
                      <a:gd name="T34" fmla="*/ 154 w 154"/>
                      <a:gd name="T35" fmla="*/ 95 h 284"/>
                      <a:gd name="T36" fmla="*/ 152 w 154"/>
                      <a:gd name="T37" fmla="*/ 89 h 284"/>
                      <a:gd name="T38" fmla="*/ 146 w 154"/>
                      <a:gd name="T39" fmla="*/ 75 h 284"/>
                      <a:gd name="T40" fmla="*/ 137 w 154"/>
                      <a:gd name="T41" fmla="*/ 56 h 284"/>
                      <a:gd name="T42" fmla="*/ 122 w 154"/>
                      <a:gd name="T43" fmla="*/ 35 h 284"/>
                      <a:gd name="T44" fmla="*/ 102 w 154"/>
                      <a:gd name="T45" fmla="*/ 17 h 284"/>
                      <a:gd name="T46" fmla="*/ 77 w 154"/>
                      <a:gd name="T47" fmla="*/ 4 h 284"/>
                      <a:gd name="T48" fmla="*/ 45 w 154"/>
                      <a:gd name="T49" fmla="*/ 0 h 284"/>
                      <a:gd name="T50" fmla="*/ 45 w 154"/>
                      <a:gd name="T51" fmla="*/ 0 h 284"/>
                      <a:gd name="T52" fmla="*/ 20 w 154"/>
                      <a:gd name="T53" fmla="*/ 7 h 284"/>
                      <a:gd name="T54" fmla="*/ 6 w 154"/>
                      <a:gd name="T55" fmla="*/ 22 h 284"/>
                      <a:gd name="T56" fmla="*/ 0 w 154"/>
                      <a:gd name="T57" fmla="*/ 41 h 284"/>
                      <a:gd name="T58" fmla="*/ 0 w 154"/>
                      <a:gd name="T59" fmla="*/ 62 h 284"/>
                      <a:gd name="T60" fmla="*/ 5 w 154"/>
                      <a:gd name="T61" fmla="*/ 81 h 284"/>
                      <a:gd name="T62" fmla="*/ 12 w 154"/>
                      <a:gd name="T63" fmla="*/ 95 h 284"/>
                      <a:gd name="T64" fmla="*/ 12 w 154"/>
                      <a:gd name="T65" fmla="*/ 95 h 284"/>
                      <a:gd name="T66" fmla="*/ 12 w 154"/>
                      <a:gd name="T67" fmla="*/ 120 h 284"/>
                      <a:gd name="T68" fmla="*/ 12 w 154"/>
                      <a:gd name="T69" fmla="*/ 165 h 284"/>
                      <a:gd name="T70" fmla="*/ 12 w 154"/>
                      <a:gd name="T71" fmla="*/ 190 h 284"/>
                      <a:gd name="T72" fmla="*/ 12 w 154"/>
                      <a:gd name="T73" fmla="*/ 190 h 284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54"/>
                      <a:gd name="T112" fmla="*/ 0 h 284"/>
                      <a:gd name="T113" fmla="*/ 154 w 154"/>
                      <a:gd name="T114" fmla="*/ 284 h 284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54" h="284">
                        <a:moveTo>
                          <a:pt x="12" y="190"/>
                        </a:moveTo>
                        <a:lnTo>
                          <a:pt x="5" y="204"/>
                        </a:lnTo>
                        <a:lnTo>
                          <a:pt x="0" y="223"/>
                        </a:lnTo>
                        <a:lnTo>
                          <a:pt x="0" y="244"/>
                        </a:lnTo>
                        <a:lnTo>
                          <a:pt x="6" y="263"/>
                        </a:lnTo>
                        <a:lnTo>
                          <a:pt x="20" y="278"/>
                        </a:lnTo>
                        <a:lnTo>
                          <a:pt x="45" y="284"/>
                        </a:lnTo>
                        <a:lnTo>
                          <a:pt x="77" y="281"/>
                        </a:lnTo>
                        <a:lnTo>
                          <a:pt x="102" y="268"/>
                        </a:lnTo>
                        <a:lnTo>
                          <a:pt x="122" y="249"/>
                        </a:lnTo>
                        <a:lnTo>
                          <a:pt x="137" y="229"/>
                        </a:lnTo>
                        <a:lnTo>
                          <a:pt x="146" y="210"/>
                        </a:lnTo>
                        <a:lnTo>
                          <a:pt x="152" y="196"/>
                        </a:lnTo>
                        <a:lnTo>
                          <a:pt x="154" y="190"/>
                        </a:lnTo>
                        <a:lnTo>
                          <a:pt x="154" y="95"/>
                        </a:lnTo>
                        <a:lnTo>
                          <a:pt x="152" y="89"/>
                        </a:lnTo>
                        <a:lnTo>
                          <a:pt x="146" y="75"/>
                        </a:lnTo>
                        <a:lnTo>
                          <a:pt x="137" y="56"/>
                        </a:lnTo>
                        <a:lnTo>
                          <a:pt x="122" y="35"/>
                        </a:lnTo>
                        <a:lnTo>
                          <a:pt x="102" y="17"/>
                        </a:lnTo>
                        <a:lnTo>
                          <a:pt x="77" y="4"/>
                        </a:lnTo>
                        <a:lnTo>
                          <a:pt x="45" y="0"/>
                        </a:lnTo>
                        <a:lnTo>
                          <a:pt x="20" y="7"/>
                        </a:lnTo>
                        <a:lnTo>
                          <a:pt x="6" y="22"/>
                        </a:lnTo>
                        <a:lnTo>
                          <a:pt x="0" y="41"/>
                        </a:lnTo>
                        <a:lnTo>
                          <a:pt x="0" y="62"/>
                        </a:lnTo>
                        <a:lnTo>
                          <a:pt x="5" y="81"/>
                        </a:lnTo>
                        <a:lnTo>
                          <a:pt x="12" y="95"/>
                        </a:lnTo>
                        <a:lnTo>
                          <a:pt x="12" y="120"/>
                        </a:lnTo>
                        <a:lnTo>
                          <a:pt x="12" y="165"/>
                        </a:lnTo>
                        <a:lnTo>
                          <a:pt x="12" y="190"/>
                        </a:lnTo>
                        <a:close/>
                      </a:path>
                    </a:pathLst>
                  </a:custGeom>
                  <a:solidFill>
                    <a:srgbClr val="C3AAD2"/>
                  </a:solidFill>
                  <a:ln w="19050" cmpd="sng">
                    <a:solidFill>
                      <a:srgbClr val="9E7AB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603" name="Freeform 14"/>
                  <p:cNvSpPr>
                    <a:spLocks noChangeAspect="1"/>
                  </p:cNvSpPr>
                  <p:nvPr/>
                </p:nvSpPr>
                <p:spPr bwMode="auto">
                  <a:xfrm>
                    <a:off x="4086" y="1358"/>
                    <a:ext cx="72" cy="100"/>
                  </a:xfrm>
                  <a:custGeom>
                    <a:avLst/>
                    <a:gdLst>
                      <a:gd name="T0" fmla="*/ 48 w 48"/>
                      <a:gd name="T1" fmla="*/ 0 h 67"/>
                      <a:gd name="T2" fmla="*/ 20 w 48"/>
                      <a:gd name="T3" fmla="*/ 6 h 67"/>
                      <a:gd name="T4" fmla="*/ 5 w 48"/>
                      <a:gd name="T5" fmla="*/ 22 h 67"/>
                      <a:gd name="T6" fmla="*/ 0 w 48"/>
                      <a:gd name="T7" fmla="*/ 43 h 67"/>
                      <a:gd name="T8" fmla="*/ 4 w 48"/>
                      <a:gd name="T9" fmla="*/ 64 h 67"/>
                      <a:gd name="T10" fmla="*/ 4 w 48"/>
                      <a:gd name="T11" fmla="*/ 64 h 67"/>
                      <a:gd name="T12" fmla="*/ 5 w 48"/>
                      <a:gd name="T13" fmla="*/ 65 h 67"/>
                      <a:gd name="T14" fmla="*/ 6 w 48"/>
                      <a:gd name="T15" fmla="*/ 66 h 67"/>
                      <a:gd name="T16" fmla="*/ 8 w 48"/>
                      <a:gd name="T17" fmla="*/ 67 h 67"/>
                      <a:gd name="T18" fmla="*/ 8 w 48"/>
                      <a:gd name="T19" fmla="*/ 67 h 67"/>
                      <a:gd name="T20" fmla="*/ 10 w 48"/>
                      <a:gd name="T21" fmla="*/ 66 h 67"/>
                      <a:gd name="T22" fmla="*/ 11 w 48"/>
                      <a:gd name="T23" fmla="*/ 65 h 67"/>
                      <a:gd name="T24" fmla="*/ 11 w 48"/>
                      <a:gd name="T25" fmla="*/ 63 h 67"/>
                      <a:gd name="T26" fmla="*/ 11 w 48"/>
                      <a:gd name="T27" fmla="*/ 63 h 67"/>
                      <a:gd name="T28" fmla="*/ 10 w 48"/>
                      <a:gd name="T29" fmla="*/ 38 h 67"/>
                      <a:gd name="T30" fmla="*/ 20 w 48"/>
                      <a:gd name="T31" fmla="*/ 14 h 67"/>
                      <a:gd name="T32" fmla="*/ 48 w 48"/>
                      <a:gd name="T33" fmla="*/ 0 h 67"/>
                      <a:gd name="T34" fmla="*/ 48 w 48"/>
                      <a:gd name="T35" fmla="*/ 0 h 67"/>
                      <a:gd name="T36" fmla="*/ 48 w 48"/>
                      <a:gd name="T37" fmla="*/ 0 h 67"/>
                      <a:gd name="T38" fmla="*/ 48 w 48"/>
                      <a:gd name="T39" fmla="*/ 0 h 67"/>
                      <a:gd name="T40" fmla="*/ 48 w 48"/>
                      <a:gd name="T41" fmla="*/ 0 h 67"/>
                      <a:gd name="T42" fmla="*/ 48 w 48"/>
                      <a:gd name="T43" fmla="*/ 0 h 67"/>
                      <a:gd name="T44" fmla="*/ 48 w 48"/>
                      <a:gd name="T45" fmla="*/ 0 h 67"/>
                      <a:gd name="T46" fmla="*/ 48 w 48"/>
                      <a:gd name="T47" fmla="*/ 0 h 67"/>
                      <a:gd name="T48" fmla="*/ 48 w 48"/>
                      <a:gd name="T49" fmla="*/ 0 h 67"/>
                      <a:gd name="T50" fmla="*/ 48 w 48"/>
                      <a:gd name="T51" fmla="*/ 0 h 67"/>
                      <a:gd name="T52" fmla="*/ 48 w 48"/>
                      <a:gd name="T53" fmla="*/ 0 h 67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48"/>
                      <a:gd name="T82" fmla="*/ 0 h 67"/>
                      <a:gd name="T83" fmla="*/ 48 w 48"/>
                      <a:gd name="T84" fmla="*/ 67 h 67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48" h="67">
                        <a:moveTo>
                          <a:pt x="48" y="0"/>
                        </a:moveTo>
                        <a:lnTo>
                          <a:pt x="20" y="6"/>
                        </a:lnTo>
                        <a:lnTo>
                          <a:pt x="5" y="22"/>
                        </a:lnTo>
                        <a:lnTo>
                          <a:pt x="0" y="43"/>
                        </a:lnTo>
                        <a:lnTo>
                          <a:pt x="4" y="64"/>
                        </a:lnTo>
                        <a:lnTo>
                          <a:pt x="5" y="65"/>
                        </a:lnTo>
                        <a:lnTo>
                          <a:pt x="6" y="66"/>
                        </a:lnTo>
                        <a:lnTo>
                          <a:pt x="8" y="67"/>
                        </a:lnTo>
                        <a:lnTo>
                          <a:pt x="10" y="66"/>
                        </a:lnTo>
                        <a:lnTo>
                          <a:pt x="11" y="65"/>
                        </a:lnTo>
                        <a:lnTo>
                          <a:pt x="11" y="63"/>
                        </a:lnTo>
                        <a:lnTo>
                          <a:pt x="10" y="38"/>
                        </a:lnTo>
                        <a:lnTo>
                          <a:pt x="20" y="14"/>
                        </a:lnTo>
                        <a:lnTo>
                          <a:pt x="4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599" name="Line 15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4040" y="1318"/>
                  <a:ext cx="264" cy="2"/>
                </a:xfrm>
                <a:prstGeom prst="line">
                  <a:avLst/>
                </a:prstGeom>
                <a:noFill/>
                <a:ln w="38100">
                  <a:solidFill>
                    <a:srgbClr val="00FFFF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0" name="Rectangle 16"/>
                <p:cNvSpPr>
                  <a:spLocks noChangeAspect="1" noChangeArrowheads="1"/>
                </p:cNvSpPr>
                <p:nvPr/>
              </p:nvSpPr>
              <p:spPr bwMode="auto">
                <a:xfrm>
                  <a:off x="3946" y="986"/>
                  <a:ext cx="17" cy="214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1" name="Rectangle 17"/>
                <p:cNvSpPr>
                  <a:spLocks noChangeAspect="1" noChangeArrowheads="1"/>
                </p:cNvSpPr>
                <p:nvPr/>
              </p:nvSpPr>
              <p:spPr bwMode="auto">
                <a:xfrm>
                  <a:off x="4053" y="986"/>
                  <a:ext cx="18" cy="214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597" name="Rectangle 18"/>
              <p:cNvSpPr>
                <a:spLocks noChangeArrowheads="1"/>
              </p:cNvSpPr>
              <p:nvPr/>
            </p:nvSpPr>
            <p:spPr bwMode="auto">
              <a:xfrm>
                <a:off x="3897" y="1175"/>
                <a:ext cx="255" cy="50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360" y="721"/>
              <a:ext cx="4655" cy="1646"/>
              <a:chOff x="360" y="721"/>
              <a:chExt cx="4655" cy="1646"/>
            </a:xfrm>
          </p:grpSpPr>
          <p:sp>
            <p:nvSpPr>
              <p:cNvPr id="21512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1689" y="721"/>
                <a:ext cx="116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n-US" sz="1800" b="1">
                    <a:latin typeface="Times New Roman" pitchFamily="18" charset="0"/>
                  </a:rPr>
                  <a:t>Overall direction</a:t>
                </a:r>
              </a:p>
              <a:p>
                <a:pPr eaLnBrk="0" hangingPunct="0">
                  <a:spcBef>
                    <a:spcPct val="0"/>
                  </a:spcBef>
                </a:pPr>
                <a:r>
                  <a:rPr lang="en-US" sz="1800" b="1">
                    <a:latin typeface="Times New Roman" pitchFamily="18" charset="0"/>
                  </a:rPr>
                  <a:t>of replication</a:t>
                </a:r>
              </a:p>
            </p:txBody>
          </p:sp>
          <p:sp>
            <p:nvSpPr>
              <p:cNvPr id="21513" name="Line 21"/>
              <p:cNvSpPr>
                <a:spLocks noChangeAspect="1" noChangeShapeType="1"/>
              </p:cNvSpPr>
              <p:nvPr/>
            </p:nvSpPr>
            <p:spPr bwMode="auto">
              <a:xfrm flipH="1">
                <a:off x="1898" y="1366"/>
                <a:ext cx="691" cy="2"/>
              </a:xfrm>
              <a:prstGeom prst="line">
                <a:avLst/>
              </a:prstGeom>
              <a:noFill/>
              <a:ln w="57150">
                <a:solidFill>
                  <a:srgbClr val="00FFFF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4" name="Text Box 22"/>
              <p:cNvSpPr txBox="1">
                <a:spLocks noChangeAspect="1" noChangeArrowheads="1"/>
              </p:cNvSpPr>
              <p:nvPr/>
            </p:nvSpPr>
            <p:spPr bwMode="auto">
              <a:xfrm>
                <a:off x="4341" y="1093"/>
                <a:ext cx="2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lang="en-US" sz="1800" b="1">
                    <a:latin typeface="Times New Roman" pitchFamily="18" charset="0"/>
                  </a:rPr>
                  <a:t> 5’</a:t>
                </a:r>
              </a:p>
            </p:txBody>
          </p:sp>
          <p:sp>
            <p:nvSpPr>
              <p:cNvPr id="21515" name="Text Box 23"/>
              <p:cNvSpPr txBox="1">
                <a:spLocks noChangeAspect="1" noChangeArrowheads="1"/>
              </p:cNvSpPr>
              <p:nvPr/>
            </p:nvSpPr>
            <p:spPr bwMode="auto">
              <a:xfrm>
                <a:off x="3545" y="1093"/>
                <a:ext cx="2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lang="en-US" sz="1800" b="1">
                    <a:latin typeface="Times New Roman" pitchFamily="18" charset="0"/>
                  </a:rPr>
                  <a:t> 3’</a:t>
                </a:r>
              </a:p>
            </p:txBody>
          </p:sp>
          <p:sp>
            <p:nvSpPr>
              <p:cNvPr id="21516" name="Freeform 24"/>
              <p:cNvSpPr>
                <a:spLocks noChangeAspect="1"/>
              </p:cNvSpPr>
              <p:nvPr/>
            </p:nvSpPr>
            <p:spPr bwMode="auto">
              <a:xfrm>
                <a:off x="4093" y="1097"/>
                <a:ext cx="336" cy="131"/>
              </a:xfrm>
              <a:custGeom>
                <a:avLst/>
                <a:gdLst>
                  <a:gd name="T0" fmla="*/ 131 w 152"/>
                  <a:gd name="T1" fmla="*/ 36 h 59"/>
                  <a:gd name="T2" fmla="*/ 131 w 152"/>
                  <a:gd name="T3" fmla="*/ 0 h 59"/>
                  <a:gd name="T4" fmla="*/ 123 w 152"/>
                  <a:gd name="T5" fmla="*/ 0 h 59"/>
                  <a:gd name="T6" fmla="*/ 123 w 152"/>
                  <a:gd name="T7" fmla="*/ 36 h 59"/>
                  <a:gd name="T8" fmla="*/ 83 w 152"/>
                  <a:gd name="T9" fmla="*/ 36 h 59"/>
                  <a:gd name="T10" fmla="*/ 83 w 152"/>
                  <a:gd name="T11" fmla="*/ 0 h 59"/>
                  <a:gd name="T12" fmla="*/ 75 w 152"/>
                  <a:gd name="T13" fmla="*/ 0 h 59"/>
                  <a:gd name="T14" fmla="*/ 75 w 152"/>
                  <a:gd name="T15" fmla="*/ 36 h 59"/>
                  <a:gd name="T16" fmla="*/ 35 w 152"/>
                  <a:gd name="T17" fmla="*/ 36 h 59"/>
                  <a:gd name="T18" fmla="*/ 35 w 152"/>
                  <a:gd name="T19" fmla="*/ 0 h 59"/>
                  <a:gd name="T20" fmla="*/ 28 w 152"/>
                  <a:gd name="T21" fmla="*/ 0 h 59"/>
                  <a:gd name="T22" fmla="*/ 28 w 152"/>
                  <a:gd name="T23" fmla="*/ 36 h 59"/>
                  <a:gd name="T24" fmla="*/ 0 w 152"/>
                  <a:gd name="T25" fmla="*/ 36 h 59"/>
                  <a:gd name="T26" fmla="*/ 0 w 152"/>
                  <a:gd name="T27" fmla="*/ 59 h 59"/>
                  <a:gd name="T28" fmla="*/ 152 w 152"/>
                  <a:gd name="T29" fmla="*/ 59 h 59"/>
                  <a:gd name="T30" fmla="*/ 152 w 152"/>
                  <a:gd name="T31" fmla="*/ 36 h 59"/>
                  <a:gd name="T32" fmla="*/ 131 w 152"/>
                  <a:gd name="T33" fmla="*/ 36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2"/>
                  <a:gd name="T52" fmla="*/ 0 h 59"/>
                  <a:gd name="T53" fmla="*/ 152 w 152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2" h="59">
                    <a:moveTo>
                      <a:pt x="131" y="36"/>
                    </a:moveTo>
                    <a:lnTo>
                      <a:pt x="131" y="0"/>
                    </a:lnTo>
                    <a:lnTo>
                      <a:pt x="123" y="0"/>
                    </a:lnTo>
                    <a:lnTo>
                      <a:pt x="123" y="36"/>
                    </a:lnTo>
                    <a:lnTo>
                      <a:pt x="83" y="36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75" y="36"/>
                    </a:lnTo>
                    <a:lnTo>
                      <a:pt x="35" y="36"/>
                    </a:lnTo>
                    <a:lnTo>
                      <a:pt x="35" y="0"/>
                    </a:lnTo>
                    <a:lnTo>
                      <a:pt x="28" y="0"/>
                    </a:lnTo>
                    <a:lnTo>
                      <a:pt x="28" y="36"/>
                    </a:lnTo>
                    <a:lnTo>
                      <a:pt x="0" y="36"/>
                    </a:lnTo>
                    <a:lnTo>
                      <a:pt x="0" y="59"/>
                    </a:lnTo>
                    <a:lnTo>
                      <a:pt x="152" y="59"/>
                    </a:lnTo>
                    <a:lnTo>
                      <a:pt x="152" y="36"/>
                    </a:lnTo>
                    <a:lnTo>
                      <a:pt x="131" y="36"/>
                    </a:lnTo>
                    <a:close/>
                  </a:path>
                </a:pathLst>
              </a:custGeom>
              <a:solidFill>
                <a:srgbClr val="437631"/>
              </a:solidFill>
              <a:ln w="19050" cmpd="sng">
                <a:solidFill>
                  <a:srgbClr val="43763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7" name="Freeform 25"/>
              <p:cNvSpPr>
                <a:spLocks noChangeAspect="1"/>
              </p:cNvSpPr>
              <p:nvPr/>
            </p:nvSpPr>
            <p:spPr bwMode="auto">
              <a:xfrm>
                <a:off x="2921" y="1344"/>
                <a:ext cx="500" cy="644"/>
              </a:xfrm>
              <a:custGeom>
                <a:avLst/>
                <a:gdLst>
                  <a:gd name="T0" fmla="*/ 113 w 226"/>
                  <a:gd name="T1" fmla="*/ 0 h 288"/>
                  <a:gd name="T2" fmla="*/ 133 w 226"/>
                  <a:gd name="T3" fmla="*/ 2 h 288"/>
                  <a:gd name="T4" fmla="*/ 152 w 226"/>
                  <a:gd name="T5" fmla="*/ 9 h 288"/>
                  <a:gd name="T6" fmla="*/ 170 w 226"/>
                  <a:gd name="T7" fmla="*/ 20 h 288"/>
                  <a:gd name="T8" fmla="*/ 186 w 226"/>
                  <a:gd name="T9" fmla="*/ 34 h 288"/>
                  <a:gd name="T10" fmla="*/ 199 w 226"/>
                  <a:gd name="T11" fmla="*/ 51 h 288"/>
                  <a:gd name="T12" fmla="*/ 210 w 226"/>
                  <a:gd name="T13" fmla="*/ 71 h 288"/>
                  <a:gd name="T14" fmla="*/ 219 w 226"/>
                  <a:gd name="T15" fmla="*/ 94 h 288"/>
                  <a:gd name="T16" fmla="*/ 224 w 226"/>
                  <a:gd name="T17" fmla="*/ 118 h 288"/>
                  <a:gd name="T18" fmla="*/ 226 w 226"/>
                  <a:gd name="T19" fmla="*/ 144 h 288"/>
                  <a:gd name="T20" fmla="*/ 226 w 226"/>
                  <a:gd name="T21" fmla="*/ 144 h 288"/>
                  <a:gd name="T22" fmla="*/ 224 w 226"/>
                  <a:gd name="T23" fmla="*/ 170 h 288"/>
                  <a:gd name="T24" fmla="*/ 219 w 226"/>
                  <a:gd name="T25" fmla="*/ 194 h 288"/>
                  <a:gd name="T26" fmla="*/ 210 w 226"/>
                  <a:gd name="T27" fmla="*/ 216 h 288"/>
                  <a:gd name="T28" fmla="*/ 199 w 226"/>
                  <a:gd name="T29" fmla="*/ 237 h 288"/>
                  <a:gd name="T30" fmla="*/ 186 w 226"/>
                  <a:gd name="T31" fmla="*/ 254 h 288"/>
                  <a:gd name="T32" fmla="*/ 170 w 226"/>
                  <a:gd name="T33" fmla="*/ 268 h 288"/>
                  <a:gd name="T34" fmla="*/ 152 w 226"/>
                  <a:gd name="T35" fmla="*/ 279 h 288"/>
                  <a:gd name="T36" fmla="*/ 133 w 226"/>
                  <a:gd name="T37" fmla="*/ 286 h 288"/>
                  <a:gd name="T38" fmla="*/ 113 w 226"/>
                  <a:gd name="T39" fmla="*/ 288 h 288"/>
                  <a:gd name="T40" fmla="*/ 113 w 226"/>
                  <a:gd name="T41" fmla="*/ 288 h 288"/>
                  <a:gd name="T42" fmla="*/ 93 w 226"/>
                  <a:gd name="T43" fmla="*/ 286 h 288"/>
                  <a:gd name="T44" fmla="*/ 73 w 226"/>
                  <a:gd name="T45" fmla="*/ 279 h 288"/>
                  <a:gd name="T46" fmla="*/ 56 w 226"/>
                  <a:gd name="T47" fmla="*/ 268 h 288"/>
                  <a:gd name="T48" fmla="*/ 40 w 226"/>
                  <a:gd name="T49" fmla="*/ 254 h 288"/>
                  <a:gd name="T50" fmla="*/ 27 w 226"/>
                  <a:gd name="T51" fmla="*/ 237 h 288"/>
                  <a:gd name="T52" fmla="*/ 15 w 226"/>
                  <a:gd name="T53" fmla="*/ 216 h 288"/>
                  <a:gd name="T54" fmla="*/ 7 w 226"/>
                  <a:gd name="T55" fmla="*/ 194 h 288"/>
                  <a:gd name="T56" fmla="*/ 2 w 226"/>
                  <a:gd name="T57" fmla="*/ 170 h 288"/>
                  <a:gd name="T58" fmla="*/ 0 w 226"/>
                  <a:gd name="T59" fmla="*/ 144 h 288"/>
                  <a:gd name="T60" fmla="*/ 0 w 226"/>
                  <a:gd name="T61" fmla="*/ 144 h 288"/>
                  <a:gd name="T62" fmla="*/ 2 w 226"/>
                  <a:gd name="T63" fmla="*/ 118 h 288"/>
                  <a:gd name="T64" fmla="*/ 7 w 226"/>
                  <a:gd name="T65" fmla="*/ 94 h 288"/>
                  <a:gd name="T66" fmla="*/ 15 w 226"/>
                  <a:gd name="T67" fmla="*/ 71 h 288"/>
                  <a:gd name="T68" fmla="*/ 27 w 226"/>
                  <a:gd name="T69" fmla="*/ 51 h 288"/>
                  <a:gd name="T70" fmla="*/ 40 w 226"/>
                  <a:gd name="T71" fmla="*/ 34 h 288"/>
                  <a:gd name="T72" fmla="*/ 56 w 226"/>
                  <a:gd name="T73" fmla="*/ 20 h 288"/>
                  <a:gd name="T74" fmla="*/ 73 w 226"/>
                  <a:gd name="T75" fmla="*/ 9 h 288"/>
                  <a:gd name="T76" fmla="*/ 93 w 226"/>
                  <a:gd name="T77" fmla="*/ 2 h 288"/>
                  <a:gd name="T78" fmla="*/ 113 w 226"/>
                  <a:gd name="T79" fmla="*/ 0 h 288"/>
                  <a:gd name="T80" fmla="*/ 113 w 226"/>
                  <a:gd name="T81" fmla="*/ 0 h 28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6"/>
                  <a:gd name="T124" fmla="*/ 0 h 288"/>
                  <a:gd name="T125" fmla="*/ 226 w 226"/>
                  <a:gd name="T126" fmla="*/ 288 h 28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6" h="288">
                    <a:moveTo>
                      <a:pt x="113" y="0"/>
                    </a:moveTo>
                    <a:lnTo>
                      <a:pt x="133" y="2"/>
                    </a:lnTo>
                    <a:lnTo>
                      <a:pt x="152" y="9"/>
                    </a:lnTo>
                    <a:lnTo>
                      <a:pt x="170" y="20"/>
                    </a:lnTo>
                    <a:lnTo>
                      <a:pt x="186" y="34"/>
                    </a:lnTo>
                    <a:lnTo>
                      <a:pt x="199" y="51"/>
                    </a:lnTo>
                    <a:lnTo>
                      <a:pt x="210" y="71"/>
                    </a:lnTo>
                    <a:lnTo>
                      <a:pt x="219" y="94"/>
                    </a:lnTo>
                    <a:lnTo>
                      <a:pt x="224" y="118"/>
                    </a:lnTo>
                    <a:lnTo>
                      <a:pt x="226" y="144"/>
                    </a:lnTo>
                    <a:lnTo>
                      <a:pt x="224" y="170"/>
                    </a:lnTo>
                    <a:lnTo>
                      <a:pt x="219" y="194"/>
                    </a:lnTo>
                    <a:lnTo>
                      <a:pt x="210" y="216"/>
                    </a:lnTo>
                    <a:lnTo>
                      <a:pt x="199" y="237"/>
                    </a:lnTo>
                    <a:lnTo>
                      <a:pt x="186" y="254"/>
                    </a:lnTo>
                    <a:lnTo>
                      <a:pt x="170" y="268"/>
                    </a:lnTo>
                    <a:lnTo>
                      <a:pt x="152" y="279"/>
                    </a:lnTo>
                    <a:lnTo>
                      <a:pt x="133" y="286"/>
                    </a:lnTo>
                    <a:lnTo>
                      <a:pt x="113" y="288"/>
                    </a:lnTo>
                    <a:lnTo>
                      <a:pt x="93" y="286"/>
                    </a:lnTo>
                    <a:lnTo>
                      <a:pt x="73" y="279"/>
                    </a:lnTo>
                    <a:lnTo>
                      <a:pt x="56" y="268"/>
                    </a:lnTo>
                    <a:lnTo>
                      <a:pt x="40" y="254"/>
                    </a:lnTo>
                    <a:lnTo>
                      <a:pt x="27" y="237"/>
                    </a:lnTo>
                    <a:lnTo>
                      <a:pt x="15" y="216"/>
                    </a:lnTo>
                    <a:lnTo>
                      <a:pt x="7" y="194"/>
                    </a:lnTo>
                    <a:lnTo>
                      <a:pt x="2" y="170"/>
                    </a:lnTo>
                    <a:lnTo>
                      <a:pt x="0" y="144"/>
                    </a:lnTo>
                    <a:lnTo>
                      <a:pt x="2" y="118"/>
                    </a:lnTo>
                    <a:lnTo>
                      <a:pt x="7" y="94"/>
                    </a:lnTo>
                    <a:lnTo>
                      <a:pt x="15" y="71"/>
                    </a:lnTo>
                    <a:lnTo>
                      <a:pt x="27" y="51"/>
                    </a:lnTo>
                    <a:lnTo>
                      <a:pt x="40" y="34"/>
                    </a:lnTo>
                    <a:lnTo>
                      <a:pt x="56" y="20"/>
                    </a:lnTo>
                    <a:lnTo>
                      <a:pt x="73" y="9"/>
                    </a:lnTo>
                    <a:lnTo>
                      <a:pt x="93" y="2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EAD4E4"/>
              </a:solidFill>
              <a:ln w="1905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8" name="Freeform 26"/>
              <p:cNvSpPr>
                <a:spLocks noChangeAspect="1"/>
              </p:cNvSpPr>
              <p:nvPr/>
            </p:nvSpPr>
            <p:spPr bwMode="auto">
              <a:xfrm>
                <a:off x="3198" y="1519"/>
                <a:ext cx="99" cy="302"/>
              </a:xfrm>
              <a:custGeom>
                <a:avLst/>
                <a:gdLst>
                  <a:gd name="T0" fmla="*/ 37 w 45"/>
                  <a:gd name="T1" fmla="*/ 108 h 135"/>
                  <a:gd name="T2" fmla="*/ 27 w 45"/>
                  <a:gd name="T3" fmla="*/ 96 h 135"/>
                  <a:gd name="T4" fmla="*/ 19 w 45"/>
                  <a:gd name="T5" fmla="*/ 83 h 135"/>
                  <a:gd name="T6" fmla="*/ 15 w 45"/>
                  <a:gd name="T7" fmla="*/ 66 h 135"/>
                  <a:gd name="T8" fmla="*/ 15 w 45"/>
                  <a:gd name="T9" fmla="*/ 66 h 135"/>
                  <a:gd name="T10" fmla="*/ 19 w 45"/>
                  <a:gd name="T11" fmla="*/ 51 h 135"/>
                  <a:gd name="T12" fmla="*/ 27 w 45"/>
                  <a:gd name="T13" fmla="*/ 38 h 135"/>
                  <a:gd name="T14" fmla="*/ 37 w 45"/>
                  <a:gd name="T15" fmla="*/ 27 h 135"/>
                  <a:gd name="T16" fmla="*/ 37 w 45"/>
                  <a:gd name="T17" fmla="*/ 27 h 135"/>
                  <a:gd name="T18" fmla="*/ 42 w 45"/>
                  <a:gd name="T19" fmla="*/ 19 h 135"/>
                  <a:gd name="T20" fmla="*/ 43 w 45"/>
                  <a:gd name="T21" fmla="*/ 9 h 135"/>
                  <a:gd name="T22" fmla="*/ 45 w 45"/>
                  <a:gd name="T23" fmla="*/ 0 h 135"/>
                  <a:gd name="T24" fmla="*/ 45 w 45"/>
                  <a:gd name="T25" fmla="*/ 0 h 135"/>
                  <a:gd name="T26" fmla="*/ 43 w 45"/>
                  <a:gd name="T27" fmla="*/ 7 h 135"/>
                  <a:gd name="T28" fmla="*/ 43 w 45"/>
                  <a:gd name="T29" fmla="*/ 9 h 135"/>
                  <a:gd name="T30" fmla="*/ 45 w 45"/>
                  <a:gd name="T31" fmla="*/ 0 h 135"/>
                  <a:gd name="T32" fmla="*/ 45 w 45"/>
                  <a:gd name="T33" fmla="*/ 0 h 135"/>
                  <a:gd name="T34" fmla="*/ 45 w 45"/>
                  <a:gd name="T35" fmla="*/ 0 h 135"/>
                  <a:gd name="T36" fmla="*/ 45 w 45"/>
                  <a:gd name="T37" fmla="*/ 0 h 135"/>
                  <a:gd name="T38" fmla="*/ 45 w 45"/>
                  <a:gd name="T39" fmla="*/ 0 h 135"/>
                  <a:gd name="T40" fmla="*/ 45 w 45"/>
                  <a:gd name="T41" fmla="*/ 0 h 135"/>
                  <a:gd name="T42" fmla="*/ 42 w 45"/>
                  <a:gd name="T43" fmla="*/ 8 h 135"/>
                  <a:gd name="T44" fmla="*/ 39 w 45"/>
                  <a:gd name="T45" fmla="*/ 17 h 135"/>
                  <a:gd name="T46" fmla="*/ 34 w 45"/>
                  <a:gd name="T47" fmla="*/ 24 h 135"/>
                  <a:gd name="T48" fmla="*/ 34 w 45"/>
                  <a:gd name="T49" fmla="*/ 24 h 135"/>
                  <a:gd name="T50" fmla="*/ 17 w 45"/>
                  <a:gd name="T51" fmla="*/ 36 h 135"/>
                  <a:gd name="T52" fmla="*/ 4 w 45"/>
                  <a:gd name="T53" fmla="*/ 52 h 135"/>
                  <a:gd name="T54" fmla="*/ 0 w 45"/>
                  <a:gd name="T55" fmla="*/ 71 h 135"/>
                  <a:gd name="T56" fmla="*/ 0 w 45"/>
                  <a:gd name="T57" fmla="*/ 71 h 135"/>
                  <a:gd name="T58" fmla="*/ 0 w 45"/>
                  <a:gd name="T59" fmla="*/ 71 h 135"/>
                  <a:gd name="T60" fmla="*/ 0 w 45"/>
                  <a:gd name="T61" fmla="*/ 71 h 135"/>
                  <a:gd name="T62" fmla="*/ 0 w 45"/>
                  <a:gd name="T63" fmla="*/ 72 h 135"/>
                  <a:gd name="T64" fmla="*/ 0 w 45"/>
                  <a:gd name="T65" fmla="*/ 72 h 135"/>
                  <a:gd name="T66" fmla="*/ 7 w 45"/>
                  <a:gd name="T67" fmla="*/ 87 h 135"/>
                  <a:gd name="T68" fmla="*/ 20 w 45"/>
                  <a:gd name="T69" fmla="*/ 100 h 135"/>
                  <a:gd name="T70" fmla="*/ 34 w 45"/>
                  <a:gd name="T71" fmla="*/ 111 h 135"/>
                  <a:gd name="T72" fmla="*/ 34 w 45"/>
                  <a:gd name="T73" fmla="*/ 111 h 135"/>
                  <a:gd name="T74" fmla="*/ 39 w 45"/>
                  <a:gd name="T75" fmla="*/ 118 h 135"/>
                  <a:gd name="T76" fmla="*/ 42 w 45"/>
                  <a:gd name="T77" fmla="*/ 126 h 135"/>
                  <a:gd name="T78" fmla="*/ 45 w 45"/>
                  <a:gd name="T79" fmla="*/ 135 h 135"/>
                  <a:gd name="T80" fmla="*/ 45 w 45"/>
                  <a:gd name="T81" fmla="*/ 135 h 135"/>
                  <a:gd name="T82" fmla="*/ 45 w 45"/>
                  <a:gd name="T83" fmla="*/ 135 h 135"/>
                  <a:gd name="T84" fmla="*/ 45 w 45"/>
                  <a:gd name="T85" fmla="*/ 135 h 135"/>
                  <a:gd name="T86" fmla="*/ 45 w 45"/>
                  <a:gd name="T87" fmla="*/ 135 h 135"/>
                  <a:gd name="T88" fmla="*/ 37 w 45"/>
                  <a:gd name="T89" fmla="*/ 108 h 13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5"/>
                  <a:gd name="T136" fmla="*/ 0 h 135"/>
                  <a:gd name="T137" fmla="*/ 45 w 45"/>
                  <a:gd name="T138" fmla="*/ 135 h 13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5" h="135">
                    <a:moveTo>
                      <a:pt x="37" y="108"/>
                    </a:moveTo>
                    <a:lnTo>
                      <a:pt x="27" y="96"/>
                    </a:lnTo>
                    <a:lnTo>
                      <a:pt x="19" y="83"/>
                    </a:lnTo>
                    <a:lnTo>
                      <a:pt x="15" y="66"/>
                    </a:lnTo>
                    <a:lnTo>
                      <a:pt x="19" y="51"/>
                    </a:lnTo>
                    <a:lnTo>
                      <a:pt x="27" y="38"/>
                    </a:lnTo>
                    <a:lnTo>
                      <a:pt x="37" y="27"/>
                    </a:lnTo>
                    <a:lnTo>
                      <a:pt x="42" y="19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2" y="8"/>
                    </a:lnTo>
                    <a:lnTo>
                      <a:pt x="39" y="17"/>
                    </a:lnTo>
                    <a:lnTo>
                      <a:pt x="34" y="24"/>
                    </a:lnTo>
                    <a:lnTo>
                      <a:pt x="17" y="36"/>
                    </a:lnTo>
                    <a:lnTo>
                      <a:pt x="4" y="52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7" y="87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39" y="118"/>
                    </a:lnTo>
                    <a:lnTo>
                      <a:pt x="42" y="126"/>
                    </a:lnTo>
                    <a:lnTo>
                      <a:pt x="45" y="135"/>
                    </a:lnTo>
                    <a:lnTo>
                      <a:pt x="37" y="108"/>
                    </a:lnTo>
                    <a:close/>
                  </a:path>
                </a:pathLst>
              </a:custGeom>
              <a:solidFill>
                <a:srgbClr val="E0BCD6"/>
              </a:solidFill>
              <a:ln w="3810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9" name="Freeform 27"/>
              <p:cNvSpPr>
                <a:spLocks noChangeAspect="1"/>
              </p:cNvSpPr>
              <p:nvPr/>
            </p:nvSpPr>
            <p:spPr bwMode="auto">
              <a:xfrm>
                <a:off x="2977" y="1372"/>
                <a:ext cx="203" cy="169"/>
              </a:xfrm>
              <a:custGeom>
                <a:avLst/>
                <a:gdLst>
                  <a:gd name="T0" fmla="*/ 0 w 92"/>
                  <a:gd name="T1" fmla="*/ 75 h 75"/>
                  <a:gd name="T2" fmla="*/ 16 w 92"/>
                  <a:gd name="T3" fmla="*/ 54 h 75"/>
                  <a:gd name="T4" fmla="*/ 35 w 92"/>
                  <a:gd name="T5" fmla="*/ 36 h 75"/>
                  <a:gd name="T6" fmla="*/ 57 w 92"/>
                  <a:gd name="T7" fmla="*/ 22 h 75"/>
                  <a:gd name="T8" fmla="*/ 82 w 92"/>
                  <a:gd name="T9" fmla="*/ 14 h 75"/>
                  <a:gd name="T10" fmla="*/ 82 w 92"/>
                  <a:gd name="T11" fmla="*/ 14 h 75"/>
                  <a:gd name="T12" fmla="*/ 87 w 92"/>
                  <a:gd name="T13" fmla="*/ 11 h 75"/>
                  <a:gd name="T14" fmla="*/ 90 w 92"/>
                  <a:gd name="T15" fmla="*/ 7 h 75"/>
                  <a:gd name="T16" fmla="*/ 92 w 92"/>
                  <a:gd name="T17" fmla="*/ 4 h 75"/>
                  <a:gd name="T18" fmla="*/ 92 w 92"/>
                  <a:gd name="T19" fmla="*/ 4 h 75"/>
                  <a:gd name="T20" fmla="*/ 87 w 92"/>
                  <a:gd name="T21" fmla="*/ 0 h 75"/>
                  <a:gd name="T22" fmla="*/ 79 w 92"/>
                  <a:gd name="T23" fmla="*/ 0 h 75"/>
                  <a:gd name="T24" fmla="*/ 73 w 92"/>
                  <a:gd name="T25" fmla="*/ 0 h 75"/>
                  <a:gd name="T26" fmla="*/ 73 w 92"/>
                  <a:gd name="T27" fmla="*/ 0 h 75"/>
                  <a:gd name="T28" fmla="*/ 47 w 92"/>
                  <a:gd name="T29" fmla="*/ 11 h 75"/>
                  <a:gd name="T30" fmla="*/ 26 w 92"/>
                  <a:gd name="T31" fmla="*/ 29 h 75"/>
                  <a:gd name="T32" fmla="*/ 10 w 92"/>
                  <a:gd name="T33" fmla="*/ 52 h 75"/>
                  <a:gd name="T34" fmla="*/ 0 w 92"/>
                  <a:gd name="T35" fmla="*/ 75 h 75"/>
                  <a:gd name="T36" fmla="*/ 0 w 92"/>
                  <a:gd name="T37" fmla="*/ 75 h 75"/>
                  <a:gd name="T38" fmla="*/ 0 w 92"/>
                  <a:gd name="T39" fmla="*/ 75 h 75"/>
                  <a:gd name="T40" fmla="*/ 0 w 92"/>
                  <a:gd name="T41" fmla="*/ 75 h 75"/>
                  <a:gd name="T42" fmla="*/ 0 w 92"/>
                  <a:gd name="T43" fmla="*/ 75 h 75"/>
                  <a:gd name="T44" fmla="*/ 0 w 92"/>
                  <a:gd name="T45" fmla="*/ 75 h 75"/>
                  <a:gd name="T46" fmla="*/ 0 w 92"/>
                  <a:gd name="T47" fmla="*/ 75 h 75"/>
                  <a:gd name="T48" fmla="*/ 0 w 92"/>
                  <a:gd name="T49" fmla="*/ 75 h 75"/>
                  <a:gd name="T50" fmla="*/ 0 w 92"/>
                  <a:gd name="T51" fmla="*/ 75 h 75"/>
                  <a:gd name="T52" fmla="*/ 0 w 92"/>
                  <a:gd name="T53" fmla="*/ 75 h 7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2"/>
                  <a:gd name="T82" fmla="*/ 0 h 75"/>
                  <a:gd name="T83" fmla="*/ 92 w 92"/>
                  <a:gd name="T84" fmla="*/ 75 h 7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2" h="75">
                    <a:moveTo>
                      <a:pt x="0" y="75"/>
                    </a:moveTo>
                    <a:lnTo>
                      <a:pt x="16" y="54"/>
                    </a:lnTo>
                    <a:lnTo>
                      <a:pt x="35" y="36"/>
                    </a:lnTo>
                    <a:lnTo>
                      <a:pt x="57" y="22"/>
                    </a:lnTo>
                    <a:lnTo>
                      <a:pt x="82" y="14"/>
                    </a:lnTo>
                    <a:lnTo>
                      <a:pt x="87" y="11"/>
                    </a:lnTo>
                    <a:lnTo>
                      <a:pt x="90" y="7"/>
                    </a:lnTo>
                    <a:lnTo>
                      <a:pt x="92" y="4"/>
                    </a:lnTo>
                    <a:lnTo>
                      <a:pt x="87" y="0"/>
                    </a:lnTo>
                    <a:lnTo>
                      <a:pt x="79" y="0"/>
                    </a:lnTo>
                    <a:lnTo>
                      <a:pt x="73" y="0"/>
                    </a:lnTo>
                    <a:lnTo>
                      <a:pt x="47" y="11"/>
                    </a:lnTo>
                    <a:lnTo>
                      <a:pt x="26" y="29"/>
                    </a:lnTo>
                    <a:lnTo>
                      <a:pt x="10" y="52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0" name="Freeform 28"/>
              <p:cNvSpPr>
                <a:spLocks noChangeAspect="1"/>
              </p:cNvSpPr>
              <p:nvPr/>
            </p:nvSpPr>
            <p:spPr bwMode="auto">
              <a:xfrm>
                <a:off x="3178" y="1510"/>
                <a:ext cx="113" cy="302"/>
              </a:xfrm>
              <a:custGeom>
                <a:avLst/>
                <a:gdLst>
                  <a:gd name="T0" fmla="*/ 50 w 51"/>
                  <a:gd name="T1" fmla="*/ 0 h 135"/>
                  <a:gd name="T2" fmla="*/ 47 w 51"/>
                  <a:gd name="T3" fmla="*/ 8 h 135"/>
                  <a:gd name="T4" fmla="*/ 46 w 51"/>
                  <a:gd name="T5" fmla="*/ 10 h 135"/>
                  <a:gd name="T6" fmla="*/ 50 w 51"/>
                  <a:gd name="T7" fmla="*/ 0 h 135"/>
                  <a:gd name="T8" fmla="*/ 50 w 51"/>
                  <a:gd name="T9" fmla="*/ 0 h 135"/>
                  <a:gd name="T10" fmla="*/ 50 w 51"/>
                  <a:gd name="T11" fmla="*/ 0 h 135"/>
                  <a:gd name="T12" fmla="*/ 50 w 51"/>
                  <a:gd name="T13" fmla="*/ 0 h 135"/>
                  <a:gd name="T14" fmla="*/ 46 w 51"/>
                  <a:gd name="T15" fmla="*/ 9 h 135"/>
                  <a:gd name="T16" fmla="*/ 41 w 51"/>
                  <a:gd name="T17" fmla="*/ 17 h 135"/>
                  <a:gd name="T18" fmla="*/ 34 w 51"/>
                  <a:gd name="T19" fmla="*/ 24 h 135"/>
                  <a:gd name="T20" fmla="*/ 18 w 51"/>
                  <a:gd name="T21" fmla="*/ 37 h 135"/>
                  <a:gd name="T22" fmla="*/ 4 w 51"/>
                  <a:gd name="T23" fmla="*/ 52 h 135"/>
                  <a:gd name="T24" fmla="*/ 0 w 51"/>
                  <a:gd name="T25" fmla="*/ 72 h 135"/>
                  <a:gd name="T26" fmla="*/ 0 w 51"/>
                  <a:gd name="T27" fmla="*/ 72 h 135"/>
                  <a:gd name="T28" fmla="*/ 0 w 51"/>
                  <a:gd name="T29" fmla="*/ 72 h 135"/>
                  <a:gd name="T30" fmla="*/ 0 w 51"/>
                  <a:gd name="T31" fmla="*/ 72 h 135"/>
                  <a:gd name="T32" fmla="*/ 7 w 51"/>
                  <a:gd name="T33" fmla="*/ 88 h 135"/>
                  <a:gd name="T34" fmla="*/ 20 w 51"/>
                  <a:gd name="T35" fmla="*/ 100 h 135"/>
                  <a:gd name="T36" fmla="*/ 34 w 51"/>
                  <a:gd name="T37" fmla="*/ 111 h 135"/>
                  <a:gd name="T38" fmla="*/ 41 w 51"/>
                  <a:gd name="T39" fmla="*/ 119 h 135"/>
                  <a:gd name="T40" fmla="*/ 46 w 51"/>
                  <a:gd name="T41" fmla="*/ 127 h 135"/>
                  <a:gd name="T42" fmla="*/ 51 w 51"/>
                  <a:gd name="T43" fmla="*/ 135 h 13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1"/>
                  <a:gd name="T67" fmla="*/ 0 h 135"/>
                  <a:gd name="T68" fmla="*/ 51 w 51"/>
                  <a:gd name="T69" fmla="*/ 135 h 13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1" h="135">
                    <a:moveTo>
                      <a:pt x="50" y="0"/>
                    </a:moveTo>
                    <a:lnTo>
                      <a:pt x="47" y="8"/>
                    </a:lnTo>
                    <a:lnTo>
                      <a:pt x="46" y="10"/>
                    </a:lnTo>
                    <a:lnTo>
                      <a:pt x="50" y="0"/>
                    </a:lnTo>
                    <a:lnTo>
                      <a:pt x="46" y="9"/>
                    </a:lnTo>
                    <a:lnTo>
                      <a:pt x="41" y="17"/>
                    </a:lnTo>
                    <a:lnTo>
                      <a:pt x="34" y="24"/>
                    </a:lnTo>
                    <a:lnTo>
                      <a:pt x="18" y="37"/>
                    </a:lnTo>
                    <a:lnTo>
                      <a:pt x="4" y="52"/>
                    </a:lnTo>
                    <a:lnTo>
                      <a:pt x="0" y="72"/>
                    </a:lnTo>
                    <a:lnTo>
                      <a:pt x="7" y="88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41" y="119"/>
                    </a:lnTo>
                    <a:lnTo>
                      <a:pt x="46" y="127"/>
                    </a:lnTo>
                    <a:lnTo>
                      <a:pt x="51" y="135"/>
                    </a:lnTo>
                  </a:path>
                </a:pathLst>
              </a:custGeom>
              <a:noFill/>
              <a:ln w="19050" cmpd="sng">
                <a:solidFill>
                  <a:srgbClr val="C8A3C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9" name="Group 29"/>
              <p:cNvGrpSpPr>
                <a:grpSpLocks/>
              </p:cNvGrpSpPr>
              <p:nvPr/>
            </p:nvGrpSpPr>
            <p:grpSpPr bwMode="auto">
              <a:xfrm>
                <a:off x="3011" y="989"/>
                <a:ext cx="736" cy="1340"/>
                <a:chOff x="3622" y="1476"/>
                <a:chExt cx="499" cy="896"/>
              </a:xfrm>
            </p:grpSpPr>
            <p:sp>
              <p:nvSpPr>
                <p:cNvPr id="21578" name="Freeform 30"/>
                <p:cNvSpPr>
                  <a:spLocks noChangeAspect="1"/>
                </p:cNvSpPr>
                <p:nvPr/>
              </p:nvSpPr>
              <p:spPr bwMode="auto">
                <a:xfrm>
                  <a:off x="4099" y="2296"/>
                  <a:ext cx="22" cy="76"/>
                </a:xfrm>
                <a:custGeom>
                  <a:avLst/>
                  <a:gdLst>
                    <a:gd name="T0" fmla="*/ 0 w 15"/>
                    <a:gd name="T1" fmla="*/ 50 h 51"/>
                    <a:gd name="T2" fmla="*/ 8 w 15"/>
                    <a:gd name="T3" fmla="*/ 51 h 51"/>
                    <a:gd name="T4" fmla="*/ 15 w 15"/>
                    <a:gd name="T5" fmla="*/ 1 h 51"/>
                    <a:gd name="T6" fmla="*/ 7 w 15"/>
                    <a:gd name="T7" fmla="*/ 0 h 51"/>
                    <a:gd name="T8" fmla="*/ 0 w 15"/>
                    <a:gd name="T9" fmla="*/ 5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51"/>
                    <a:gd name="T17" fmla="*/ 15 w 15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51">
                      <a:moveTo>
                        <a:pt x="0" y="50"/>
                      </a:moveTo>
                      <a:lnTo>
                        <a:pt x="8" y="51"/>
                      </a:lnTo>
                      <a:lnTo>
                        <a:pt x="15" y="1"/>
                      </a:lnTo>
                      <a:lnTo>
                        <a:pt x="7" y="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9" name="Freeform 31"/>
                <p:cNvSpPr>
                  <a:spLocks noChangeAspect="1"/>
                </p:cNvSpPr>
                <p:nvPr/>
              </p:nvSpPr>
              <p:spPr bwMode="auto">
                <a:xfrm>
                  <a:off x="3622" y="1841"/>
                  <a:ext cx="21" cy="78"/>
                </a:xfrm>
                <a:custGeom>
                  <a:avLst/>
                  <a:gdLst>
                    <a:gd name="T0" fmla="*/ 0 w 14"/>
                    <a:gd name="T1" fmla="*/ 0 h 52"/>
                    <a:gd name="T2" fmla="*/ 6 w 14"/>
                    <a:gd name="T3" fmla="*/ 52 h 52"/>
                    <a:gd name="T4" fmla="*/ 14 w 14"/>
                    <a:gd name="T5" fmla="*/ 51 h 52"/>
                    <a:gd name="T6" fmla="*/ 7 w 14"/>
                    <a:gd name="T7" fmla="*/ 0 h 52"/>
                    <a:gd name="T8" fmla="*/ 0 w 14"/>
                    <a:gd name="T9" fmla="*/ 0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2"/>
                    <a:gd name="T17" fmla="*/ 14 w 1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2">
                      <a:moveTo>
                        <a:pt x="0" y="0"/>
                      </a:moveTo>
                      <a:lnTo>
                        <a:pt x="6" y="52"/>
                      </a:lnTo>
                      <a:lnTo>
                        <a:pt x="14" y="51"/>
                      </a:lnTo>
                      <a:lnTo>
                        <a:pt x="7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0" name="Freeform 32"/>
                <p:cNvSpPr>
                  <a:spLocks noChangeAspect="1"/>
                </p:cNvSpPr>
                <p:nvPr/>
              </p:nvSpPr>
              <p:spPr bwMode="auto">
                <a:xfrm>
                  <a:off x="3691" y="1819"/>
                  <a:ext cx="46" cy="73"/>
                </a:xfrm>
                <a:custGeom>
                  <a:avLst/>
                  <a:gdLst>
                    <a:gd name="T0" fmla="*/ 0 w 31"/>
                    <a:gd name="T1" fmla="*/ 3 h 49"/>
                    <a:gd name="T2" fmla="*/ 24 w 31"/>
                    <a:gd name="T3" fmla="*/ 49 h 49"/>
                    <a:gd name="T4" fmla="*/ 31 w 31"/>
                    <a:gd name="T5" fmla="*/ 46 h 49"/>
                    <a:gd name="T6" fmla="*/ 8 w 31"/>
                    <a:gd name="T7" fmla="*/ 0 h 49"/>
                    <a:gd name="T8" fmla="*/ 0 w 31"/>
                    <a:gd name="T9" fmla="*/ 3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49"/>
                    <a:gd name="T17" fmla="*/ 31 w 31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49">
                      <a:moveTo>
                        <a:pt x="0" y="3"/>
                      </a:moveTo>
                      <a:lnTo>
                        <a:pt x="24" y="49"/>
                      </a:lnTo>
                      <a:lnTo>
                        <a:pt x="31" y="46"/>
                      </a:lnTo>
                      <a:lnTo>
                        <a:pt x="8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1" name="Freeform 33"/>
                <p:cNvSpPr>
                  <a:spLocks noChangeAspect="1"/>
                </p:cNvSpPr>
                <p:nvPr/>
              </p:nvSpPr>
              <p:spPr bwMode="auto">
                <a:xfrm>
                  <a:off x="3753" y="1781"/>
                  <a:ext cx="60" cy="65"/>
                </a:xfrm>
                <a:custGeom>
                  <a:avLst/>
                  <a:gdLst>
                    <a:gd name="T0" fmla="*/ 0 w 40"/>
                    <a:gd name="T1" fmla="*/ 5 h 43"/>
                    <a:gd name="T2" fmla="*/ 35 w 40"/>
                    <a:gd name="T3" fmla="*/ 43 h 43"/>
                    <a:gd name="T4" fmla="*/ 40 w 40"/>
                    <a:gd name="T5" fmla="*/ 38 h 43"/>
                    <a:gd name="T6" fmla="*/ 6 w 40"/>
                    <a:gd name="T7" fmla="*/ 0 h 43"/>
                    <a:gd name="T8" fmla="*/ 0 w 40"/>
                    <a:gd name="T9" fmla="*/ 5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3"/>
                    <a:gd name="T17" fmla="*/ 40 w 40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3">
                      <a:moveTo>
                        <a:pt x="0" y="5"/>
                      </a:moveTo>
                      <a:lnTo>
                        <a:pt x="35" y="43"/>
                      </a:lnTo>
                      <a:lnTo>
                        <a:pt x="40" y="38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2" name="Freeform 34"/>
                <p:cNvSpPr>
                  <a:spLocks noChangeAspect="1"/>
                </p:cNvSpPr>
                <p:nvPr/>
              </p:nvSpPr>
              <p:spPr bwMode="auto">
                <a:xfrm>
                  <a:off x="3801" y="1729"/>
                  <a:ext cx="71" cy="54"/>
                </a:xfrm>
                <a:custGeom>
                  <a:avLst/>
                  <a:gdLst>
                    <a:gd name="T0" fmla="*/ 0 w 47"/>
                    <a:gd name="T1" fmla="*/ 6 h 36"/>
                    <a:gd name="T2" fmla="*/ 43 w 47"/>
                    <a:gd name="T3" fmla="*/ 36 h 36"/>
                    <a:gd name="T4" fmla="*/ 47 w 47"/>
                    <a:gd name="T5" fmla="*/ 30 h 36"/>
                    <a:gd name="T6" fmla="*/ 5 w 47"/>
                    <a:gd name="T7" fmla="*/ 0 h 36"/>
                    <a:gd name="T8" fmla="*/ 0 w 47"/>
                    <a:gd name="T9" fmla="*/ 6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6"/>
                    <a:gd name="T17" fmla="*/ 47 w 47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6">
                      <a:moveTo>
                        <a:pt x="0" y="6"/>
                      </a:moveTo>
                      <a:lnTo>
                        <a:pt x="43" y="36"/>
                      </a:lnTo>
                      <a:lnTo>
                        <a:pt x="47" y="30"/>
                      </a:lnTo>
                      <a:lnTo>
                        <a:pt x="5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3" name="Freeform 35"/>
                <p:cNvSpPr>
                  <a:spLocks noChangeAspect="1"/>
                </p:cNvSpPr>
                <p:nvPr/>
              </p:nvSpPr>
              <p:spPr bwMode="auto">
                <a:xfrm>
                  <a:off x="3842" y="1664"/>
                  <a:ext cx="73" cy="50"/>
                </a:xfrm>
                <a:custGeom>
                  <a:avLst/>
                  <a:gdLst>
                    <a:gd name="T0" fmla="*/ 0 w 49"/>
                    <a:gd name="T1" fmla="*/ 7 h 33"/>
                    <a:gd name="T2" fmla="*/ 45 w 49"/>
                    <a:gd name="T3" fmla="*/ 33 h 33"/>
                    <a:gd name="T4" fmla="*/ 49 w 49"/>
                    <a:gd name="T5" fmla="*/ 27 h 33"/>
                    <a:gd name="T6" fmla="*/ 5 w 49"/>
                    <a:gd name="T7" fmla="*/ 0 h 33"/>
                    <a:gd name="T8" fmla="*/ 0 w 49"/>
                    <a:gd name="T9" fmla="*/ 7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3"/>
                    <a:gd name="T17" fmla="*/ 49 w 4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3">
                      <a:moveTo>
                        <a:pt x="0" y="7"/>
                      </a:moveTo>
                      <a:lnTo>
                        <a:pt x="45" y="33"/>
                      </a:lnTo>
                      <a:lnTo>
                        <a:pt x="49" y="27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4" name="Freeform 36"/>
                <p:cNvSpPr>
                  <a:spLocks noChangeAspect="1"/>
                </p:cNvSpPr>
                <p:nvPr/>
              </p:nvSpPr>
              <p:spPr bwMode="auto">
                <a:xfrm>
                  <a:off x="3884" y="1597"/>
                  <a:ext cx="66" cy="55"/>
                </a:xfrm>
                <a:custGeom>
                  <a:avLst/>
                  <a:gdLst>
                    <a:gd name="T0" fmla="*/ 0 w 44"/>
                    <a:gd name="T1" fmla="*/ 7 h 37"/>
                    <a:gd name="T2" fmla="*/ 39 w 44"/>
                    <a:gd name="T3" fmla="*/ 37 h 37"/>
                    <a:gd name="T4" fmla="*/ 44 w 44"/>
                    <a:gd name="T5" fmla="*/ 30 h 37"/>
                    <a:gd name="T6" fmla="*/ 5 w 44"/>
                    <a:gd name="T7" fmla="*/ 0 h 37"/>
                    <a:gd name="T8" fmla="*/ 0 w 44"/>
                    <a:gd name="T9" fmla="*/ 7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7"/>
                    <a:gd name="T17" fmla="*/ 44 w 4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7">
                      <a:moveTo>
                        <a:pt x="0" y="7"/>
                      </a:moveTo>
                      <a:lnTo>
                        <a:pt x="39" y="37"/>
                      </a:lnTo>
                      <a:lnTo>
                        <a:pt x="44" y="30"/>
                      </a:lnTo>
                      <a:lnTo>
                        <a:pt x="5" y="0"/>
                      </a:lnTo>
                      <a:lnTo>
                        <a:pt x="0" y="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5" name="Freeform 37"/>
                <p:cNvSpPr>
                  <a:spLocks noChangeAspect="1"/>
                </p:cNvSpPr>
                <p:nvPr/>
              </p:nvSpPr>
              <p:spPr bwMode="auto">
                <a:xfrm>
                  <a:off x="3942" y="1532"/>
                  <a:ext cx="52" cy="68"/>
                </a:xfrm>
                <a:custGeom>
                  <a:avLst/>
                  <a:gdLst>
                    <a:gd name="T0" fmla="*/ 0 w 35"/>
                    <a:gd name="T1" fmla="*/ 5 h 45"/>
                    <a:gd name="T2" fmla="*/ 29 w 35"/>
                    <a:gd name="T3" fmla="*/ 45 h 45"/>
                    <a:gd name="T4" fmla="*/ 35 w 35"/>
                    <a:gd name="T5" fmla="*/ 40 h 45"/>
                    <a:gd name="T6" fmla="*/ 6 w 35"/>
                    <a:gd name="T7" fmla="*/ 0 h 45"/>
                    <a:gd name="T8" fmla="*/ 0 w 35"/>
                    <a:gd name="T9" fmla="*/ 5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45"/>
                    <a:gd name="T17" fmla="*/ 35 w 3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45">
                      <a:moveTo>
                        <a:pt x="0" y="5"/>
                      </a:moveTo>
                      <a:lnTo>
                        <a:pt x="29" y="45"/>
                      </a:lnTo>
                      <a:lnTo>
                        <a:pt x="35" y="40"/>
                      </a:lnTo>
                      <a:lnTo>
                        <a:pt x="6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6" name="Freeform 38"/>
                <p:cNvSpPr>
                  <a:spLocks noChangeAspect="1"/>
                </p:cNvSpPr>
                <p:nvPr/>
              </p:nvSpPr>
              <p:spPr bwMode="auto">
                <a:xfrm>
                  <a:off x="4019" y="1496"/>
                  <a:ext cx="33" cy="72"/>
                </a:xfrm>
                <a:custGeom>
                  <a:avLst/>
                  <a:gdLst>
                    <a:gd name="T0" fmla="*/ 0 w 22"/>
                    <a:gd name="T1" fmla="*/ 2 h 48"/>
                    <a:gd name="T2" fmla="*/ 15 w 22"/>
                    <a:gd name="T3" fmla="*/ 48 h 48"/>
                    <a:gd name="T4" fmla="*/ 22 w 22"/>
                    <a:gd name="T5" fmla="*/ 46 h 48"/>
                    <a:gd name="T6" fmla="*/ 7 w 22"/>
                    <a:gd name="T7" fmla="*/ 0 h 48"/>
                    <a:gd name="T8" fmla="*/ 0 w 22"/>
                    <a:gd name="T9" fmla="*/ 2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8"/>
                    <a:gd name="T17" fmla="*/ 22 w 22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8">
                      <a:moveTo>
                        <a:pt x="0" y="2"/>
                      </a:moveTo>
                      <a:lnTo>
                        <a:pt x="15" y="48"/>
                      </a:lnTo>
                      <a:lnTo>
                        <a:pt x="22" y="46"/>
                      </a:lnTo>
                      <a:lnTo>
                        <a:pt x="7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7" name="Freeform 39"/>
                <p:cNvSpPr>
                  <a:spLocks noChangeAspect="1"/>
                </p:cNvSpPr>
                <p:nvPr/>
              </p:nvSpPr>
              <p:spPr bwMode="auto">
                <a:xfrm>
                  <a:off x="3622" y="1927"/>
                  <a:ext cx="21" cy="78"/>
                </a:xfrm>
                <a:custGeom>
                  <a:avLst/>
                  <a:gdLst>
                    <a:gd name="T0" fmla="*/ 0 w 14"/>
                    <a:gd name="T1" fmla="*/ 51 h 52"/>
                    <a:gd name="T2" fmla="*/ 7 w 14"/>
                    <a:gd name="T3" fmla="*/ 52 h 52"/>
                    <a:gd name="T4" fmla="*/ 14 w 14"/>
                    <a:gd name="T5" fmla="*/ 1 h 52"/>
                    <a:gd name="T6" fmla="*/ 6 w 14"/>
                    <a:gd name="T7" fmla="*/ 0 h 52"/>
                    <a:gd name="T8" fmla="*/ 0 w 14"/>
                    <a:gd name="T9" fmla="*/ 51 h 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"/>
                    <a:gd name="T16" fmla="*/ 0 h 52"/>
                    <a:gd name="T17" fmla="*/ 14 w 14"/>
                    <a:gd name="T18" fmla="*/ 52 h 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" h="52">
                      <a:moveTo>
                        <a:pt x="0" y="51"/>
                      </a:moveTo>
                      <a:lnTo>
                        <a:pt x="7" y="52"/>
                      </a:lnTo>
                      <a:lnTo>
                        <a:pt x="14" y="1"/>
                      </a:lnTo>
                      <a:lnTo>
                        <a:pt x="6" y="0"/>
                      </a:lnTo>
                      <a:lnTo>
                        <a:pt x="0" y="5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8" name="Freeform 40"/>
                <p:cNvSpPr>
                  <a:spLocks noChangeAspect="1"/>
                </p:cNvSpPr>
                <p:nvPr/>
              </p:nvSpPr>
              <p:spPr bwMode="auto">
                <a:xfrm>
                  <a:off x="3691" y="1952"/>
                  <a:ext cx="46" cy="75"/>
                </a:xfrm>
                <a:custGeom>
                  <a:avLst/>
                  <a:gdLst>
                    <a:gd name="T0" fmla="*/ 0 w 31"/>
                    <a:gd name="T1" fmla="*/ 46 h 50"/>
                    <a:gd name="T2" fmla="*/ 8 w 31"/>
                    <a:gd name="T3" fmla="*/ 50 h 50"/>
                    <a:gd name="T4" fmla="*/ 31 w 31"/>
                    <a:gd name="T5" fmla="*/ 4 h 50"/>
                    <a:gd name="T6" fmla="*/ 24 w 31"/>
                    <a:gd name="T7" fmla="*/ 0 h 50"/>
                    <a:gd name="T8" fmla="*/ 0 w 31"/>
                    <a:gd name="T9" fmla="*/ 46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50"/>
                    <a:gd name="T17" fmla="*/ 31 w 31"/>
                    <a:gd name="T18" fmla="*/ 50 h 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50">
                      <a:moveTo>
                        <a:pt x="0" y="46"/>
                      </a:moveTo>
                      <a:lnTo>
                        <a:pt x="8" y="50"/>
                      </a:lnTo>
                      <a:lnTo>
                        <a:pt x="31" y="4"/>
                      </a:lnTo>
                      <a:lnTo>
                        <a:pt x="24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9" name="Freeform 41"/>
                <p:cNvSpPr>
                  <a:spLocks noChangeAspect="1"/>
                </p:cNvSpPr>
                <p:nvPr/>
              </p:nvSpPr>
              <p:spPr bwMode="auto">
                <a:xfrm>
                  <a:off x="3753" y="2000"/>
                  <a:ext cx="60" cy="65"/>
                </a:xfrm>
                <a:custGeom>
                  <a:avLst/>
                  <a:gdLst>
                    <a:gd name="T0" fmla="*/ 0 w 40"/>
                    <a:gd name="T1" fmla="*/ 38 h 43"/>
                    <a:gd name="T2" fmla="*/ 6 w 40"/>
                    <a:gd name="T3" fmla="*/ 43 h 43"/>
                    <a:gd name="T4" fmla="*/ 40 w 40"/>
                    <a:gd name="T5" fmla="*/ 5 h 43"/>
                    <a:gd name="T6" fmla="*/ 35 w 40"/>
                    <a:gd name="T7" fmla="*/ 0 h 43"/>
                    <a:gd name="T8" fmla="*/ 0 w 40"/>
                    <a:gd name="T9" fmla="*/ 38 h 4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"/>
                    <a:gd name="T16" fmla="*/ 0 h 43"/>
                    <a:gd name="T17" fmla="*/ 40 w 40"/>
                    <a:gd name="T18" fmla="*/ 43 h 4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" h="43">
                      <a:moveTo>
                        <a:pt x="0" y="38"/>
                      </a:moveTo>
                      <a:lnTo>
                        <a:pt x="6" y="43"/>
                      </a:lnTo>
                      <a:lnTo>
                        <a:pt x="40" y="5"/>
                      </a:lnTo>
                      <a:lnTo>
                        <a:pt x="35" y="0"/>
                      </a:lnTo>
                      <a:lnTo>
                        <a:pt x="0" y="38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0" name="Freeform 42"/>
                <p:cNvSpPr>
                  <a:spLocks noChangeAspect="1"/>
                </p:cNvSpPr>
                <p:nvPr/>
              </p:nvSpPr>
              <p:spPr bwMode="auto">
                <a:xfrm>
                  <a:off x="3801" y="2063"/>
                  <a:ext cx="71" cy="53"/>
                </a:xfrm>
                <a:custGeom>
                  <a:avLst/>
                  <a:gdLst>
                    <a:gd name="T0" fmla="*/ 0 w 47"/>
                    <a:gd name="T1" fmla="*/ 29 h 35"/>
                    <a:gd name="T2" fmla="*/ 5 w 47"/>
                    <a:gd name="T3" fmla="*/ 35 h 35"/>
                    <a:gd name="T4" fmla="*/ 47 w 47"/>
                    <a:gd name="T5" fmla="*/ 6 h 35"/>
                    <a:gd name="T6" fmla="*/ 43 w 47"/>
                    <a:gd name="T7" fmla="*/ 0 h 35"/>
                    <a:gd name="T8" fmla="*/ 0 w 47"/>
                    <a:gd name="T9" fmla="*/ 29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7"/>
                    <a:gd name="T16" fmla="*/ 0 h 35"/>
                    <a:gd name="T17" fmla="*/ 47 w 47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7" h="35">
                      <a:moveTo>
                        <a:pt x="0" y="29"/>
                      </a:moveTo>
                      <a:lnTo>
                        <a:pt x="5" y="35"/>
                      </a:lnTo>
                      <a:lnTo>
                        <a:pt x="47" y="6"/>
                      </a:lnTo>
                      <a:lnTo>
                        <a:pt x="43" y="0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1" name="Freeform 43"/>
                <p:cNvSpPr>
                  <a:spLocks noChangeAspect="1"/>
                </p:cNvSpPr>
                <p:nvPr/>
              </p:nvSpPr>
              <p:spPr bwMode="auto">
                <a:xfrm>
                  <a:off x="3842" y="2131"/>
                  <a:ext cx="73" cy="49"/>
                </a:xfrm>
                <a:custGeom>
                  <a:avLst/>
                  <a:gdLst>
                    <a:gd name="T0" fmla="*/ 0 w 49"/>
                    <a:gd name="T1" fmla="*/ 27 h 33"/>
                    <a:gd name="T2" fmla="*/ 5 w 49"/>
                    <a:gd name="T3" fmla="*/ 33 h 33"/>
                    <a:gd name="T4" fmla="*/ 49 w 49"/>
                    <a:gd name="T5" fmla="*/ 7 h 33"/>
                    <a:gd name="T6" fmla="*/ 45 w 49"/>
                    <a:gd name="T7" fmla="*/ 0 h 33"/>
                    <a:gd name="T8" fmla="*/ 0 w 49"/>
                    <a:gd name="T9" fmla="*/ 27 h 3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9"/>
                    <a:gd name="T16" fmla="*/ 0 h 33"/>
                    <a:gd name="T17" fmla="*/ 49 w 49"/>
                    <a:gd name="T18" fmla="*/ 33 h 3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9" h="33">
                      <a:moveTo>
                        <a:pt x="0" y="27"/>
                      </a:moveTo>
                      <a:lnTo>
                        <a:pt x="5" y="33"/>
                      </a:lnTo>
                      <a:lnTo>
                        <a:pt x="49" y="7"/>
                      </a:lnTo>
                      <a:lnTo>
                        <a:pt x="45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2" name="Freeform 44"/>
                <p:cNvSpPr>
                  <a:spLocks noChangeAspect="1"/>
                </p:cNvSpPr>
                <p:nvPr/>
              </p:nvSpPr>
              <p:spPr bwMode="auto">
                <a:xfrm>
                  <a:off x="3884" y="2194"/>
                  <a:ext cx="66" cy="55"/>
                </a:xfrm>
                <a:custGeom>
                  <a:avLst/>
                  <a:gdLst>
                    <a:gd name="T0" fmla="*/ 0 w 44"/>
                    <a:gd name="T1" fmla="*/ 31 h 37"/>
                    <a:gd name="T2" fmla="*/ 5 w 44"/>
                    <a:gd name="T3" fmla="*/ 37 h 37"/>
                    <a:gd name="T4" fmla="*/ 44 w 44"/>
                    <a:gd name="T5" fmla="*/ 6 h 37"/>
                    <a:gd name="T6" fmla="*/ 39 w 44"/>
                    <a:gd name="T7" fmla="*/ 0 h 37"/>
                    <a:gd name="T8" fmla="*/ 0 w 44"/>
                    <a:gd name="T9" fmla="*/ 31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37"/>
                    <a:gd name="T17" fmla="*/ 44 w 44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37">
                      <a:moveTo>
                        <a:pt x="0" y="31"/>
                      </a:moveTo>
                      <a:lnTo>
                        <a:pt x="5" y="37"/>
                      </a:lnTo>
                      <a:lnTo>
                        <a:pt x="44" y="6"/>
                      </a:lnTo>
                      <a:lnTo>
                        <a:pt x="39" y="0"/>
                      </a:lnTo>
                      <a:lnTo>
                        <a:pt x="0" y="31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3" name="Freeform 45"/>
                <p:cNvSpPr>
                  <a:spLocks noChangeAspect="1"/>
                </p:cNvSpPr>
                <p:nvPr/>
              </p:nvSpPr>
              <p:spPr bwMode="auto">
                <a:xfrm>
                  <a:off x="3942" y="2248"/>
                  <a:ext cx="52" cy="66"/>
                </a:xfrm>
                <a:custGeom>
                  <a:avLst/>
                  <a:gdLst>
                    <a:gd name="T0" fmla="*/ 0 w 35"/>
                    <a:gd name="T1" fmla="*/ 39 h 44"/>
                    <a:gd name="T2" fmla="*/ 6 w 35"/>
                    <a:gd name="T3" fmla="*/ 44 h 44"/>
                    <a:gd name="T4" fmla="*/ 35 w 35"/>
                    <a:gd name="T5" fmla="*/ 4 h 44"/>
                    <a:gd name="T6" fmla="*/ 29 w 35"/>
                    <a:gd name="T7" fmla="*/ 0 h 44"/>
                    <a:gd name="T8" fmla="*/ 0 w 35"/>
                    <a:gd name="T9" fmla="*/ 39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"/>
                    <a:gd name="T16" fmla="*/ 0 h 44"/>
                    <a:gd name="T17" fmla="*/ 35 w 35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" h="44">
                      <a:moveTo>
                        <a:pt x="0" y="39"/>
                      </a:moveTo>
                      <a:lnTo>
                        <a:pt x="6" y="44"/>
                      </a:lnTo>
                      <a:lnTo>
                        <a:pt x="35" y="4"/>
                      </a:lnTo>
                      <a:lnTo>
                        <a:pt x="29" y="0"/>
                      </a:lnTo>
                      <a:lnTo>
                        <a:pt x="0" y="39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4" name="Freeform 46"/>
                <p:cNvSpPr>
                  <a:spLocks noChangeAspect="1"/>
                </p:cNvSpPr>
                <p:nvPr/>
              </p:nvSpPr>
              <p:spPr bwMode="auto">
                <a:xfrm>
                  <a:off x="4019" y="2276"/>
                  <a:ext cx="33" cy="74"/>
                </a:xfrm>
                <a:custGeom>
                  <a:avLst/>
                  <a:gdLst>
                    <a:gd name="T0" fmla="*/ 0 w 22"/>
                    <a:gd name="T1" fmla="*/ 47 h 49"/>
                    <a:gd name="T2" fmla="*/ 7 w 22"/>
                    <a:gd name="T3" fmla="*/ 49 h 49"/>
                    <a:gd name="T4" fmla="*/ 22 w 22"/>
                    <a:gd name="T5" fmla="*/ 3 h 49"/>
                    <a:gd name="T6" fmla="*/ 15 w 22"/>
                    <a:gd name="T7" fmla="*/ 0 h 49"/>
                    <a:gd name="T8" fmla="*/ 0 w 22"/>
                    <a:gd name="T9" fmla="*/ 47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9"/>
                    <a:gd name="T17" fmla="*/ 22 w 22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9">
                      <a:moveTo>
                        <a:pt x="0" y="47"/>
                      </a:moveTo>
                      <a:lnTo>
                        <a:pt x="7" y="49"/>
                      </a:lnTo>
                      <a:lnTo>
                        <a:pt x="22" y="3"/>
                      </a:lnTo>
                      <a:lnTo>
                        <a:pt x="15" y="0"/>
                      </a:lnTo>
                      <a:lnTo>
                        <a:pt x="0" y="47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5" name="Freeform 47"/>
                <p:cNvSpPr>
                  <a:spLocks noChangeAspect="1"/>
                </p:cNvSpPr>
                <p:nvPr/>
              </p:nvSpPr>
              <p:spPr bwMode="auto">
                <a:xfrm flipV="1">
                  <a:off x="4099" y="1476"/>
                  <a:ext cx="22" cy="76"/>
                </a:xfrm>
                <a:custGeom>
                  <a:avLst/>
                  <a:gdLst>
                    <a:gd name="T0" fmla="*/ 0 w 15"/>
                    <a:gd name="T1" fmla="*/ 50 h 51"/>
                    <a:gd name="T2" fmla="*/ 8 w 15"/>
                    <a:gd name="T3" fmla="*/ 51 h 51"/>
                    <a:gd name="T4" fmla="*/ 15 w 15"/>
                    <a:gd name="T5" fmla="*/ 1 h 51"/>
                    <a:gd name="T6" fmla="*/ 7 w 15"/>
                    <a:gd name="T7" fmla="*/ 0 h 51"/>
                    <a:gd name="T8" fmla="*/ 0 w 15"/>
                    <a:gd name="T9" fmla="*/ 50 h 5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51"/>
                    <a:gd name="T17" fmla="*/ 15 w 15"/>
                    <a:gd name="T18" fmla="*/ 51 h 5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51">
                      <a:moveTo>
                        <a:pt x="0" y="50"/>
                      </a:moveTo>
                      <a:lnTo>
                        <a:pt x="8" y="51"/>
                      </a:lnTo>
                      <a:lnTo>
                        <a:pt x="15" y="1"/>
                      </a:lnTo>
                      <a:lnTo>
                        <a:pt x="7" y="0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4D94C3"/>
                </a:solidFill>
                <a:ln w="19050" cmpd="sng">
                  <a:solidFill>
                    <a:srgbClr val="4D94C3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48"/>
              <p:cNvGrpSpPr>
                <a:grpSpLocks/>
              </p:cNvGrpSpPr>
              <p:nvPr/>
            </p:nvGrpSpPr>
            <p:grpSpPr bwMode="auto">
              <a:xfrm>
                <a:off x="3842" y="2220"/>
                <a:ext cx="969" cy="112"/>
                <a:chOff x="4186" y="2299"/>
                <a:chExt cx="657" cy="75"/>
              </a:xfrm>
            </p:grpSpPr>
            <p:sp>
              <p:nvSpPr>
                <p:cNvPr id="21568" name="Rectangle 49"/>
                <p:cNvSpPr>
                  <a:spLocks noChangeAspect="1" noChangeArrowheads="1"/>
                </p:cNvSpPr>
                <p:nvPr/>
              </p:nvSpPr>
              <p:spPr bwMode="auto">
                <a:xfrm>
                  <a:off x="4186" y="2299"/>
                  <a:ext cx="10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9" name="Rectangle 50"/>
                <p:cNvSpPr>
                  <a:spLocks noChangeAspect="1" noChangeArrowheads="1"/>
                </p:cNvSpPr>
                <p:nvPr/>
              </p:nvSpPr>
              <p:spPr bwMode="auto">
                <a:xfrm>
                  <a:off x="4256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0" name="Rectangle 51"/>
                <p:cNvSpPr>
                  <a:spLocks noChangeAspect="1" noChangeArrowheads="1"/>
                </p:cNvSpPr>
                <p:nvPr/>
              </p:nvSpPr>
              <p:spPr bwMode="auto">
                <a:xfrm>
                  <a:off x="4329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1" name="Rectangle 52"/>
                <p:cNvSpPr>
                  <a:spLocks noChangeAspect="1" noChangeArrowheads="1"/>
                </p:cNvSpPr>
                <p:nvPr/>
              </p:nvSpPr>
              <p:spPr bwMode="auto">
                <a:xfrm>
                  <a:off x="4401" y="2299"/>
                  <a:ext cx="10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2" name="Rectangle 53"/>
                <p:cNvSpPr>
                  <a:spLocks noChangeAspect="1" noChangeArrowheads="1"/>
                </p:cNvSpPr>
                <p:nvPr/>
              </p:nvSpPr>
              <p:spPr bwMode="auto">
                <a:xfrm>
                  <a:off x="4472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3" name="Rectangle 54"/>
                <p:cNvSpPr>
                  <a:spLocks noChangeAspect="1" noChangeArrowheads="1"/>
                </p:cNvSpPr>
                <p:nvPr/>
              </p:nvSpPr>
              <p:spPr bwMode="auto">
                <a:xfrm>
                  <a:off x="4544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4" name="Rectangle 55"/>
                <p:cNvSpPr>
                  <a:spLocks noChangeAspect="1" noChangeArrowheads="1"/>
                </p:cNvSpPr>
                <p:nvPr/>
              </p:nvSpPr>
              <p:spPr bwMode="auto">
                <a:xfrm>
                  <a:off x="4615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5" name="Rectangle 56"/>
                <p:cNvSpPr>
                  <a:spLocks noChangeAspect="1" noChangeArrowheads="1"/>
                </p:cNvSpPr>
                <p:nvPr/>
              </p:nvSpPr>
              <p:spPr bwMode="auto">
                <a:xfrm>
                  <a:off x="4687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6" name="Rectangle 57"/>
                <p:cNvSpPr>
                  <a:spLocks noChangeAspect="1" noChangeArrowheads="1"/>
                </p:cNvSpPr>
                <p:nvPr/>
              </p:nvSpPr>
              <p:spPr bwMode="auto">
                <a:xfrm>
                  <a:off x="4759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7" name="Rectangle 58"/>
                <p:cNvSpPr>
                  <a:spLocks noChangeAspect="1" noChangeArrowheads="1"/>
                </p:cNvSpPr>
                <p:nvPr/>
              </p:nvSpPr>
              <p:spPr bwMode="auto">
                <a:xfrm>
                  <a:off x="4831" y="2299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59"/>
              <p:cNvGrpSpPr>
                <a:grpSpLocks/>
              </p:cNvGrpSpPr>
              <p:nvPr/>
            </p:nvGrpSpPr>
            <p:grpSpPr bwMode="auto">
              <a:xfrm>
                <a:off x="754" y="1548"/>
                <a:ext cx="2158" cy="219"/>
                <a:chOff x="2091" y="1850"/>
                <a:chExt cx="1464" cy="146"/>
              </a:xfrm>
            </p:grpSpPr>
            <p:sp>
              <p:nvSpPr>
                <p:cNvPr id="21547" name="Rectangle 60"/>
                <p:cNvSpPr>
                  <a:spLocks noChangeAspect="1" noChangeArrowheads="1"/>
                </p:cNvSpPr>
                <p:nvPr/>
              </p:nvSpPr>
              <p:spPr bwMode="auto">
                <a:xfrm>
                  <a:off x="3545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8" name="Rectangle 61"/>
                <p:cNvSpPr>
                  <a:spLocks noChangeAspect="1" noChangeArrowheads="1"/>
                </p:cNvSpPr>
                <p:nvPr/>
              </p:nvSpPr>
              <p:spPr bwMode="auto">
                <a:xfrm>
                  <a:off x="3473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9" name="Rectangle 62"/>
                <p:cNvSpPr>
                  <a:spLocks noChangeAspect="1" noChangeArrowheads="1"/>
                </p:cNvSpPr>
                <p:nvPr/>
              </p:nvSpPr>
              <p:spPr bwMode="auto">
                <a:xfrm>
                  <a:off x="3399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0" name="Rectangle 63"/>
                <p:cNvSpPr>
                  <a:spLocks noChangeAspect="1" noChangeArrowheads="1"/>
                </p:cNvSpPr>
                <p:nvPr/>
              </p:nvSpPr>
              <p:spPr bwMode="auto">
                <a:xfrm>
                  <a:off x="3327" y="1850"/>
                  <a:ext cx="11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1" name="Rectangle 64"/>
                <p:cNvSpPr>
                  <a:spLocks noChangeAspect="1" noChangeArrowheads="1"/>
                </p:cNvSpPr>
                <p:nvPr/>
              </p:nvSpPr>
              <p:spPr bwMode="auto">
                <a:xfrm>
                  <a:off x="3254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2" name="Rectangle 65"/>
                <p:cNvSpPr>
                  <a:spLocks noChangeAspect="1" noChangeArrowheads="1"/>
                </p:cNvSpPr>
                <p:nvPr/>
              </p:nvSpPr>
              <p:spPr bwMode="auto">
                <a:xfrm>
                  <a:off x="3182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3" name="Rectangle 66"/>
                <p:cNvSpPr>
                  <a:spLocks noChangeAspect="1" noChangeArrowheads="1"/>
                </p:cNvSpPr>
                <p:nvPr/>
              </p:nvSpPr>
              <p:spPr bwMode="auto">
                <a:xfrm>
                  <a:off x="3109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4" name="Rectangle 67"/>
                <p:cNvSpPr>
                  <a:spLocks noChangeAspect="1" noChangeArrowheads="1"/>
                </p:cNvSpPr>
                <p:nvPr/>
              </p:nvSpPr>
              <p:spPr bwMode="auto">
                <a:xfrm>
                  <a:off x="3037" y="1850"/>
                  <a:ext cx="10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5" name="Rectangle 68"/>
                <p:cNvSpPr>
                  <a:spLocks noChangeAspect="1" noChangeArrowheads="1"/>
                </p:cNvSpPr>
                <p:nvPr/>
              </p:nvSpPr>
              <p:spPr bwMode="auto">
                <a:xfrm>
                  <a:off x="2963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6" name="Rectangle 69"/>
                <p:cNvSpPr>
                  <a:spLocks noChangeAspect="1" noChangeArrowheads="1"/>
                </p:cNvSpPr>
                <p:nvPr/>
              </p:nvSpPr>
              <p:spPr bwMode="auto">
                <a:xfrm>
                  <a:off x="2891" y="1850"/>
                  <a:ext cx="11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7" name="Rectangle 70"/>
                <p:cNvSpPr>
                  <a:spLocks noChangeAspect="1" noChangeArrowheads="1"/>
                </p:cNvSpPr>
                <p:nvPr/>
              </p:nvSpPr>
              <p:spPr bwMode="auto">
                <a:xfrm>
                  <a:off x="2818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8" name="Rectangle 71"/>
                <p:cNvSpPr>
                  <a:spLocks noChangeAspect="1" noChangeArrowheads="1"/>
                </p:cNvSpPr>
                <p:nvPr/>
              </p:nvSpPr>
              <p:spPr bwMode="auto">
                <a:xfrm>
                  <a:off x="2746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9" name="Rectangle 72"/>
                <p:cNvSpPr>
                  <a:spLocks noChangeAspect="1" noChangeArrowheads="1"/>
                </p:cNvSpPr>
                <p:nvPr/>
              </p:nvSpPr>
              <p:spPr bwMode="auto">
                <a:xfrm>
                  <a:off x="2672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0" name="Rectangle 73"/>
                <p:cNvSpPr>
                  <a:spLocks noChangeAspect="1" noChangeArrowheads="1"/>
                </p:cNvSpPr>
                <p:nvPr/>
              </p:nvSpPr>
              <p:spPr bwMode="auto">
                <a:xfrm>
                  <a:off x="2601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1" name="Rectangle 74"/>
                <p:cNvSpPr>
                  <a:spLocks noChangeAspect="1" noChangeArrowheads="1"/>
                </p:cNvSpPr>
                <p:nvPr/>
              </p:nvSpPr>
              <p:spPr bwMode="auto">
                <a:xfrm>
                  <a:off x="2527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2" name="Rectangle 75"/>
                <p:cNvSpPr>
                  <a:spLocks noChangeAspect="1" noChangeArrowheads="1"/>
                </p:cNvSpPr>
                <p:nvPr/>
              </p:nvSpPr>
              <p:spPr bwMode="auto">
                <a:xfrm>
                  <a:off x="2455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3" name="Rectangle 76"/>
                <p:cNvSpPr>
                  <a:spLocks noChangeAspect="1" noChangeArrowheads="1"/>
                </p:cNvSpPr>
                <p:nvPr/>
              </p:nvSpPr>
              <p:spPr bwMode="auto">
                <a:xfrm>
                  <a:off x="2382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4" name="Rectangle 77"/>
                <p:cNvSpPr>
                  <a:spLocks noChangeAspect="1" noChangeArrowheads="1"/>
                </p:cNvSpPr>
                <p:nvPr/>
              </p:nvSpPr>
              <p:spPr bwMode="auto">
                <a:xfrm>
                  <a:off x="2310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5" name="Rectangle 78"/>
                <p:cNvSpPr>
                  <a:spLocks noChangeAspect="1" noChangeArrowheads="1"/>
                </p:cNvSpPr>
                <p:nvPr/>
              </p:nvSpPr>
              <p:spPr bwMode="auto">
                <a:xfrm>
                  <a:off x="2236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6" name="Rectangle 79"/>
                <p:cNvSpPr>
                  <a:spLocks noChangeAspect="1" noChangeArrowheads="1"/>
                </p:cNvSpPr>
                <p:nvPr/>
              </p:nvSpPr>
              <p:spPr bwMode="auto">
                <a:xfrm>
                  <a:off x="2164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7" name="Rectangle 80"/>
                <p:cNvSpPr>
                  <a:spLocks noChangeAspect="1" noChangeArrowheads="1"/>
                </p:cNvSpPr>
                <p:nvPr/>
              </p:nvSpPr>
              <p:spPr bwMode="auto">
                <a:xfrm>
                  <a:off x="2091" y="1850"/>
                  <a:ext cx="12" cy="146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524" name="Text Box 81"/>
              <p:cNvSpPr txBox="1">
                <a:spLocks noChangeAspect="1" noChangeArrowheads="1"/>
              </p:cNvSpPr>
              <p:nvPr/>
            </p:nvSpPr>
            <p:spPr bwMode="auto">
              <a:xfrm>
                <a:off x="431" y="1294"/>
                <a:ext cx="23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lang="en-US" sz="1800" b="1">
                    <a:latin typeface="Times New Roman" pitchFamily="18" charset="0"/>
                  </a:rPr>
                  <a:t>5’</a:t>
                </a:r>
              </a:p>
            </p:txBody>
          </p:sp>
          <p:sp>
            <p:nvSpPr>
              <p:cNvPr id="21525" name="Text Box 82"/>
              <p:cNvSpPr txBox="1">
                <a:spLocks noChangeAspect="1" noChangeArrowheads="1"/>
              </p:cNvSpPr>
              <p:nvPr/>
            </p:nvSpPr>
            <p:spPr bwMode="auto">
              <a:xfrm>
                <a:off x="360" y="1596"/>
                <a:ext cx="2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lang="en-US" sz="1800" b="1">
                    <a:latin typeface="Times New Roman" pitchFamily="18" charset="0"/>
                  </a:rPr>
                  <a:t> 3’</a:t>
                </a:r>
              </a:p>
            </p:txBody>
          </p:sp>
          <p:sp>
            <p:nvSpPr>
              <p:cNvPr id="21526" name="Text Box 83"/>
              <p:cNvSpPr txBox="1">
                <a:spLocks noChangeAspect="1" noChangeArrowheads="1"/>
              </p:cNvSpPr>
              <p:nvPr/>
            </p:nvSpPr>
            <p:spPr bwMode="auto">
              <a:xfrm>
                <a:off x="4743" y="2136"/>
                <a:ext cx="2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lang="en-US" sz="1800" b="1">
                    <a:latin typeface="Times New Roman" pitchFamily="18" charset="0"/>
                  </a:rPr>
                  <a:t> 5’</a:t>
                </a:r>
              </a:p>
            </p:txBody>
          </p:sp>
          <p:sp>
            <p:nvSpPr>
              <p:cNvPr id="21527" name="Text Box 84"/>
              <p:cNvSpPr txBox="1">
                <a:spLocks noChangeAspect="1" noChangeArrowheads="1"/>
              </p:cNvSpPr>
              <p:nvPr/>
            </p:nvSpPr>
            <p:spPr bwMode="auto">
              <a:xfrm>
                <a:off x="4743" y="793"/>
                <a:ext cx="2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lang="en-US" sz="1800" b="1">
                    <a:latin typeface="Times New Roman" pitchFamily="18" charset="0"/>
                  </a:rPr>
                  <a:t> 3’</a:t>
                </a:r>
              </a:p>
            </p:txBody>
          </p:sp>
          <p:sp>
            <p:nvSpPr>
              <p:cNvPr id="21528" name="Freeform 85"/>
              <p:cNvSpPr>
                <a:spLocks noChangeAspect="1"/>
              </p:cNvSpPr>
              <p:nvPr/>
            </p:nvSpPr>
            <p:spPr bwMode="auto">
              <a:xfrm>
                <a:off x="705" y="959"/>
                <a:ext cx="4115" cy="613"/>
              </a:xfrm>
              <a:custGeom>
                <a:avLst/>
                <a:gdLst>
                  <a:gd name="T0" fmla="*/ 1330 w 1859"/>
                  <a:gd name="T1" fmla="*/ 5 h 273"/>
                  <a:gd name="T2" fmla="*/ 1267 w 1859"/>
                  <a:gd name="T3" fmla="*/ 27 h 273"/>
                  <a:gd name="T4" fmla="*/ 1224 w 1859"/>
                  <a:gd name="T5" fmla="*/ 66 h 273"/>
                  <a:gd name="T6" fmla="*/ 1190 w 1859"/>
                  <a:gd name="T7" fmla="*/ 117 h 273"/>
                  <a:gd name="T8" fmla="*/ 1173 w 1859"/>
                  <a:gd name="T9" fmla="*/ 147 h 273"/>
                  <a:gd name="T10" fmla="*/ 1155 w 1859"/>
                  <a:gd name="T11" fmla="*/ 178 h 273"/>
                  <a:gd name="T12" fmla="*/ 1088 w 1859"/>
                  <a:gd name="T13" fmla="*/ 233 h 273"/>
                  <a:gd name="T14" fmla="*/ 1015 w 1859"/>
                  <a:gd name="T15" fmla="*/ 249 h 273"/>
                  <a:gd name="T16" fmla="*/ 980 w 1859"/>
                  <a:gd name="T17" fmla="*/ 250 h 273"/>
                  <a:gd name="T18" fmla="*/ 980 w 1859"/>
                  <a:gd name="T19" fmla="*/ 250 h 273"/>
                  <a:gd name="T20" fmla="*/ 0 w 1859"/>
                  <a:gd name="T21" fmla="*/ 250 h 273"/>
                  <a:gd name="T22" fmla="*/ 1 w 1859"/>
                  <a:gd name="T23" fmla="*/ 273 h 273"/>
                  <a:gd name="T24" fmla="*/ 21 w 1859"/>
                  <a:gd name="T25" fmla="*/ 273 h 273"/>
                  <a:gd name="T26" fmla="*/ 64 w 1859"/>
                  <a:gd name="T27" fmla="*/ 273 h 273"/>
                  <a:gd name="T28" fmla="*/ 123 w 1859"/>
                  <a:gd name="T29" fmla="*/ 273 h 273"/>
                  <a:gd name="T30" fmla="*/ 198 w 1859"/>
                  <a:gd name="T31" fmla="*/ 273 h 273"/>
                  <a:gd name="T32" fmla="*/ 283 w 1859"/>
                  <a:gd name="T33" fmla="*/ 273 h 273"/>
                  <a:gd name="T34" fmla="*/ 376 w 1859"/>
                  <a:gd name="T35" fmla="*/ 273 h 273"/>
                  <a:gd name="T36" fmla="*/ 473 w 1859"/>
                  <a:gd name="T37" fmla="*/ 273 h 273"/>
                  <a:gd name="T38" fmla="*/ 570 w 1859"/>
                  <a:gd name="T39" fmla="*/ 273 h 273"/>
                  <a:gd name="T40" fmla="*/ 665 w 1859"/>
                  <a:gd name="T41" fmla="*/ 273 h 273"/>
                  <a:gd name="T42" fmla="*/ 753 w 1859"/>
                  <a:gd name="T43" fmla="*/ 273 h 273"/>
                  <a:gd name="T44" fmla="*/ 832 w 1859"/>
                  <a:gd name="T45" fmla="*/ 273 h 273"/>
                  <a:gd name="T46" fmla="*/ 897 w 1859"/>
                  <a:gd name="T47" fmla="*/ 273 h 273"/>
                  <a:gd name="T48" fmla="*/ 945 w 1859"/>
                  <a:gd name="T49" fmla="*/ 273 h 273"/>
                  <a:gd name="T50" fmla="*/ 972 w 1859"/>
                  <a:gd name="T51" fmla="*/ 273 h 273"/>
                  <a:gd name="T52" fmla="*/ 979 w 1859"/>
                  <a:gd name="T53" fmla="*/ 273 h 273"/>
                  <a:gd name="T54" fmla="*/ 1014 w 1859"/>
                  <a:gd name="T55" fmla="*/ 273 h 273"/>
                  <a:gd name="T56" fmla="*/ 1084 w 1859"/>
                  <a:gd name="T57" fmla="*/ 259 h 273"/>
                  <a:gd name="T58" fmla="*/ 1156 w 1859"/>
                  <a:gd name="T59" fmla="*/ 214 h 273"/>
                  <a:gd name="T60" fmla="*/ 1182 w 1859"/>
                  <a:gd name="T61" fmla="*/ 179 h 273"/>
                  <a:gd name="T62" fmla="*/ 1199 w 1859"/>
                  <a:gd name="T63" fmla="*/ 148 h 273"/>
                  <a:gd name="T64" fmla="*/ 1234 w 1859"/>
                  <a:gd name="T65" fmla="*/ 91 h 273"/>
                  <a:gd name="T66" fmla="*/ 1274 w 1859"/>
                  <a:gd name="T67" fmla="*/ 51 h 273"/>
                  <a:gd name="T68" fmla="*/ 1332 w 1859"/>
                  <a:gd name="T69" fmla="*/ 28 h 273"/>
                  <a:gd name="T70" fmla="*/ 1388 w 1859"/>
                  <a:gd name="T71" fmla="*/ 23 h 273"/>
                  <a:gd name="T72" fmla="*/ 1414 w 1859"/>
                  <a:gd name="T73" fmla="*/ 23 h 273"/>
                  <a:gd name="T74" fmla="*/ 1481 w 1859"/>
                  <a:gd name="T75" fmla="*/ 23 h 273"/>
                  <a:gd name="T76" fmla="*/ 1573 w 1859"/>
                  <a:gd name="T77" fmla="*/ 23 h 273"/>
                  <a:gd name="T78" fmla="*/ 1673 w 1859"/>
                  <a:gd name="T79" fmla="*/ 23 h 273"/>
                  <a:gd name="T80" fmla="*/ 1765 w 1859"/>
                  <a:gd name="T81" fmla="*/ 23 h 273"/>
                  <a:gd name="T82" fmla="*/ 1832 w 1859"/>
                  <a:gd name="T83" fmla="*/ 23 h 273"/>
                  <a:gd name="T84" fmla="*/ 1859 w 1859"/>
                  <a:gd name="T85" fmla="*/ 23 h 273"/>
                  <a:gd name="T86" fmla="*/ 1388 w 1859"/>
                  <a:gd name="T87" fmla="*/ 0 h 27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859"/>
                  <a:gd name="T133" fmla="*/ 0 h 273"/>
                  <a:gd name="T134" fmla="*/ 1859 w 1859"/>
                  <a:gd name="T135" fmla="*/ 273 h 27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859" h="273">
                    <a:moveTo>
                      <a:pt x="1388" y="0"/>
                    </a:moveTo>
                    <a:lnTo>
                      <a:pt x="1357" y="2"/>
                    </a:lnTo>
                    <a:lnTo>
                      <a:pt x="1330" y="5"/>
                    </a:lnTo>
                    <a:lnTo>
                      <a:pt x="1306" y="10"/>
                    </a:lnTo>
                    <a:lnTo>
                      <a:pt x="1285" y="18"/>
                    </a:lnTo>
                    <a:lnTo>
                      <a:pt x="1267" y="27"/>
                    </a:lnTo>
                    <a:lnTo>
                      <a:pt x="1251" y="39"/>
                    </a:lnTo>
                    <a:lnTo>
                      <a:pt x="1237" y="52"/>
                    </a:lnTo>
                    <a:lnTo>
                      <a:pt x="1224" y="66"/>
                    </a:lnTo>
                    <a:lnTo>
                      <a:pt x="1213" y="82"/>
                    </a:lnTo>
                    <a:lnTo>
                      <a:pt x="1201" y="99"/>
                    </a:lnTo>
                    <a:lnTo>
                      <a:pt x="1190" y="117"/>
                    </a:lnTo>
                    <a:lnTo>
                      <a:pt x="1180" y="137"/>
                    </a:lnTo>
                    <a:lnTo>
                      <a:pt x="1173" y="147"/>
                    </a:lnTo>
                    <a:lnTo>
                      <a:pt x="1162" y="167"/>
                    </a:lnTo>
                    <a:lnTo>
                      <a:pt x="1155" y="178"/>
                    </a:lnTo>
                    <a:lnTo>
                      <a:pt x="1136" y="202"/>
                    </a:lnTo>
                    <a:lnTo>
                      <a:pt x="1114" y="220"/>
                    </a:lnTo>
                    <a:lnTo>
                      <a:pt x="1088" y="233"/>
                    </a:lnTo>
                    <a:lnTo>
                      <a:pt x="1062" y="241"/>
                    </a:lnTo>
                    <a:lnTo>
                      <a:pt x="1037" y="247"/>
                    </a:lnTo>
                    <a:lnTo>
                      <a:pt x="1015" y="249"/>
                    </a:lnTo>
                    <a:lnTo>
                      <a:pt x="997" y="250"/>
                    </a:lnTo>
                    <a:lnTo>
                      <a:pt x="985" y="250"/>
                    </a:lnTo>
                    <a:lnTo>
                      <a:pt x="980" y="250"/>
                    </a:lnTo>
                    <a:lnTo>
                      <a:pt x="979" y="250"/>
                    </a:lnTo>
                    <a:lnTo>
                      <a:pt x="0" y="250"/>
                    </a:lnTo>
                    <a:lnTo>
                      <a:pt x="0" y="273"/>
                    </a:lnTo>
                    <a:lnTo>
                      <a:pt x="1" y="273"/>
                    </a:lnTo>
                    <a:lnTo>
                      <a:pt x="5" y="273"/>
                    </a:lnTo>
                    <a:lnTo>
                      <a:pt x="12" y="273"/>
                    </a:lnTo>
                    <a:lnTo>
                      <a:pt x="21" y="273"/>
                    </a:lnTo>
                    <a:lnTo>
                      <a:pt x="33" y="273"/>
                    </a:lnTo>
                    <a:lnTo>
                      <a:pt x="47" y="273"/>
                    </a:lnTo>
                    <a:lnTo>
                      <a:pt x="64" y="273"/>
                    </a:lnTo>
                    <a:lnTo>
                      <a:pt x="81" y="273"/>
                    </a:lnTo>
                    <a:lnTo>
                      <a:pt x="102" y="273"/>
                    </a:lnTo>
                    <a:lnTo>
                      <a:pt x="123" y="273"/>
                    </a:lnTo>
                    <a:lnTo>
                      <a:pt x="146" y="273"/>
                    </a:lnTo>
                    <a:lnTo>
                      <a:pt x="171" y="273"/>
                    </a:lnTo>
                    <a:lnTo>
                      <a:pt x="198" y="273"/>
                    </a:lnTo>
                    <a:lnTo>
                      <a:pt x="225" y="273"/>
                    </a:lnTo>
                    <a:lnTo>
                      <a:pt x="253" y="273"/>
                    </a:lnTo>
                    <a:lnTo>
                      <a:pt x="283" y="273"/>
                    </a:lnTo>
                    <a:lnTo>
                      <a:pt x="313" y="273"/>
                    </a:lnTo>
                    <a:lnTo>
                      <a:pt x="344" y="273"/>
                    </a:lnTo>
                    <a:lnTo>
                      <a:pt x="376" y="273"/>
                    </a:lnTo>
                    <a:lnTo>
                      <a:pt x="408" y="273"/>
                    </a:lnTo>
                    <a:lnTo>
                      <a:pt x="440" y="273"/>
                    </a:lnTo>
                    <a:lnTo>
                      <a:pt x="473" y="273"/>
                    </a:lnTo>
                    <a:lnTo>
                      <a:pt x="505" y="273"/>
                    </a:lnTo>
                    <a:lnTo>
                      <a:pt x="538" y="273"/>
                    </a:lnTo>
                    <a:lnTo>
                      <a:pt x="570" y="273"/>
                    </a:lnTo>
                    <a:lnTo>
                      <a:pt x="602" y="273"/>
                    </a:lnTo>
                    <a:lnTo>
                      <a:pt x="634" y="273"/>
                    </a:lnTo>
                    <a:lnTo>
                      <a:pt x="665" y="273"/>
                    </a:lnTo>
                    <a:lnTo>
                      <a:pt x="695" y="273"/>
                    </a:lnTo>
                    <a:lnTo>
                      <a:pt x="725" y="273"/>
                    </a:lnTo>
                    <a:lnTo>
                      <a:pt x="753" y="273"/>
                    </a:lnTo>
                    <a:lnTo>
                      <a:pt x="781" y="273"/>
                    </a:lnTo>
                    <a:lnTo>
                      <a:pt x="807" y="273"/>
                    </a:lnTo>
                    <a:lnTo>
                      <a:pt x="832" y="273"/>
                    </a:lnTo>
                    <a:lnTo>
                      <a:pt x="855" y="273"/>
                    </a:lnTo>
                    <a:lnTo>
                      <a:pt x="877" y="273"/>
                    </a:lnTo>
                    <a:lnTo>
                      <a:pt x="897" y="273"/>
                    </a:lnTo>
                    <a:lnTo>
                      <a:pt x="915" y="273"/>
                    </a:lnTo>
                    <a:lnTo>
                      <a:pt x="931" y="273"/>
                    </a:lnTo>
                    <a:lnTo>
                      <a:pt x="945" y="273"/>
                    </a:lnTo>
                    <a:lnTo>
                      <a:pt x="957" y="273"/>
                    </a:lnTo>
                    <a:lnTo>
                      <a:pt x="966" y="273"/>
                    </a:lnTo>
                    <a:lnTo>
                      <a:pt x="972" y="273"/>
                    </a:lnTo>
                    <a:lnTo>
                      <a:pt x="977" y="273"/>
                    </a:lnTo>
                    <a:lnTo>
                      <a:pt x="979" y="273"/>
                    </a:lnTo>
                    <a:lnTo>
                      <a:pt x="985" y="273"/>
                    </a:lnTo>
                    <a:lnTo>
                      <a:pt x="997" y="273"/>
                    </a:lnTo>
                    <a:lnTo>
                      <a:pt x="1014" y="273"/>
                    </a:lnTo>
                    <a:lnTo>
                      <a:pt x="1035" y="271"/>
                    </a:lnTo>
                    <a:lnTo>
                      <a:pt x="1059" y="266"/>
                    </a:lnTo>
                    <a:lnTo>
                      <a:pt x="1084" y="259"/>
                    </a:lnTo>
                    <a:lnTo>
                      <a:pt x="1110" y="249"/>
                    </a:lnTo>
                    <a:lnTo>
                      <a:pt x="1134" y="234"/>
                    </a:lnTo>
                    <a:lnTo>
                      <a:pt x="1156" y="214"/>
                    </a:lnTo>
                    <a:lnTo>
                      <a:pt x="1175" y="190"/>
                    </a:lnTo>
                    <a:lnTo>
                      <a:pt x="1182" y="179"/>
                    </a:lnTo>
                    <a:lnTo>
                      <a:pt x="1193" y="158"/>
                    </a:lnTo>
                    <a:lnTo>
                      <a:pt x="1199" y="148"/>
                    </a:lnTo>
                    <a:lnTo>
                      <a:pt x="1211" y="127"/>
                    </a:lnTo>
                    <a:lnTo>
                      <a:pt x="1222" y="109"/>
                    </a:lnTo>
                    <a:lnTo>
                      <a:pt x="1234" y="91"/>
                    </a:lnTo>
                    <a:lnTo>
                      <a:pt x="1246" y="76"/>
                    </a:lnTo>
                    <a:lnTo>
                      <a:pt x="1259" y="62"/>
                    </a:lnTo>
                    <a:lnTo>
                      <a:pt x="1274" y="51"/>
                    </a:lnTo>
                    <a:lnTo>
                      <a:pt x="1290" y="41"/>
                    </a:lnTo>
                    <a:lnTo>
                      <a:pt x="1310" y="34"/>
                    </a:lnTo>
                    <a:lnTo>
                      <a:pt x="1332" y="28"/>
                    </a:lnTo>
                    <a:lnTo>
                      <a:pt x="1358" y="24"/>
                    </a:lnTo>
                    <a:lnTo>
                      <a:pt x="1388" y="23"/>
                    </a:lnTo>
                    <a:lnTo>
                      <a:pt x="1391" y="23"/>
                    </a:lnTo>
                    <a:lnTo>
                      <a:pt x="1400" y="23"/>
                    </a:lnTo>
                    <a:lnTo>
                      <a:pt x="1414" y="23"/>
                    </a:lnTo>
                    <a:lnTo>
                      <a:pt x="1433" y="23"/>
                    </a:lnTo>
                    <a:lnTo>
                      <a:pt x="1455" y="23"/>
                    </a:lnTo>
                    <a:lnTo>
                      <a:pt x="1481" y="23"/>
                    </a:lnTo>
                    <a:lnTo>
                      <a:pt x="1510" y="23"/>
                    </a:lnTo>
                    <a:lnTo>
                      <a:pt x="1541" y="23"/>
                    </a:lnTo>
                    <a:lnTo>
                      <a:pt x="1573" y="23"/>
                    </a:lnTo>
                    <a:lnTo>
                      <a:pt x="1606" y="23"/>
                    </a:lnTo>
                    <a:lnTo>
                      <a:pt x="1640" y="23"/>
                    </a:lnTo>
                    <a:lnTo>
                      <a:pt x="1673" y="23"/>
                    </a:lnTo>
                    <a:lnTo>
                      <a:pt x="1705" y="23"/>
                    </a:lnTo>
                    <a:lnTo>
                      <a:pt x="1736" y="23"/>
                    </a:lnTo>
                    <a:lnTo>
                      <a:pt x="1765" y="23"/>
                    </a:lnTo>
                    <a:lnTo>
                      <a:pt x="1791" y="23"/>
                    </a:lnTo>
                    <a:lnTo>
                      <a:pt x="1813" y="23"/>
                    </a:lnTo>
                    <a:lnTo>
                      <a:pt x="1832" y="23"/>
                    </a:lnTo>
                    <a:lnTo>
                      <a:pt x="1846" y="23"/>
                    </a:lnTo>
                    <a:lnTo>
                      <a:pt x="1855" y="23"/>
                    </a:lnTo>
                    <a:lnTo>
                      <a:pt x="1859" y="23"/>
                    </a:lnTo>
                    <a:lnTo>
                      <a:pt x="1859" y="0"/>
                    </a:lnTo>
                    <a:lnTo>
                      <a:pt x="1388" y="0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9" name="Freeform 86"/>
              <p:cNvSpPr>
                <a:spLocks noChangeAspect="1"/>
              </p:cNvSpPr>
              <p:nvPr/>
            </p:nvSpPr>
            <p:spPr bwMode="auto">
              <a:xfrm>
                <a:off x="705" y="1737"/>
                <a:ext cx="4115" cy="615"/>
              </a:xfrm>
              <a:custGeom>
                <a:avLst/>
                <a:gdLst>
                  <a:gd name="T0" fmla="*/ 972 w 1859"/>
                  <a:gd name="T1" fmla="*/ 1 h 274"/>
                  <a:gd name="T2" fmla="*/ 945 w 1859"/>
                  <a:gd name="T3" fmla="*/ 1 h 274"/>
                  <a:gd name="T4" fmla="*/ 897 w 1859"/>
                  <a:gd name="T5" fmla="*/ 1 h 274"/>
                  <a:gd name="T6" fmla="*/ 832 w 1859"/>
                  <a:gd name="T7" fmla="*/ 1 h 274"/>
                  <a:gd name="T8" fmla="*/ 753 w 1859"/>
                  <a:gd name="T9" fmla="*/ 1 h 274"/>
                  <a:gd name="T10" fmla="*/ 665 w 1859"/>
                  <a:gd name="T11" fmla="*/ 1 h 274"/>
                  <a:gd name="T12" fmla="*/ 570 w 1859"/>
                  <a:gd name="T13" fmla="*/ 1 h 274"/>
                  <a:gd name="T14" fmla="*/ 473 w 1859"/>
                  <a:gd name="T15" fmla="*/ 1 h 274"/>
                  <a:gd name="T16" fmla="*/ 376 w 1859"/>
                  <a:gd name="T17" fmla="*/ 1 h 274"/>
                  <a:gd name="T18" fmla="*/ 283 w 1859"/>
                  <a:gd name="T19" fmla="*/ 1 h 274"/>
                  <a:gd name="T20" fmla="*/ 198 w 1859"/>
                  <a:gd name="T21" fmla="*/ 1 h 274"/>
                  <a:gd name="T22" fmla="*/ 123 w 1859"/>
                  <a:gd name="T23" fmla="*/ 1 h 274"/>
                  <a:gd name="T24" fmla="*/ 64 w 1859"/>
                  <a:gd name="T25" fmla="*/ 1 h 274"/>
                  <a:gd name="T26" fmla="*/ 21 w 1859"/>
                  <a:gd name="T27" fmla="*/ 1 h 274"/>
                  <a:gd name="T28" fmla="*/ 1 w 1859"/>
                  <a:gd name="T29" fmla="*/ 1 h 274"/>
                  <a:gd name="T30" fmla="*/ 0 w 1859"/>
                  <a:gd name="T31" fmla="*/ 24 h 274"/>
                  <a:gd name="T32" fmla="*/ 980 w 1859"/>
                  <a:gd name="T33" fmla="*/ 24 h 274"/>
                  <a:gd name="T34" fmla="*/ 980 w 1859"/>
                  <a:gd name="T35" fmla="*/ 24 h 274"/>
                  <a:gd name="T36" fmla="*/ 1015 w 1859"/>
                  <a:gd name="T37" fmla="*/ 25 h 274"/>
                  <a:gd name="T38" fmla="*/ 1088 w 1859"/>
                  <a:gd name="T39" fmla="*/ 41 h 274"/>
                  <a:gd name="T40" fmla="*/ 1155 w 1859"/>
                  <a:gd name="T41" fmla="*/ 96 h 274"/>
                  <a:gd name="T42" fmla="*/ 1174 w 1859"/>
                  <a:gd name="T43" fmla="*/ 127 h 274"/>
                  <a:gd name="T44" fmla="*/ 1191 w 1859"/>
                  <a:gd name="T45" fmla="*/ 158 h 274"/>
                  <a:gd name="T46" fmla="*/ 1225 w 1859"/>
                  <a:gd name="T47" fmla="*/ 209 h 274"/>
                  <a:gd name="T48" fmla="*/ 1267 w 1859"/>
                  <a:gd name="T49" fmla="*/ 248 h 274"/>
                  <a:gd name="T50" fmla="*/ 1330 w 1859"/>
                  <a:gd name="T51" fmla="*/ 269 h 274"/>
                  <a:gd name="T52" fmla="*/ 1388 w 1859"/>
                  <a:gd name="T53" fmla="*/ 274 h 274"/>
                  <a:gd name="T54" fmla="*/ 1414 w 1859"/>
                  <a:gd name="T55" fmla="*/ 274 h 274"/>
                  <a:gd name="T56" fmla="*/ 1481 w 1859"/>
                  <a:gd name="T57" fmla="*/ 274 h 274"/>
                  <a:gd name="T58" fmla="*/ 1573 w 1859"/>
                  <a:gd name="T59" fmla="*/ 274 h 274"/>
                  <a:gd name="T60" fmla="*/ 1673 w 1859"/>
                  <a:gd name="T61" fmla="*/ 274 h 274"/>
                  <a:gd name="T62" fmla="*/ 1765 w 1859"/>
                  <a:gd name="T63" fmla="*/ 274 h 274"/>
                  <a:gd name="T64" fmla="*/ 1832 w 1859"/>
                  <a:gd name="T65" fmla="*/ 274 h 274"/>
                  <a:gd name="T66" fmla="*/ 1859 w 1859"/>
                  <a:gd name="T67" fmla="*/ 274 h 274"/>
                  <a:gd name="T68" fmla="*/ 1859 w 1859"/>
                  <a:gd name="T69" fmla="*/ 252 h 274"/>
                  <a:gd name="T70" fmla="*/ 1832 w 1859"/>
                  <a:gd name="T71" fmla="*/ 252 h 274"/>
                  <a:gd name="T72" fmla="*/ 1765 w 1859"/>
                  <a:gd name="T73" fmla="*/ 252 h 274"/>
                  <a:gd name="T74" fmla="*/ 1673 w 1859"/>
                  <a:gd name="T75" fmla="*/ 252 h 274"/>
                  <a:gd name="T76" fmla="*/ 1573 w 1859"/>
                  <a:gd name="T77" fmla="*/ 252 h 274"/>
                  <a:gd name="T78" fmla="*/ 1481 w 1859"/>
                  <a:gd name="T79" fmla="*/ 252 h 274"/>
                  <a:gd name="T80" fmla="*/ 1414 w 1859"/>
                  <a:gd name="T81" fmla="*/ 252 h 274"/>
                  <a:gd name="T82" fmla="*/ 1388 w 1859"/>
                  <a:gd name="T83" fmla="*/ 252 h 274"/>
                  <a:gd name="T84" fmla="*/ 1332 w 1859"/>
                  <a:gd name="T85" fmla="*/ 247 h 274"/>
                  <a:gd name="T86" fmla="*/ 1274 w 1859"/>
                  <a:gd name="T87" fmla="*/ 224 h 274"/>
                  <a:gd name="T88" fmla="*/ 1234 w 1859"/>
                  <a:gd name="T89" fmla="*/ 184 h 274"/>
                  <a:gd name="T90" fmla="*/ 1200 w 1859"/>
                  <a:gd name="T91" fmla="*/ 127 h 274"/>
                  <a:gd name="T92" fmla="*/ 1182 w 1859"/>
                  <a:gd name="T93" fmla="*/ 95 h 274"/>
                  <a:gd name="T94" fmla="*/ 1156 w 1859"/>
                  <a:gd name="T95" fmla="*/ 59 h 274"/>
                  <a:gd name="T96" fmla="*/ 1084 w 1859"/>
                  <a:gd name="T97" fmla="*/ 14 h 274"/>
                  <a:gd name="T98" fmla="*/ 1014 w 1859"/>
                  <a:gd name="T99" fmla="*/ 1 h 274"/>
                  <a:gd name="T100" fmla="*/ 979 w 1859"/>
                  <a:gd name="T101" fmla="*/ 1 h 27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859"/>
                  <a:gd name="T154" fmla="*/ 0 h 274"/>
                  <a:gd name="T155" fmla="*/ 1859 w 1859"/>
                  <a:gd name="T156" fmla="*/ 274 h 27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859" h="274">
                    <a:moveTo>
                      <a:pt x="979" y="1"/>
                    </a:moveTo>
                    <a:lnTo>
                      <a:pt x="977" y="1"/>
                    </a:lnTo>
                    <a:lnTo>
                      <a:pt x="972" y="1"/>
                    </a:lnTo>
                    <a:lnTo>
                      <a:pt x="966" y="1"/>
                    </a:lnTo>
                    <a:lnTo>
                      <a:pt x="957" y="1"/>
                    </a:lnTo>
                    <a:lnTo>
                      <a:pt x="945" y="1"/>
                    </a:lnTo>
                    <a:lnTo>
                      <a:pt x="931" y="1"/>
                    </a:lnTo>
                    <a:lnTo>
                      <a:pt x="915" y="1"/>
                    </a:lnTo>
                    <a:lnTo>
                      <a:pt x="897" y="1"/>
                    </a:lnTo>
                    <a:lnTo>
                      <a:pt x="877" y="1"/>
                    </a:lnTo>
                    <a:lnTo>
                      <a:pt x="855" y="1"/>
                    </a:lnTo>
                    <a:lnTo>
                      <a:pt x="832" y="1"/>
                    </a:lnTo>
                    <a:lnTo>
                      <a:pt x="807" y="1"/>
                    </a:lnTo>
                    <a:lnTo>
                      <a:pt x="781" y="1"/>
                    </a:lnTo>
                    <a:lnTo>
                      <a:pt x="753" y="1"/>
                    </a:lnTo>
                    <a:lnTo>
                      <a:pt x="725" y="1"/>
                    </a:lnTo>
                    <a:lnTo>
                      <a:pt x="695" y="1"/>
                    </a:lnTo>
                    <a:lnTo>
                      <a:pt x="665" y="1"/>
                    </a:lnTo>
                    <a:lnTo>
                      <a:pt x="634" y="1"/>
                    </a:lnTo>
                    <a:lnTo>
                      <a:pt x="602" y="1"/>
                    </a:lnTo>
                    <a:lnTo>
                      <a:pt x="570" y="1"/>
                    </a:lnTo>
                    <a:lnTo>
                      <a:pt x="538" y="1"/>
                    </a:lnTo>
                    <a:lnTo>
                      <a:pt x="505" y="1"/>
                    </a:lnTo>
                    <a:lnTo>
                      <a:pt x="473" y="1"/>
                    </a:lnTo>
                    <a:lnTo>
                      <a:pt x="440" y="1"/>
                    </a:lnTo>
                    <a:lnTo>
                      <a:pt x="408" y="1"/>
                    </a:lnTo>
                    <a:lnTo>
                      <a:pt x="376" y="1"/>
                    </a:lnTo>
                    <a:lnTo>
                      <a:pt x="344" y="1"/>
                    </a:lnTo>
                    <a:lnTo>
                      <a:pt x="313" y="1"/>
                    </a:lnTo>
                    <a:lnTo>
                      <a:pt x="283" y="1"/>
                    </a:lnTo>
                    <a:lnTo>
                      <a:pt x="253" y="1"/>
                    </a:lnTo>
                    <a:lnTo>
                      <a:pt x="225" y="1"/>
                    </a:lnTo>
                    <a:lnTo>
                      <a:pt x="198" y="1"/>
                    </a:lnTo>
                    <a:lnTo>
                      <a:pt x="171" y="1"/>
                    </a:lnTo>
                    <a:lnTo>
                      <a:pt x="146" y="1"/>
                    </a:lnTo>
                    <a:lnTo>
                      <a:pt x="123" y="1"/>
                    </a:lnTo>
                    <a:lnTo>
                      <a:pt x="102" y="1"/>
                    </a:lnTo>
                    <a:lnTo>
                      <a:pt x="81" y="1"/>
                    </a:lnTo>
                    <a:lnTo>
                      <a:pt x="64" y="1"/>
                    </a:lnTo>
                    <a:lnTo>
                      <a:pt x="47" y="1"/>
                    </a:lnTo>
                    <a:lnTo>
                      <a:pt x="33" y="1"/>
                    </a:lnTo>
                    <a:lnTo>
                      <a:pt x="21" y="1"/>
                    </a:lnTo>
                    <a:lnTo>
                      <a:pt x="12" y="1"/>
                    </a:lnTo>
                    <a:lnTo>
                      <a:pt x="5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24"/>
                    </a:lnTo>
                    <a:lnTo>
                      <a:pt x="979" y="24"/>
                    </a:lnTo>
                    <a:lnTo>
                      <a:pt x="980" y="24"/>
                    </a:lnTo>
                    <a:lnTo>
                      <a:pt x="985" y="24"/>
                    </a:lnTo>
                    <a:lnTo>
                      <a:pt x="997" y="24"/>
                    </a:lnTo>
                    <a:lnTo>
                      <a:pt x="1015" y="25"/>
                    </a:lnTo>
                    <a:lnTo>
                      <a:pt x="1037" y="27"/>
                    </a:lnTo>
                    <a:lnTo>
                      <a:pt x="1062" y="32"/>
                    </a:lnTo>
                    <a:lnTo>
                      <a:pt x="1088" y="41"/>
                    </a:lnTo>
                    <a:lnTo>
                      <a:pt x="1114" y="54"/>
                    </a:lnTo>
                    <a:lnTo>
                      <a:pt x="1136" y="72"/>
                    </a:lnTo>
                    <a:lnTo>
                      <a:pt x="1155" y="96"/>
                    </a:lnTo>
                    <a:lnTo>
                      <a:pt x="1162" y="107"/>
                    </a:lnTo>
                    <a:lnTo>
                      <a:pt x="1174" y="127"/>
                    </a:lnTo>
                    <a:lnTo>
                      <a:pt x="1180" y="138"/>
                    </a:lnTo>
                    <a:lnTo>
                      <a:pt x="1191" y="158"/>
                    </a:lnTo>
                    <a:lnTo>
                      <a:pt x="1202" y="176"/>
                    </a:lnTo>
                    <a:lnTo>
                      <a:pt x="1213" y="193"/>
                    </a:lnTo>
                    <a:lnTo>
                      <a:pt x="1225" y="209"/>
                    </a:lnTo>
                    <a:lnTo>
                      <a:pt x="1238" y="223"/>
                    </a:lnTo>
                    <a:lnTo>
                      <a:pt x="1252" y="236"/>
                    </a:lnTo>
                    <a:lnTo>
                      <a:pt x="1267" y="248"/>
                    </a:lnTo>
                    <a:lnTo>
                      <a:pt x="1286" y="257"/>
                    </a:lnTo>
                    <a:lnTo>
                      <a:pt x="1307" y="264"/>
                    </a:lnTo>
                    <a:lnTo>
                      <a:pt x="1330" y="269"/>
                    </a:lnTo>
                    <a:lnTo>
                      <a:pt x="1357" y="273"/>
                    </a:lnTo>
                    <a:lnTo>
                      <a:pt x="1388" y="274"/>
                    </a:lnTo>
                    <a:lnTo>
                      <a:pt x="1391" y="274"/>
                    </a:lnTo>
                    <a:lnTo>
                      <a:pt x="1400" y="274"/>
                    </a:lnTo>
                    <a:lnTo>
                      <a:pt x="1414" y="274"/>
                    </a:lnTo>
                    <a:lnTo>
                      <a:pt x="1433" y="274"/>
                    </a:lnTo>
                    <a:lnTo>
                      <a:pt x="1455" y="274"/>
                    </a:lnTo>
                    <a:lnTo>
                      <a:pt x="1481" y="274"/>
                    </a:lnTo>
                    <a:lnTo>
                      <a:pt x="1510" y="274"/>
                    </a:lnTo>
                    <a:lnTo>
                      <a:pt x="1541" y="274"/>
                    </a:lnTo>
                    <a:lnTo>
                      <a:pt x="1573" y="274"/>
                    </a:lnTo>
                    <a:lnTo>
                      <a:pt x="1606" y="274"/>
                    </a:lnTo>
                    <a:lnTo>
                      <a:pt x="1640" y="274"/>
                    </a:lnTo>
                    <a:lnTo>
                      <a:pt x="1673" y="274"/>
                    </a:lnTo>
                    <a:lnTo>
                      <a:pt x="1705" y="274"/>
                    </a:lnTo>
                    <a:lnTo>
                      <a:pt x="1736" y="274"/>
                    </a:lnTo>
                    <a:lnTo>
                      <a:pt x="1765" y="274"/>
                    </a:lnTo>
                    <a:lnTo>
                      <a:pt x="1791" y="274"/>
                    </a:lnTo>
                    <a:lnTo>
                      <a:pt x="1813" y="274"/>
                    </a:lnTo>
                    <a:lnTo>
                      <a:pt x="1832" y="274"/>
                    </a:lnTo>
                    <a:lnTo>
                      <a:pt x="1846" y="274"/>
                    </a:lnTo>
                    <a:lnTo>
                      <a:pt x="1855" y="274"/>
                    </a:lnTo>
                    <a:lnTo>
                      <a:pt x="1859" y="274"/>
                    </a:lnTo>
                    <a:lnTo>
                      <a:pt x="1859" y="252"/>
                    </a:lnTo>
                    <a:lnTo>
                      <a:pt x="1855" y="252"/>
                    </a:lnTo>
                    <a:lnTo>
                      <a:pt x="1846" y="252"/>
                    </a:lnTo>
                    <a:lnTo>
                      <a:pt x="1832" y="252"/>
                    </a:lnTo>
                    <a:lnTo>
                      <a:pt x="1813" y="252"/>
                    </a:lnTo>
                    <a:lnTo>
                      <a:pt x="1791" y="252"/>
                    </a:lnTo>
                    <a:lnTo>
                      <a:pt x="1765" y="252"/>
                    </a:lnTo>
                    <a:lnTo>
                      <a:pt x="1736" y="252"/>
                    </a:lnTo>
                    <a:lnTo>
                      <a:pt x="1705" y="252"/>
                    </a:lnTo>
                    <a:lnTo>
                      <a:pt x="1673" y="252"/>
                    </a:lnTo>
                    <a:lnTo>
                      <a:pt x="1640" y="252"/>
                    </a:lnTo>
                    <a:lnTo>
                      <a:pt x="1606" y="252"/>
                    </a:lnTo>
                    <a:lnTo>
                      <a:pt x="1573" y="252"/>
                    </a:lnTo>
                    <a:lnTo>
                      <a:pt x="1541" y="252"/>
                    </a:lnTo>
                    <a:lnTo>
                      <a:pt x="1510" y="252"/>
                    </a:lnTo>
                    <a:lnTo>
                      <a:pt x="1481" y="252"/>
                    </a:lnTo>
                    <a:lnTo>
                      <a:pt x="1455" y="252"/>
                    </a:lnTo>
                    <a:lnTo>
                      <a:pt x="1433" y="252"/>
                    </a:lnTo>
                    <a:lnTo>
                      <a:pt x="1414" y="252"/>
                    </a:lnTo>
                    <a:lnTo>
                      <a:pt x="1400" y="252"/>
                    </a:lnTo>
                    <a:lnTo>
                      <a:pt x="1391" y="252"/>
                    </a:lnTo>
                    <a:lnTo>
                      <a:pt x="1388" y="252"/>
                    </a:lnTo>
                    <a:lnTo>
                      <a:pt x="1358" y="251"/>
                    </a:lnTo>
                    <a:lnTo>
                      <a:pt x="1332" y="247"/>
                    </a:lnTo>
                    <a:lnTo>
                      <a:pt x="1310" y="241"/>
                    </a:lnTo>
                    <a:lnTo>
                      <a:pt x="1291" y="234"/>
                    </a:lnTo>
                    <a:lnTo>
                      <a:pt x="1274" y="224"/>
                    </a:lnTo>
                    <a:lnTo>
                      <a:pt x="1259" y="213"/>
                    </a:lnTo>
                    <a:lnTo>
                      <a:pt x="1246" y="199"/>
                    </a:lnTo>
                    <a:lnTo>
                      <a:pt x="1234" y="184"/>
                    </a:lnTo>
                    <a:lnTo>
                      <a:pt x="1223" y="166"/>
                    </a:lnTo>
                    <a:lnTo>
                      <a:pt x="1212" y="148"/>
                    </a:lnTo>
                    <a:lnTo>
                      <a:pt x="1200" y="127"/>
                    </a:lnTo>
                    <a:lnTo>
                      <a:pt x="1193" y="116"/>
                    </a:lnTo>
                    <a:lnTo>
                      <a:pt x="1182" y="95"/>
                    </a:lnTo>
                    <a:lnTo>
                      <a:pt x="1175" y="84"/>
                    </a:lnTo>
                    <a:lnTo>
                      <a:pt x="1156" y="59"/>
                    </a:lnTo>
                    <a:lnTo>
                      <a:pt x="1134" y="40"/>
                    </a:lnTo>
                    <a:lnTo>
                      <a:pt x="1110" y="25"/>
                    </a:lnTo>
                    <a:lnTo>
                      <a:pt x="1084" y="14"/>
                    </a:lnTo>
                    <a:lnTo>
                      <a:pt x="1059" y="7"/>
                    </a:lnTo>
                    <a:lnTo>
                      <a:pt x="1035" y="3"/>
                    </a:lnTo>
                    <a:lnTo>
                      <a:pt x="1014" y="1"/>
                    </a:lnTo>
                    <a:lnTo>
                      <a:pt x="997" y="0"/>
                    </a:lnTo>
                    <a:lnTo>
                      <a:pt x="985" y="1"/>
                    </a:lnTo>
                    <a:lnTo>
                      <a:pt x="979" y="1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0" name="Rectangle 87"/>
              <p:cNvSpPr>
                <a:spLocks noChangeArrowheads="1"/>
              </p:cNvSpPr>
              <p:nvPr/>
            </p:nvSpPr>
            <p:spPr bwMode="auto">
              <a:xfrm>
                <a:off x="3842" y="986"/>
                <a:ext cx="15" cy="112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2" name="Group 88"/>
              <p:cNvGrpSpPr>
                <a:grpSpLocks/>
              </p:cNvGrpSpPr>
              <p:nvPr/>
            </p:nvGrpSpPr>
            <p:grpSpPr bwMode="auto">
              <a:xfrm>
                <a:off x="4159" y="986"/>
                <a:ext cx="652" cy="112"/>
                <a:chOff x="4401" y="1474"/>
                <a:chExt cx="442" cy="75"/>
              </a:xfrm>
            </p:grpSpPr>
            <p:sp>
              <p:nvSpPr>
                <p:cNvPr id="21540" name="Rectangle 89"/>
                <p:cNvSpPr>
                  <a:spLocks noChangeAspect="1" noChangeArrowheads="1"/>
                </p:cNvSpPr>
                <p:nvPr/>
              </p:nvSpPr>
              <p:spPr bwMode="auto">
                <a:xfrm>
                  <a:off x="4401" y="1474"/>
                  <a:ext cx="10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1" name="Rectangle 90"/>
                <p:cNvSpPr>
                  <a:spLocks noChangeAspect="1" noChangeArrowheads="1"/>
                </p:cNvSpPr>
                <p:nvPr/>
              </p:nvSpPr>
              <p:spPr bwMode="auto">
                <a:xfrm>
                  <a:off x="4472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2" name="Rectangle 91"/>
                <p:cNvSpPr>
                  <a:spLocks noChangeAspect="1" noChangeArrowheads="1"/>
                </p:cNvSpPr>
                <p:nvPr/>
              </p:nvSpPr>
              <p:spPr bwMode="auto">
                <a:xfrm>
                  <a:off x="4544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3" name="Rectangle 92"/>
                <p:cNvSpPr>
                  <a:spLocks noChangeAspect="1" noChangeArrowheads="1"/>
                </p:cNvSpPr>
                <p:nvPr/>
              </p:nvSpPr>
              <p:spPr bwMode="auto">
                <a:xfrm>
                  <a:off x="4615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4" name="Rectangle 93"/>
                <p:cNvSpPr>
                  <a:spLocks noChangeAspect="1" noChangeArrowheads="1"/>
                </p:cNvSpPr>
                <p:nvPr/>
              </p:nvSpPr>
              <p:spPr bwMode="auto">
                <a:xfrm>
                  <a:off x="4687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5" name="Rectangle 94"/>
                <p:cNvSpPr>
                  <a:spLocks noChangeAspect="1" noChangeArrowheads="1"/>
                </p:cNvSpPr>
                <p:nvPr/>
              </p:nvSpPr>
              <p:spPr bwMode="auto">
                <a:xfrm>
                  <a:off x="4759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6" name="Rectangle 95"/>
                <p:cNvSpPr>
                  <a:spLocks noChangeAspect="1" noChangeArrowheads="1"/>
                </p:cNvSpPr>
                <p:nvPr/>
              </p:nvSpPr>
              <p:spPr bwMode="auto">
                <a:xfrm>
                  <a:off x="4831" y="1474"/>
                  <a:ext cx="12" cy="75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532" name="Line 96"/>
              <p:cNvSpPr>
                <a:spLocks noChangeAspect="1" noChangeShapeType="1"/>
              </p:cNvSpPr>
              <p:nvPr/>
            </p:nvSpPr>
            <p:spPr bwMode="auto">
              <a:xfrm>
                <a:off x="4130" y="1997"/>
                <a:ext cx="264" cy="2"/>
              </a:xfrm>
              <a:prstGeom prst="line">
                <a:avLst/>
              </a:prstGeom>
              <a:noFill/>
              <a:ln w="38100">
                <a:solidFill>
                  <a:srgbClr val="00FFFF"/>
                </a:solidFill>
                <a:round/>
                <a:headEnd/>
                <a:tailEnd type="stealth" w="sm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3" name="Text Box 97"/>
              <p:cNvSpPr txBox="1">
                <a:spLocks noChangeAspect="1" noChangeArrowheads="1"/>
              </p:cNvSpPr>
              <p:nvPr/>
            </p:nvSpPr>
            <p:spPr bwMode="auto">
              <a:xfrm>
                <a:off x="4560" y="1921"/>
                <a:ext cx="2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lang="en-US" sz="1800" b="1">
                    <a:latin typeface="Times New Roman" pitchFamily="18" charset="0"/>
                  </a:rPr>
                  <a:t> 3’</a:t>
                </a:r>
              </a:p>
            </p:txBody>
          </p:sp>
          <p:sp>
            <p:nvSpPr>
              <p:cNvPr id="21534" name="Text Box 98"/>
              <p:cNvSpPr txBox="1">
                <a:spLocks noChangeAspect="1" noChangeArrowheads="1"/>
              </p:cNvSpPr>
              <p:nvPr/>
            </p:nvSpPr>
            <p:spPr bwMode="auto">
              <a:xfrm>
                <a:off x="3757" y="1916"/>
                <a:ext cx="27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eaLnBrk="0" hangingPunct="0">
                  <a:spcBef>
                    <a:spcPct val="0"/>
                  </a:spcBef>
                </a:pPr>
                <a:r>
                  <a:rPr lang="en-US" sz="1800" b="1">
                    <a:latin typeface="Times New Roman" pitchFamily="18" charset="0"/>
                  </a:rPr>
                  <a:t> 5’</a:t>
                </a:r>
              </a:p>
            </p:txBody>
          </p:sp>
          <p:grpSp>
            <p:nvGrpSpPr>
              <p:cNvPr id="13" name="Group 99"/>
              <p:cNvGrpSpPr>
                <a:grpSpLocks noChangeAspect="1"/>
              </p:cNvGrpSpPr>
              <p:nvPr/>
            </p:nvGrpSpPr>
            <p:grpSpPr bwMode="auto">
              <a:xfrm>
                <a:off x="4099" y="2090"/>
                <a:ext cx="345" cy="131"/>
                <a:chOff x="3109" y="911"/>
                <a:chExt cx="156" cy="59"/>
              </a:xfrm>
            </p:grpSpPr>
            <p:sp>
              <p:nvSpPr>
                <p:cNvPr id="21536" name="Rectangle 100"/>
                <p:cNvSpPr>
                  <a:spLocks noChangeAspect="1" noChangeArrowheads="1"/>
                </p:cNvSpPr>
                <p:nvPr/>
              </p:nvSpPr>
              <p:spPr bwMode="auto">
                <a:xfrm>
                  <a:off x="3109" y="911"/>
                  <a:ext cx="156" cy="23"/>
                </a:xfrm>
                <a:prstGeom prst="rect">
                  <a:avLst/>
                </a:prstGeom>
                <a:solidFill>
                  <a:srgbClr val="437631"/>
                </a:solidFill>
                <a:ln w="19050">
                  <a:solidFill>
                    <a:srgbClr val="43763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>
                    <a:spcBef>
                      <a:spcPct val="0"/>
                    </a:spcBef>
                  </a:pPr>
                  <a:endParaRPr lang="en-US" sz="1800">
                    <a:latin typeface="Times New Roman" pitchFamily="18" charset="0"/>
                  </a:endParaRPr>
                </a:p>
              </p:txBody>
            </p:sp>
            <p:sp>
              <p:nvSpPr>
                <p:cNvPr id="21537" name="Rectangle 101"/>
                <p:cNvSpPr>
                  <a:spLocks noChangeAspect="1" noChangeArrowheads="1"/>
                </p:cNvSpPr>
                <p:nvPr/>
              </p:nvSpPr>
              <p:spPr bwMode="auto">
                <a:xfrm>
                  <a:off x="3232" y="922"/>
                  <a:ext cx="8" cy="48"/>
                </a:xfrm>
                <a:prstGeom prst="rect">
                  <a:avLst/>
                </a:prstGeom>
                <a:solidFill>
                  <a:srgbClr val="437631"/>
                </a:solidFill>
                <a:ln w="19050">
                  <a:solidFill>
                    <a:srgbClr val="43763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8" name="Rectangle 102"/>
                <p:cNvSpPr>
                  <a:spLocks noChangeAspect="1" noChangeArrowheads="1"/>
                </p:cNvSpPr>
                <p:nvPr/>
              </p:nvSpPr>
              <p:spPr bwMode="auto">
                <a:xfrm>
                  <a:off x="3184" y="922"/>
                  <a:ext cx="8" cy="48"/>
                </a:xfrm>
                <a:prstGeom prst="rect">
                  <a:avLst/>
                </a:prstGeom>
                <a:solidFill>
                  <a:srgbClr val="437631"/>
                </a:solidFill>
                <a:ln w="19050">
                  <a:solidFill>
                    <a:srgbClr val="43763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9" name="Rectangle 103"/>
                <p:cNvSpPr>
                  <a:spLocks noChangeAspect="1" noChangeArrowheads="1"/>
                </p:cNvSpPr>
                <p:nvPr/>
              </p:nvSpPr>
              <p:spPr bwMode="auto">
                <a:xfrm>
                  <a:off x="3137" y="922"/>
                  <a:ext cx="7" cy="48"/>
                </a:xfrm>
                <a:prstGeom prst="rect">
                  <a:avLst/>
                </a:prstGeom>
                <a:solidFill>
                  <a:srgbClr val="437631"/>
                </a:solidFill>
                <a:ln w="19050">
                  <a:solidFill>
                    <a:srgbClr val="437631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507" name="Text Box 104"/>
          <p:cNvSpPr txBox="1">
            <a:spLocks noChangeArrowheads="1"/>
          </p:cNvSpPr>
          <p:nvPr/>
        </p:nvSpPr>
        <p:spPr bwMode="auto">
          <a:xfrm>
            <a:off x="1047750" y="4254500"/>
            <a:ext cx="650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DNA polymerase enzyme adds DNA nucleotides </a:t>
            </a:r>
          </a:p>
          <a:p>
            <a:pPr algn="l"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to the RNA primer.</a:t>
            </a:r>
          </a:p>
        </p:txBody>
      </p:sp>
      <p:sp>
        <p:nvSpPr>
          <p:cNvPr id="21508" name="Rectangle 105"/>
          <p:cNvSpPr>
            <a:spLocks noGrp="1" noChangeArrowheads="1"/>
          </p:cNvSpPr>
          <p:nvPr>
            <p:ph type="title"/>
          </p:nvPr>
        </p:nvSpPr>
        <p:spPr>
          <a:xfrm>
            <a:off x="685800" y="288925"/>
            <a:ext cx="7772400" cy="579438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FF0000"/>
                </a:solidFill>
              </a:rPr>
              <a:t>Replication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047750" y="4254500"/>
            <a:ext cx="6502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DNA polymerase enzyme adds DNA nucleotides </a:t>
            </a:r>
          </a:p>
          <a:p>
            <a:pPr algn="l"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to the RNA primer.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87413" y="1158875"/>
            <a:ext cx="7037387" cy="2836863"/>
            <a:chOff x="559" y="730"/>
            <a:chExt cx="4433" cy="1787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459" y="1880"/>
              <a:ext cx="326" cy="637"/>
              <a:chOff x="4459" y="2091"/>
              <a:chExt cx="231" cy="426"/>
            </a:xfrm>
          </p:grpSpPr>
          <p:sp>
            <p:nvSpPr>
              <p:cNvPr id="22630" name="Freeform 5"/>
              <p:cNvSpPr>
                <a:spLocks noChangeAspect="1"/>
              </p:cNvSpPr>
              <p:nvPr/>
            </p:nvSpPr>
            <p:spPr bwMode="auto">
              <a:xfrm>
                <a:off x="4459" y="2091"/>
                <a:ext cx="231" cy="426"/>
              </a:xfrm>
              <a:custGeom>
                <a:avLst/>
                <a:gdLst>
                  <a:gd name="T0" fmla="*/ 142 w 154"/>
                  <a:gd name="T1" fmla="*/ 189 h 284"/>
                  <a:gd name="T2" fmla="*/ 149 w 154"/>
                  <a:gd name="T3" fmla="*/ 204 h 284"/>
                  <a:gd name="T4" fmla="*/ 154 w 154"/>
                  <a:gd name="T5" fmla="*/ 222 h 284"/>
                  <a:gd name="T6" fmla="*/ 154 w 154"/>
                  <a:gd name="T7" fmla="*/ 243 h 284"/>
                  <a:gd name="T8" fmla="*/ 148 w 154"/>
                  <a:gd name="T9" fmla="*/ 262 h 284"/>
                  <a:gd name="T10" fmla="*/ 134 w 154"/>
                  <a:gd name="T11" fmla="*/ 277 h 284"/>
                  <a:gd name="T12" fmla="*/ 109 w 154"/>
                  <a:gd name="T13" fmla="*/ 284 h 284"/>
                  <a:gd name="T14" fmla="*/ 109 w 154"/>
                  <a:gd name="T15" fmla="*/ 284 h 284"/>
                  <a:gd name="T16" fmla="*/ 77 w 154"/>
                  <a:gd name="T17" fmla="*/ 280 h 284"/>
                  <a:gd name="T18" fmla="*/ 52 w 154"/>
                  <a:gd name="T19" fmla="*/ 268 h 284"/>
                  <a:gd name="T20" fmla="*/ 32 w 154"/>
                  <a:gd name="T21" fmla="*/ 249 h 284"/>
                  <a:gd name="T22" fmla="*/ 17 w 154"/>
                  <a:gd name="T23" fmla="*/ 228 h 284"/>
                  <a:gd name="T24" fmla="*/ 8 w 154"/>
                  <a:gd name="T25" fmla="*/ 209 h 284"/>
                  <a:gd name="T26" fmla="*/ 2 w 154"/>
                  <a:gd name="T27" fmla="*/ 195 h 284"/>
                  <a:gd name="T28" fmla="*/ 0 w 154"/>
                  <a:gd name="T29" fmla="*/ 190 h 284"/>
                  <a:gd name="T30" fmla="*/ 0 w 154"/>
                  <a:gd name="T31" fmla="*/ 190 h 284"/>
                  <a:gd name="T32" fmla="*/ 0 w 154"/>
                  <a:gd name="T33" fmla="*/ 94 h 284"/>
                  <a:gd name="T34" fmla="*/ 0 w 154"/>
                  <a:gd name="T35" fmla="*/ 94 h 284"/>
                  <a:gd name="T36" fmla="*/ 2 w 154"/>
                  <a:gd name="T37" fmla="*/ 89 h 284"/>
                  <a:gd name="T38" fmla="*/ 8 w 154"/>
                  <a:gd name="T39" fmla="*/ 75 h 284"/>
                  <a:gd name="T40" fmla="*/ 17 w 154"/>
                  <a:gd name="T41" fmla="*/ 56 h 284"/>
                  <a:gd name="T42" fmla="*/ 32 w 154"/>
                  <a:gd name="T43" fmla="*/ 35 h 284"/>
                  <a:gd name="T44" fmla="*/ 52 w 154"/>
                  <a:gd name="T45" fmla="*/ 17 h 284"/>
                  <a:gd name="T46" fmla="*/ 77 w 154"/>
                  <a:gd name="T47" fmla="*/ 4 h 284"/>
                  <a:gd name="T48" fmla="*/ 109 w 154"/>
                  <a:gd name="T49" fmla="*/ 0 h 284"/>
                  <a:gd name="T50" fmla="*/ 109 w 154"/>
                  <a:gd name="T51" fmla="*/ 0 h 284"/>
                  <a:gd name="T52" fmla="*/ 134 w 154"/>
                  <a:gd name="T53" fmla="*/ 7 h 284"/>
                  <a:gd name="T54" fmla="*/ 148 w 154"/>
                  <a:gd name="T55" fmla="*/ 22 h 284"/>
                  <a:gd name="T56" fmla="*/ 154 w 154"/>
                  <a:gd name="T57" fmla="*/ 41 h 284"/>
                  <a:gd name="T58" fmla="*/ 154 w 154"/>
                  <a:gd name="T59" fmla="*/ 61 h 284"/>
                  <a:gd name="T60" fmla="*/ 149 w 154"/>
                  <a:gd name="T61" fmla="*/ 81 h 284"/>
                  <a:gd name="T62" fmla="*/ 142 w 154"/>
                  <a:gd name="T63" fmla="*/ 94 h 284"/>
                  <a:gd name="T64" fmla="*/ 142 w 154"/>
                  <a:gd name="T65" fmla="*/ 94 h 284"/>
                  <a:gd name="T66" fmla="*/ 142 w 154"/>
                  <a:gd name="T67" fmla="*/ 119 h 284"/>
                  <a:gd name="T68" fmla="*/ 142 w 154"/>
                  <a:gd name="T69" fmla="*/ 165 h 284"/>
                  <a:gd name="T70" fmla="*/ 142 w 154"/>
                  <a:gd name="T71" fmla="*/ 189 h 284"/>
                  <a:gd name="T72" fmla="*/ 142 w 154"/>
                  <a:gd name="T73" fmla="*/ 189 h 28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4"/>
                  <a:gd name="T112" fmla="*/ 0 h 284"/>
                  <a:gd name="T113" fmla="*/ 154 w 154"/>
                  <a:gd name="T114" fmla="*/ 284 h 28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4" h="284">
                    <a:moveTo>
                      <a:pt x="142" y="189"/>
                    </a:moveTo>
                    <a:lnTo>
                      <a:pt x="149" y="204"/>
                    </a:lnTo>
                    <a:lnTo>
                      <a:pt x="154" y="222"/>
                    </a:lnTo>
                    <a:lnTo>
                      <a:pt x="154" y="243"/>
                    </a:lnTo>
                    <a:lnTo>
                      <a:pt x="148" y="262"/>
                    </a:lnTo>
                    <a:lnTo>
                      <a:pt x="134" y="277"/>
                    </a:lnTo>
                    <a:lnTo>
                      <a:pt x="109" y="284"/>
                    </a:lnTo>
                    <a:lnTo>
                      <a:pt x="77" y="280"/>
                    </a:lnTo>
                    <a:lnTo>
                      <a:pt x="52" y="268"/>
                    </a:lnTo>
                    <a:lnTo>
                      <a:pt x="32" y="249"/>
                    </a:lnTo>
                    <a:lnTo>
                      <a:pt x="17" y="228"/>
                    </a:lnTo>
                    <a:lnTo>
                      <a:pt x="8" y="209"/>
                    </a:lnTo>
                    <a:lnTo>
                      <a:pt x="2" y="195"/>
                    </a:lnTo>
                    <a:lnTo>
                      <a:pt x="0" y="190"/>
                    </a:lnTo>
                    <a:lnTo>
                      <a:pt x="0" y="94"/>
                    </a:lnTo>
                    <a:lnTo>
                      <a:pt x="2" y="89"/>
                    </a:lnTo>
                    <a:lnTo>
                      <a:pt x="8" y="75"/>
                    </a:lnTo>
                    <a:lnTo>
                      <a:pt x="17" y="56"/>
                    </a:lnTo>
                    <a:lnTo>
                      <a:pt x="32" y="35"/>
                    </a:lnTo>
                    <a:lnTo>
                      <a:pt x="52" y="17"/>
                    </a:lnTo>
                    <a:lnTo>
                      <a:pt x="77" y="4"/>
                    </a:lnTo>
                    <a:lnTo>
                      <a:pt x="109" y="0"/>
                    </a:lnTo>
                    <a:lnTo>
                      <a:pt x="134" y="7"/>
                    </a:lnTo>
                    <a:lnTo>
                      <a:pt x="148" y="22"/>
                    </a:lnTo>
                    <a:lnTo>
                      <a:pt x="154" y="41"/>
                    </a:lnTo>
                    <a:lnTo>
                      <a:pt x="154" y="61"/>
                    </a:lnTo>
                    <a:lnTo>
                      <a:pt x="149" y="81"/>
                    </a:lnTo>
                    <a:lnTo>
                      <a:pt x="142" y="94"/>
                    </a:lnTo>
                    <a:lnTo>
                      <a:pt x="142" y="119"/>
                    </a:lnTo>
                    <a:lnTo>
                      <a:pt x="142" y="165"/>
                    </a:lnTo>
                    <a:lnTo>
                      <a:pt x="142" y="189"/>
                    </a:lnTo>
                    <a:close/>
                  </a:path>
                </a:pathLst>
              </a:custGeom>
              <a:solidFill>
                <a:srgbClr val="C3AAD2"/>
              </a:solidFill>
              <a:ln w="19050" cmpd="sng">
                <a:solidFill>
                  <a:srgbClr val="9E7AB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1" name="Freeform 6"/>
              <p:cNvSpPr>
                <a:spLocks noChangeAspect="1"/>
              </p:cNvSpPr>
              <p:nvPr/>
            </p:nvSpPr>
            <p:spPr bwMode="auto">
              <a:xfrm>
                <a:off x="4515" y="2114"/>
                <a:ext cx="123" cy="66"/>
              </a:xfrm>
              <a:custGeom>
                <a:avLst/>
                <a:gdLst>
                  <a:gd name="T0" fmla="*/ 0 w 82"/>
                  <a:gd name="T1" fmla="*/ 44 h 44"/>
                  <a:gd name="T2" fmla="*/ 18 w 82"/>
                  <a:gd name="T3" fmla="*/ 26 h 44"/>
                  <a:gd name="T4" fmla="*/ 43 w 82"/>
                  <a:gd name="T5" fmla="*/ 13 h 44"/>
                  <a:gd name="T6" fmla="*/ 70 w 82"/>
                  <a:gd name="T7" fmla="*/ 9 h 44"/>
                  <a:gd name="T8" fmla="*/ 70 w 82"/>
                  <a:gd name="T9" fmla="*/ 9 h 44"/>
                  <a:gd name="T10" fmla="*/ 78 w 82"/>
                  <a:gd name="T11" fmla="*/ 7 h 44"/>
                  <a:gd name="T12" fmla="*/ 82 w 82"/>
                  <a:gd name="T13" fmla="*/ 3 h 44"/>
                  <a:gd name="T14" fmla="*/ 71 w 82"/>
                  <a:gd name="T15" fmla="*/ 0 h 44"/>
                  <a:gd name="T16" fmla="*/ 71 w 82"/>
                  <a:gd name="T17" fmla="*/ 0 h 44"/>
                  <a:gd name="T18" fmla="*/ 31 w 82"/>
                  <a:gd name="T19" fmla="*/ 9 h 44"/>
                  <a:gd name="T20" fmla="*/ 7 w 82"/>
                  <a:gd name="T21" fmla="*/ 32 h 44"/>
                  <a:gd name="T22" fmla="*/ 0 w 82"/>
                  <a:gd name="T23" fmla="*/ 44 h 44"/>
                  <a:gd name="T24" fmla="*/ 0 w 82"/>
                  <a:gd name="T25" fmla="*/ 44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2"/>
                  <a:gd name="T40" fmla="*/ 0 h 44"/>
                  <a:gd name="T41" fmla="*/ 82 w 82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2" h="44">
                    <a:moveTo>
                      <a:pt x="0" y="44"/>
                    </a:moveTo>
                    <a:lnTo>
                      <a:pt x="18" y="26"/>
                    </a:lnTo>
                    <a:lnTo>
                      <a:pt x="43" y="13"/>
                    </a:lnTo>
                    <a:lnTo>
                      <a:pt x="70" y="9"/>
                    </a:lnTo>
                    <a:lnTo>
                      <a:pt x="78" y="7"/>
                    </a:lnTo>
                    <a:lnTo>
                      <a:pt x="82" y="3"/>
                    </a:lnTo>
                    <a:lnTo>
                      <a:pt x="71" y="0"/>
                    </a:lnTo>
                    <a:lnTo>
                      <a:pt x="31" y="9"/>
                    </a:lnTo>
                    <a:lnTo>
                      <a:pt x="7" y="32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35" name="Line 7"/>
            <p:cNvSpPr>
              <a:spLocks noChangeAspect="1" noChangeShapeType="1"/>
            </p:cNvSpPr>
            <p:nvPr/>
          </p:nvSpPr>
          <p:spPr bwMode="auto">
            <a:xfrm>
              <a:off x="4215" y="1968"/>
              <a:ext cx="253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36" name="Text Box 8"/>
            <p:cNvSpPr txBox="1">
              <a:spLocks noChangeAspect="1" noChangeArrowheads="1"/>
            </p:cNvSpPr>
            <p:nvPr/>
          </p:nvSpPr>
          <p:spPr bwMode="auto">
            <a:xfrm>
              <a:off x="3824" y="1959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 5’</a:t>
              </a:r>
            </a:p>
          </p:txBody>
        </p:sp>
        <p:sp>
          <p:nvSpPr>
            <p:cNvPr id="22537" name="Rectangle 9"/>
            <p:cNvSpPr>
              <a:spLocks noChangeArrowheads="1"/>
            </p:cNvSpPr>
            <p:nvPr/>
          </p:nvSpPr>
          <p:spPr bwMode="auto">
            <a:xfrm>
              <a:off x="4350" y="2061"/>
              <a:ext cx="431" cy="5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10"/>
            <p:cNvGrpSpPr>
              <a:grpSpLocks noChangeAspect="1"/>
            </p:cNvGrpSpPr>
            <p:nvPr/>
          </p:nvGrpSpPr>
          <p:grpSpPr bwMode="auto">
            <a:xfrm>
              <a:off x="4080" y="2061"/>
              <a:ext cx="330" cy="132"/>
              <a:chOff x="3109" y="911"/>
              <a:chExt cx="156" cy="59"/>
            </a:xfrm>
          </p:grpSpPr>
          <p:sp>
            <p:nvSpPr>
              <p:cNvPr id="22626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3109" y="911"/>
                <a:ext cx="156" cy="23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spcBef>
                    <a:spcPct val="0"/>
                  </a:spcBef>
                </a:pPr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22627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3232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8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3184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9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3137" y="922"/>
                <a:ext cx="7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3660" y="758"/>
              <a:ext cx="327" cy="638"/>
              <a:chOff x="4063" y="1341"/>
              <a:chExt cx="231" cy="427"/>
            </a:xfrm>
          </p:grpSpPr>
          <p:sp>
            <p:nvSpPr>
              <p:cNvPr id="22624" name="Freeform 16"/>
              <p:cNvSpPr>
                <a:spLocks noChangeAspect="1"/>
              </p:cNvSpPr>
              <p:nvPr/>
            </p:nvSpPr>
            <p:spPr bwMode="auto">
              <a:xfrm>
                <a:off x="4063" y="1341"/>
                <a:ext cx="231" cy="427"/>
              </a:xfrm>
              <a:custGeom>
                <a:avLst/>
                <a:gdLst>
                  <a:gd name="T0" fmla="*/ 12 w 154"/>
                  <a:gd name="T1" fmla="*/ 190 h 284"/>
                  <a:gd name="T2" fmla="*/ 5 w 154"/>
                  <a:gd name="T3" fmla="*/ 204 h 284"/>
                  <a:gd name="T4" fmla="*/ 0 w 154"/>
                  <a:gd name="T5" fmla="*/ 223 h 284"/>
                  <a:gd name="T6" fmla="*/ 0 w 154"/>
                  <a:gd name="T7" fmla="*/ 244 h 284"/>
                  <a:gd name="T8" fmla="*/ 6 w 154"/>
                  <a:gd name="T9" fmla="*/ 263 h 284"/>
                  <a:gd name="T10" fmla="*/ 20 w 154"/>
                  <a:gd name="T11" fmla="*/ 278 h 284"/>
                  <a:gd name="T12" fmla="*/ 45 w 154"/>
                  <a:gd name="T13" fmla="*/ 284 h 284"/>
                  <a:gd name="T14" fmla="*/ 45 w 154"/>
                  <a:gd name="T15" fmla="*/ 284 h 284"/>
                  <a:gd name="T16" fmla="*/ 77 w 154"/>
                  <a:gd name="T17" fmla="*/ 281 h 284"/>
                  <a:gd name="T18" fmla="*/ 102 w 154"/>
                  <a:gd name="T19" fmla="*/ 268 h 284"/>
                  <a:gd name="T20" fmla="*/ 122 w 154"/>
                  <a:gd name="T21" fmla="*/ 249 h 284"/>
                  <a:gd name="T22" fmla="*/ 137 w 154"/>
                  <a:gd name="T23" fmla="*/ 229 h 284"/>
                  <a:gd name="T24" fmla="*/ 146 w 154"/>
                  <a:gd name="T25" fmla="*/ 210 h 284"/>
                  <a:gd name="T26" fmla="*/ 152 w 154"/>
                  <a:gd name="T27" fmla="*/ 196 h 284"/>
                  <a:gd name="T28" fmla="*/ 154 w 154"/>
                  <a:gd name="T29" fmla="*/ 190 h 284"/>
                  <a:gd name="T30" fmla="*/ 154 w 154"/>
                  <a:gd name="T31" fmla="*/ 190 h 284"/>
                  <a:gd name="T32" fmla="*/ 154 w 154"/>
                  <a:gd name="T33" fmla="*/ 95 h 284"/>
                  <a:gd name="T34" fmla="*/ 154 w 154"/>
                  <a:gd name="T35" fmla="*/ 95 h 284"/>
                  <a:gd name="T36" fmla="*/ 152 w 154"/>
                  <a:gd name="T37" fmla="*/ 89 h 284"/>
                  <a:gd name="T38" fmla="*/ 146 w 154"/>
                  <a:gd name="T39" fmla="*/ 75 h 284"/>
                  <a:gd name="T40" fmla="*/ 137 w 154"/>
                  <a:gd name="T41" fmla="*/ 56 h 284"/>
                  <a:gd name="T42" fmla="*/ 122 w 154"/>
                  <a:gd name="T43" fmla="*/ 35 h 284"/>
                  <a:gd name="T44" fmla="*/ 102 w 154"/>
                  <a:gd name="T45" fmla="*/ 17 h 284"/>
                  <a:gd name="T46" fmla="*/ 77 w 154"/>
                  <a:gd name="T47" fmla="*/ 4 h 284"/>
                  <a:gd name="T48" fmla="*/ 45 w 154"/>
                  <a:gd name="T49" fmla="*/ 0 h 284"/>
                  <a:gd name="T50" fmla="*/ 45 w 154"/>
                  <a:gd name="T51" fmla="*/ 0 h 284"/>
                  <a:gd name="T52" fmla="*/ 20 w 154"/>
                  <a:gd name="T53" fmla="*/ 7 h 284"/>
                  <a:gd name="T54" fmla="*/ 6 w 154"/>
                  <a:gd name="T55" fmla="*/ 22 h 284"/>
                  <a:gd name="T56" fmla="*/ 0 w 154"/>
                  <a:gd name="T57" fmla="*/ 41 h 284"/>
                  <a:gd name="T58" fmla="*/ 0 w 154"/>
                  <a:gd name="T59" fmla="*/ 62 h 284"/>
                  <a:gd name="T60" fmla="*/ 5 w 154"/>
                  <a:gd name="T61" fmla="*/ 81 h 284"/>
                  <a:gd name="T62" fmla="*/ 12 w 154"/>
                  <a:gd name="T63" fmla="*/ 95 h 284"/>
                  <a:gd name="T64" fmla="*/ 12 w 154"/>
                  <a:gd name="T65" fmla="*/ 95 h 284"/>
                  <a:gd name="T66" fmla="*/ 12 w 154"/>
                  <a:gd name="T67" fmla="*/ 120 h 284"/>
                  <a:gd name="T68" fmla="*/ 12 w 154"/>
                  <a:gd name="T69" fmla="*/ 165 h 284"/>
                  <a:gd name="T70" fmla="*/ 12 w 154"/>
                  <a:gd name="T71" fmla="*/ 190 h 284"/>
                  <a:gd name="T72" fmla="*/ 12 w 154"/>
                  <a:gd name="T73" fmla="*/ 190 h 28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4"/>
                  <a:gd name="T112" fmla="*/ 0 h 284"/>
                  <a:gd name="T113" fmla="*/ 154 w 154"/>
                  <a:gd name="T114" fmla="*/ 284 h 28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4" h="284">
                    <a:moveTo>
                      <a:pt x="12" y="190"/>
                    </a:moveTo>
                    <a:lnTo>
                      <a:pt x="5" y="204"/>
                    </a:lnTo>
                    <a:lnTo>
                      <a:pt x="0" y="223"/>
                    </a:lnTo>
                    <a:lnTo>
                      <a:pt x="0" y="244"/>
                    </a:lnTo>
                    <a:lnTo>
                      <a:pt x="6" y="263"/>
                    </a:lnTo>
                    <a:lnTo>
                      <a:pt x="20" y="278"/>
                    </a:lnTo>
                    <a:lnTo>
                      <a:pt x="45" y="284"/>
                    </a:lnTo>
                    <a:lnTo>
                      <a:pt x="77" y="281"/>
                    </a:lnTo>
                    <a:lnTo>
                      <a:pt x="102" y="268"/>
                    </a:lnTo>
                    <a:lnTo>
                      <a:pt x="122" y="249"/>
                    </a:lnTo>
                    <a:lnTo>
                      <a:pt x="137" y="229"/>
                    </a:lnTo>
                    <a:lnTo>
                      <a:pt x="146" y="210"/>
                    </a:lnTo>
                    <a:lnTo>
                      <a:pt x="152" y="196"/>
                    </a:lnTo>
                    <a:lnTo>
                      <a:pt x="154" y="190"/>
                    </a:lnTo>
                    <a:lnTo>
                      <a:pt x="154" y="95"/>
                    </a:lnTo>
                    <a:lnTo>
                      <a:pt x="152" y="89"/>
                    </a:lnTo>
                    <a:lnTo>
                      <a:pt x="146" y="75"/>
                    </a:lnTo>
                    <a:lnTo>
                      <a:pt x="137" y="56"/>
                    </a:lnTo>
                    <a:lnTo>
                      <a:pt x="122" y="35"/>
                    </a:lnTo>
                    <a:lnTo>
                      <a:pt x="102" y="17"/>
                    </a:lnTo>
                    <a:lnTo>
                      <a:pt x="77" y="4"/>
                    </a:lnTo>
                    <a:lnTo>
                      <a:pt x="45" y="0"/>
                    </a:lnTo>
                    <a:lnTo>
                      <a:pt x="20" y="7"/>
                    </a:lnTo>
                    <a:lnTo>
                      <a:pt x="6" y="22"/>
                    </a:lnTo>
                    <a:lnTo>
                      <a:pt x="0" y="41"/>
                    </a:lnTo>
                    <a:lnTo>
                      <a:pt x="0" y="62"/>
                    </a:lnTo>
                    <a:lnTo>
                      <a:pt x="5" y="81"/>
                    </a:lnTo>
                    <a:lnTo>
                      <a:pt x="12" y="95"/>
                    </a:lnTo>
                    <a:lnTo>
                      <a:pt x="12" y="120"/>
                    </a:lnTo>
                    <a:lnTo>
                      <a:pt x="12" y="165"/>
                    </a:lnTo>
                    <a:lnTo>
                      <a:pt x="12" y="190"/>
                    </a:lnTo>
                    <a:close/>
                  </a:path>
                </a:pathLst>
              </a:custGeom>
              <a:solidFill>
                <a:srgbClr val="C3AAD2"/>
              </a:solidFill>
              <a:ln w="19050" cmpd="sng">
                <a:solidFill>
                  <a:srgbClr val="9E7AB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5" name="Freeform 17"/>
              <p:cNvSpPr>
                <a:spLocks noChangeAspect="1"/>
              </p:cNvSpPr>
              <p:nvPr/>
            </p:nvSpPr>
            <p:spPr bwMode="auto">
              <a:xfrm>
                <a:off x="4086" y="1358"/>
                <a:ext cx="72" cy="100"/>
              </a:xfrm>
              <a:custGeom>
                <a:avLst/>
                <a:gdLst>
                  <a:gd name="T0" fmla="*/ 48 w 48"/>
                  <a:gd name="T1" fmla="*/ 0 h 67"/>
                  <a:gd name="T2" fmla="*/ 20 w 48"/>
                  <a:gd name="T3" fmla="*/ 6 h 67"/>
                  <a:gd name="T4" fmla="*/ 5 w 48"/>
                  <a:gd name="T5" fmla="*/ 22 h 67"/>
                  <a:gd name="T6" fmla="*/ 0 w 48"/>
                  <a:gd name="T7" fmla="*/ 43 h 67"/>
                  <a:gd name="T8" fmla="*/ 4 w 48"/>
                  <a:gd name="T9" fmla="*/ 64 h 67"/>
                  <a:gd name="T10" fmla="*/ 4 w 48"/>
                  <a:gd name="T11" fmla="*/ 64 h 67"/>
                  <a:gd name="T12" fmla="*/ 5 w 48"/>
                  <a:gd name="T13" fmla="*/ 65 h 67"/>
                  <a:gd name="T14" fmla="*/ 6 w 48"/>
                  <a:gd name="T15" fmla="*/ 66 h 67"/>
                  <a:gd name="T16" fmla="*/ 8 w 48"/>
                  <a:gd name="T17" fmla="*/ 67 h 67"/>
                  <a:gd name="T18" fmla="*/ 8 w 48"/>
                  <a:gd name="T19" fmla="*/ 67 h 67"/>
                  <a:gd name="T20" fmla="*/ 10 w 48"/>
                  <a:gd name="T21" fmla="*/ 66 h 67"/>
                  <a:gd name="T22" fmla="*/ 11 w 48"/>
                  <a:gd name="T23" fmla="*/ 65 h 67"/>
                  <a:gd name="T24" fmla="*/ 11 w 48"/>
                  <a:gd name="T25" fmla="*/ 63 h 67"/>
                  <a:gd name="T26" fmla="*/ 11 w 48"/>
                  <a:gd name="T27" fmla="*/ 63 h 67"/>
                  <a:gd name="T28" fmla="*/ 10 w 48"/>
                  <a:gd name="T29" fmla="*/ 38 h 67"/>
                  <a:gd name="T30" fmla="*/ 20 w 48"/>
                  <a:gd name="T31" fmla="*/ 14 h 67"/>
                  <a:gd name="T32" fmla="*/ 48 w 48"/>
                  <a:gd name="T33" fmla="*/ 0 h 67"/>
                  <a:gd name="T34" fmla="*/ 48 w 48"/>
                  <a:gd name="T35" fmla="*/ 0 h 67"/>
                  <a:gd name="T36" fmla="*/ 48 w 48"/>
                  <a:gd name="T37" fmla="*/ 0 h 67"/>
                  <a:gd name="T38" fmla="*/ 48 w 48"/>
                  <a:gd name="T39" fmla="*/ 0 h 67"/>
                  <a:gd name="T40" fmla="*/ 48 w 48"/>
                  <a:gd name="T41" fmla="*/ 0 h 67"/>
                  <a:gd name="T42" fmla="*/ 48 w 48"/>
                  <a:gd name="T43" fmla="*/ 0 h 67"/>
                  <a:gd name="T44" fmla="*/ 48 w 48"/>
                  <a:gd name="T45" fmla="*/ 0 h 67"/>
                  <a:gd name="T46" fmla="*/ 48 w 48"/>
                  <a:gd name="T47" fmla="*/ 0 h 67"/>
                  <a:gd name="T48" fmla="*/ 48 w 48"/>
                  <a:gd name="T49" fmla="*/ 0 h 67"/>
                  <a:gd name="T50" fmla="*/ 48 w 48"/>
                  <a:gd name="T51" fmla="*/ 0 h 67"/>
                  <a:gd name="T52" fmla="*/ 48 w 48"/>
                  <a:gd name="T53" fmla="*/ 0 h 6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8"/>
                  <a:gd name="T82" fmla="*/ 0 h 67"/>
                  <a:gd name="T83" fmla="*/ 48 w 48"/>
                  <a:gd name="T84" fmla="*/ 67 h 6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8" h="67">
                    <a:moveTo>
                      <a:pt x="48" y="0"/>
                    </a:moveTo>
                    <a:lnTo>
                      <a:pt x="20" y="6"/>
                    </a:lnTo>
                    <a:lnTo>
                      <a:pt x="5" y="22"/>
                    </a:lnTo>
                    <a:lnTo>
                      <a:pt x="0" y="43"/>
                    </a:lnTo>
                    <a:lnTo>
                      <a:pt x="4" y="64"/>
                    </a:lnTo>
                    <a:lnTo>
                      <a:pt x="5" y="65"/>
                    </a:lnTo>
                    <a:lnTo>
                      <a:pt x="6" y="66"/>
                    </a:lnTo>
                    <a:lnTo>
                      <a:pt x="8" y="67"/>
                    </a:lnTo>
                    <a:lnTo>
                      <a:pt x="10" y="66"/>
                    </a:lnTo>
                    <a:lnTo>
                      <a:pt x="11" y="65"/>
                    </a:lnTo>
                    <a:lnTo>
                      <a:pt x="11" y="63"/>
                    </a:lnTo>
                    <a:lnTo>
                      <a:pt x="10" y="38"/>
                    </a:lnTo>
                    <a:lnTo>
                      <a:pt x="20" y="1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40" name="Rectangle 18"/>
            <p:cNvSpPr>
              <a:spLocks noChangeArrowheads="1"/>
            </p:cNvSpPr>
            <p:nvPr/>
          </p:nvSpPr>
          <p:spPr bwMode="auto">
            <a:xfrm>
              <a:off x="3679" y="1145"/>
              <a:ext cx="480" cy="5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1" name="Text Box 19"/>
            <p:cNvSpPr txBox="1">
              <a:spLocks noChangeAspect="1" noChangeArrowheads="1"/>
            </p:cNvSpPr>
            <p:nvPr/>
          </p:nvSpPr>
          <p:spPr bwMode="auto">
            <a:xfrm>
              <a:off x="4340" y="1047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 5’</a:t>
              </a:r>
            </a:p>
          </p:txBody>
        </p:sp>
        <p:sp>
          <p:nvSpPr>
            <p:cNvPr id="22542" name="Freeform 20"/>
            <p:cNvSpPr>
              <a:spLocks noChangeAspect="1"/>
            </p:cNvSpPr>
            <p:nvPr/>
          </p:nvSpPr>
          <p:spPr bwMode="auto">
            <a:xfrm>
              <a:off x="4080" y="1064"/>
              <a:ext cx="322" cy="132"/>
            </a:xfrm>
            <a:custGeom>
              <a:avLst/>
              <a:gdLst>
                <a:gd name="T0" fmla="*/ 131 w 152"/>
                <a:gd name="T1" fmla="*/ 36 h 59"/>
                <a:gd name="T2" fmla="*/ 131 w 152"/>
                <a:gd name="T3" fmla="*/ 0 h 59"/>
                <a:gd name="T4" fmla="*/ 123 w 152"/>
                <a:gd name="T5" fmla="*/ 0 h 59"/>
                <a:gd name="T6" fmla="*/ 123 w 152"/>
                <a:gd name="T7" fmla="*/ 36 h 59"/>
                <a:gd name="T8" fmla="*/ 83 w 152"/>
                <a:gd name="T9" fmla="*/ 36 h 59"/>
                <a:gd name="T10" fmla="*/ 83 w 152"/>
                <a:gd name="T11" fmla="*/ 0 h 59"/>
                <a:gd name="T12" fmla="*/ 75 w 152"/>
                <a:gd name="T13" fmla="*/ 0 h 59"/>
                <a:gd name="T14" fmla="*/ 75 w 152"/>
                <a:gd name="T15" fmla="*/ 36 h 59"/>
                <a:gd name="T16" fmla="*/ 35 w 152"/>
                <a:gd name="T17" fmla="*/ 36 h 59"/>
                <a:gd name="T18" fmla="*/ 35 w 152"/>
                <a:gd name="T19" fmla="*/ 0 h 59"/>
                <a:gd name="T20" fmla="*/ 28 w 152"/>
                <a:gd name="T21" fmla="*/ 0 h 59"/>
                <a:gd name="T22" fmla="*/ 28 w 152"/>
                <a:gd name="T23" fmla="*/ 36 h 59"/>
                <a:gd name="T24" fmla="*/ 0 w 152"/>
                <a:gd name="T25" fmla="*/ 36 h 59"/>
                <a:gd name="T26" fmla="*/ 0 w 152"/>
                <a:gd name="T27" fmla="*/ 59 h 59"/>
                <a:gd name="T28" fmla="*/ 152 w 152"/>
                <a:gd name="T29" fmla="*/ 59 h 59"/>
                <a:gd name="T30" fmla="*/ 152 w 152"/>
                <a:gd name="T31" fmla="*/ 36 h 59"/>
                <a:gd name="T32" fmla="*/ 131 w 152"/>
                <a:gd name="T33" fmla="*/ 36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2"/>
                <a:gd name="T52" fmla="*/ 0 h 59"/>
                <a:gd name="T53" fmla="*/ 152 w 152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2" h="59">
                  <a:moveTo>
                    <a:pt x="131" y="36"/>
                  </a:moveTo>
                  <a:lnTo>
                    <a:pt x="131" y="0"/>
                  </a:lnTo>
                  <a:lnTo>
                    <a:pt x="123" y="0"/>
                  </a:lnTo>
                  <a:lnTo>
                    <a:pt x="123" y="36"/>
                  </a:lnTo>
                  <a:lnTo>
                    <a:pt x="83" y="36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75" y="36"/>
                  </a:lnTo>
                  <a:lnTo>
                    <a:pt x="35" y="36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8" y="36"/>
                  </a:lnTo>
                  <a:lnTo>
                    <a:pt x="0" y="36"/>
                  </a:lnTo>
                  <a:lnTo>
                    <a:pt x="0" y="59"/>
                  </a:lnTo>
                  <a:lnTo>
                    <a:pt x="152" y="59"/>
                  </a:lnTo>
                  <a:lnTo>
                    <a:pt x="152" y="36"/>
                  </a:lnTo>
                  <a:lnTo>
                    <a:pt x="131" y="36"/>
                  </a:lnTo>
                  <a:close/>
                </a:path>
              </a:pathLst>
            </a:custGeom>
            <a:solidFill>
              <a:srgbClr val="437631"/>
            </a:solidFill>
            <a:ln w="19050" cmpd="sng">
              <a:solidFill>
                <a:srgbClr val="43763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3" name="Line 21"/>
            <p:cNvSpPr>
              <a:spLocks noChangeAspect="1" noChangeShapeType="1"/>
            </p:cNvSpPr>
            <p:nvPr/>
          </p:nvSpPr>
          <p:spPr bwMode="auto">
            <a:xfrm flipH="1">
              <a:off x="3985" y="1288"/>
              <a:ext cx="253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2951" y="1314"/>
              <a:ext cx="479" cy="645"/>
              <a:chOff x="3561" y="1713"/>
              <a:chExt cx="339" cy="431"/>
            </a:xfrm>
          </p:grpSpPr>
          <p:sp>
            <p:nvSpPr>
              <p:cNvPr id="22620" name="Freeform 23"/>
              <p:cNvSpPr>
                <a:spLocks noChangeAspect="1"/>
              </p:cNvSpPr>
              <p:nvPr/>
            </p:nvSpPr>
            <p:spPr bwMode="auto">
              <a:xfrm>
                <a:off x="3561" y="1713"/>
                <a:ext cx="339" cy="431"/>
              </a:xfrm>
              <a:custGeom>
                <a:avLst/>
                <a:gdLst>
                  <a:gd name="T0" fmla="*/ 113 w 226"/>
                  <a:gd name="T1" fmla="*/ 0 h 288"/>
                  <a:gd name="T2" fmla="*/ 133 w 226"/>
                  <a:gd name="T3" fmla="*/ 2 h 288"/>
                  <a:gd name="T4" fmla="*/ 152 w 226"/>
                  <a:gd name="T5" fmla="*/ 9 h 288"/>
                  <a:gd name="T6" fmla="*/ 170 w 226"/>
                  <a:gd name="T7" fmla="*/ 20 h 288"/>
                  <a:gd name="T8" fmla="*/ 186 w 226"/>
                  <a:gd name="T9" fmla="*/ 34 h 288"/>
                  <a:gd name="T10" fmla="*/ 199 w 226"/>
                  <a:gd name="T11" fmla="*/ 51 h 288"/>
                  <a:gd name="T12" fmla="*/ 210 w 226"/>
                  <a:gd name="T13" fmla="*/ 71 h 288"/>
                  <a:gd name="T14" fmla="*/ 219 w 226"/>
                  <a:gd name="T15" fmla="*/ 94 h 288"/>
                  <a:gd name="T16" fmla="*/ 224 w 226"/>
                  <a:gd name="T17" fmla="*/ 118 h 288"/>
                  <a:gd name="T18" fmla="*/ 226 w 226"/>
                  <a:gd name="T19" fmla="*/ 144 h 288"/>
                  <a:gd name="T20" fmla="*/ 226 w 226"/>
                  <a:gd name="T21" fmla="*/ 144 h 288"/>
                  <a:gd name="T22" fmla="*/ 224 w 226"/>
                  <a:gd name="T23" fmla="*/ 170 h 288"/>
                  <a:gd name="T24" fmla="*/ 219 w 226"/>
                  <a:gd name="T25" fmla="*/ 194 h 288"/>
                  <a:gd name="T26" fmla="*/ 210 w 226"/>
                  <a:gd name="T27" fmla="*/ 216 h 288"/>
                  <a:gd name="T28" fmla="*/ 199 w 226"/>
                  <a:gd name="T29" fmla="*/ 237 h 288"/>
                  <a:gd name="T30" fmla="*/ 186 w 226"/>
                  <a:gd name="T31" fmla="*/ 254 h 288"/>
                  <a:gd name="T32" fmla="*/ 170 w 226"/>
                  <a:gd name="T33" fmla="*/ 268 h 288"/>
                  <a:gd name="T34" fmla="*/ 152 w 226"/>
                  <a:gd name="T35" fmla="*/ 279 h 288"/>
                  <a:gd name="T36" fmla="*/ 133 w 226"/>
                  <a:gd name="T37" fmla="*/ 286 h 288"/>
                  <a:gd name="T38" fmla="*/ 113 w 226"/>
                  <a:gd name="T39" fmla="*/ 288 h 288"/>
                  <a:gd name="T40" fmla="*/ 113 w 226"/>
                  <a:gd name="T41" fmla="*/ 288 h 288"/>
                  <a:gd name="T42" fmla="*/ 93 w 226"/>
                  <a:gd name="T43" fmla="*/ 286 h 288"/>
                  <a:gd name="T44" fmla="*/ 73 w 226"/>
                  <a:gd name="T45" fmla="*/ 279 h 288"/>
                  <a:gd name="T46" fmla="*/ 56 w 226"/>
                  <a:gd name="T47" fmla="*/ 268 h 288"/>
                  <a:gd name="T48" fmla="*/ 40 w 226"/>
                  <a:gd name="T49" fmla="*/ 254 h 288"/>
                  <a:gd name="T50" fmla="*/ 27 w 226"/>
                  <a:gd name="T51" fmla="*/ 237 h 288"/>
                  <a:gd name="T52" fmla="*/ 15 w 226"/>
                  <a:gd name="T53" fmla="*/ 216 h 288"/>
                  <a:gd name="T54" fmla="*/ 7 w 226"/>
                  <a:gd name="T55" fmla="*/ 194 h 288"/>
                  <a:gd name="T56" fmla="*/ 2 w 226"/>
                  <a:gd name="T57" fmla="*/ 170 h 288"/>
                  <a:gd name="T58" fmla="*/ 0 w 226"/>
                  <a:gd name="T59" fmla="*/ 144 h 288"/>
                  <a:gd name="T60" fmla="*/ 0 w 226"/>
                  <a:gd name="T61" fmla="*/ 144 h 288"/>
                  <a:gd name="T62" fmla="*/ 2 w 226"/>
                  <a:gd name="T63" fmla="*/ 118 h 288"/>
                  <a:gd name="T64" fmla="*/ 7 w 226"/>
                  <a:gd name="T65" fmla="*/ 94 h 288"/>
                  <a:gd name="T66" fmla="*/ 15 w 226"/>
                  <a:gd name="T67" fmla="*/ 71 h 288"/>
                  <a:gd name="T68" fmla="*/ 27 w 226"/>
                  <a:gd name="T69" fmla="*/ 51 h 288"/>
                  <a:gd name="T70" fmla="*/ 40 w 226"/>
                  <a:gd name="T71" fmla="*/ 34 h 288"/>
                  <a:gd name="T72" fmla="*/ 56 w 226"/>
                  <a:gd name="T73" fmla="*/ 20 h 288"/>
                  <a:gd name="T74" fmla="*/ 73 w 226"/>
                  <a:gd name="T75" fmla="*/ 9 h 288"/>
                  <a:gd name="T76" fmla="*/ 93 w 226"/>
                  <a:gd name="T77" fmla="*/ 2 h 288"/>
                  <a:gd name="T78" fmla="*/ 113 w 226"/>
                  <a:gd name="T79" fmla="*/ 0 h 288"/>
                  <a:gd name="T80" fmla="*/ 113 w 226"/>
                  <a:gd name="T81" fmla="*/ 0 h 28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6"/>
                  <a:gd name="T124" fmla="*/ 0 h 288"/>
                  <a:gd name="T125" fmla="*/ 226 w 226"/>
                  <a:gd name="T126" fmla="*/ 288 h 28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6" h="288">
                    <a:moveTo>
                      <a:pt x="113" y="0"/>
                    </a:moveTo>
                    <a:lnTo>
                      <a:pt x="133" y="2"/>
                    </a:lnTo>
                    <a:lnTo>
                      <a:pt x="152" y="9"/>
                    </a:lnTo>
                    <a:lnTo>
                      <a:pt x="170" y="20"/>
                    </a:lnTo>
                    <a:lnTo>
                      <a:pt x="186" y="34"/>
                    </a:lnTo>
                    <a:lnTo>
                      <a:pt x="199" y="51"/>
                    </a:lnTo>
                    <a:lnTo>
                      <a:pt x="210" y="71"/>
                    </a:lnTo>
                    <a:lnTo>
                      <a:pt x="219" y="94"/>
                    </a:lnTo>
                    <a:lnTo>
                      <a:pt x="224" y="118"/>
                    </a:lnTo>
                    <a:lnTo>
                      <a:pt x="226" y="144"/>
                    </a:lnTo>
                    <a:lnTo>
                      <a:pt x="224" y="170"/>
                    </a:lnTo>
                    <a:lnTo>
                      <a:pt x="219" y="194"/>
                    </a:lnTo>
                    <a:lnTo>
                      <a:pt x="210" y="216"/>
                    </a:lnTo>
                    <a:lnTo>
                      <a:pt x="199" y="237"/>
                    </a:lnTo>
                    <a:lnTo>
                      <a:pt x="186" y="254"/>
                    </a:lnTo>
                    <a:lnTo>
                      <a:pt x="170" y="268"/>
                    </a:lnTo>
                    <a:lnTo>
                      <a:pt x="152" y="279"/>
                    </a:lnTo>
                    <a:lnTo>
                      <a:pt x="133" y="286"/>
                    </a:lnTo>
                    <a:lnTo>
                      <a:pt x="113" y="288"/>
                    </a:lnTo>
                    <a:lnTo>
                      <a:pt x="93" y="286"/>
                    </a:lnTo>
                    <a:lnTo>
                      <a:pt x="73" y="279"/>
                    </a:lnTo>
                    <a:lnTo>
                      <a:pt x="56" y="268"/>
                    </a:lnTo>
                    <a:lnTo>
                      <a:pt x="40" y="254"/>
                    </a:lnTo>
                    <a:lnTo>
                      <a:pt x="27" y="237"/>
                    </a:lnTo>
                    <a:lnTo>
                      <a:pt x="15" y="216"/>
                    </a:lnTo>
                    <a:lnTo>
                      <a:pt x="7" y="194"/>
                    </a:lnTo>
                    <a:lnTo>
                      <a:pt x="2" y="170"/>
                    </a:lnTo>
                    <a:lnTo>
                      <a:pt x="0" y="144"/>
                    </a:lnTo>
                    <a:lnTo>
                      <a:pt x="2" y="118"/>
                    </a:lnTo>
                    <a:lnTo>
                      <a:pt x="7" y="94"/>
                    </a:lnTo>
                    <a:lnTo>
                      <a:pt x="15" y="71"/>
                    </a:lnTo>
                    <a:lnTo>
                      <a:pt x="27" y="51"/>
                    </a:lnTo>
                    <a:lnTo>
                      <a:pt x="40" y="34"/>
                    </a:lnTo>
                    <a:lnTo>
                      <a:pt x="56" y="20"/>
                    </a:lnTo>
                    <a:lnTo>
                      <a:pt x="73" y="9"/>
                    </a:lnTo>
                    <a:lnTo>
                      <a:pt x="93" y="2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EAD4E4"/>
              </a:solidFill>
              <a:ln w="1905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1" name="Freeform 24"/>
              <p:cNvSpPr>
                <a:spLocks noChangeAspect="1"/>
              </p:cNvSpPr>
              <p:nvPr/>
            </p:nvSpPr>
            <p:spPr bwMode="auto">
              <a:xfrm>
                <a:off x="3749" y="1830"/>
                <a:ext cx="67" cy="202"/>
              </a:xfrm>
              <a:custGeom>
                <a:avLst/>
                <a:gdLst>
                  <a:gd name="T0" fmla="*/ 37 w 45"/>
                  <a:gd name="T1" fmla="*/ 108 h 135"/>
                  <a:gd name="T2" fmla="*/ 27 w 45"/>
                  <a:gd name="T3" fmla="*/ 96 h 135"/>
                  <a:gd name="T4" fmla="*/ 19 w 45"/>
                  <a:gd name="T5" fmla="*/ 83 h 135"/>
                  <a:gd name="T6" fmla="*/ 15 w 45"/>
                  <a:gd name="T7" fmla="*/ 66 h 135"/>
                  <a:gd name="T8" fmla="*/ 15 w 45"/>
                  <a:gd name="T9" fmla="*/ 66 h 135"/>
                  <a:gd name="T10" fmla="*/ 19 w 45"/>
                  <a:gd name="T11" fmla="*/ 51 h 135"/>
                  <a:gd name="T12" fmla="*/ 27 w 45"/>
                  <a:gd name="T13" fmla="*/ 38 h 135"/>
                  <a:gd name="T14" fmla="*/ 37 w 45"/>
                  <a:gd name="T15" fmla="*/ 27 h 135"/>
                  <a:gd name="T16" fmla="*/ 37 w 45"/>
                  <a:gd name="T17" fmla="*/ 27 h 135"/>
                  <a:gd name="T18" fmla="*/ 42 w 45"/>
                  <a:gd name="T19" fmla="*/ 19 h 135"/>
                  <a:gd name="T20" fmla="*/ 43 w 45"/>
                  <a:gd name="T21" fmla="*/ 9 h 135"/>
                  <a:gd name="T22" fmla="*/ 45 w 45"/>
                  <a:gd name="T23" fmla="*/ 0 h 135"/>
                  <a:gd name="T24" fmla="*/ 45 w 45"/>
                  <a:gd name="T25" fmla="*/ 0 h 135"/>
                  <a:gd name="T26" fmla="*/ 43 w 45"/>
                  <a:gd name="T27" fmla="*/ 7 h 135"/>
                  <a:gd name="T28" fmla="*/ 43 w 45"/>
                  <a:gd name="T29" fmla="*/ 9 h 135"/>
                  <a:gd name="T30" fmla="*/ 45 w 45"/>
                  <a:gd name="T31" fmla="*/ 0 h 135"/>
                  <a:gd name="T32" fmla="*/ 45 w 45"/>
                  <a:gd name="T33" fmla="*/ 0 h 135"/>
                  <a:gd name="T34" fmla="*/ 45 w 45"/>
                  <a:gd name="T35" fmla="*/ 0 h 135"/>
                  <a:gd name="T36" fmla="*/ 45 w 45"/>
                  <a:gd name="T37" fmla="*/ 0 h 135"/>
                  <a:gd name="T38" fmla="*/ 45 w 45"/>
                  <a:gd name="T39" fmla="*/ 0 h 135"/>
                  <a:gd name="T40" fmla="*/ 45 w 45"/>
                  <a:gd name="T41" fmla="*/ 0 h 135"/>
                  <a:gd name="T42" fmla="*/ 42 w 45"/>
                  <a:gd name="T43" fmla="*/ 8 h 135"/>
                  <a:gd name="T44" fmla="*/ 39 w 45"/>
                  <a:gd name="T45" fmla="*/ 17 h 135"/>
                  <a:gd name="T46" fmla="*/ 34 w 45"/>
                  <a:gd name="T47" fmla="*/ 24 h 135"/>
                  <a:gd name="T48" fmla="*/ 34 w 45"/>
                  <a:gd name="T49" fmla="*/ 24 h 135"/>
                  <a:gd name="T50" fmla="*/ 17 w 45"/>
                  <a:gd name="T51" fmla="*/ 36 h 135"/>
                  <a:gd name="T52" fmla="*/ 4 w 45"/>
                  <a:gd name="T53" fmla="*/ 52 h 135"/>
                  <a:gd name="T54" fmla="*/ 0 w 45"/>
                  <a:gd name="T55" fmla="*/ 71 h 135"/>
                  <a:gd name="T56" fmla="*/ 0 w 45"/>
                  <a:gd name="T57" fmla="*/ 71 h 135"/>
                  <a:gd name="T58" fmla="*/ 0 w 45"/>
                  <a:gd name="T59" fmla="*/ 71 h 135"/>
                  <a:gd name="T60" fmla="*/ 0 w 45"/>
                  <a:gd name="T61" fmla="*/ 71 h 135"/>
                  <a:gd name="T62" fmla="*/ 0 w 45"/>
                  <a:gd name="T63" fmla="*/ 72 h 135"/>
                  <a:gd name="T64" fmla="*/ 0 w 45"/>
                  <a:gd name="T65" fmla="*/ 72 h 135"/>
                  <a:gd name="T66" fmla="*/ 7 w 45"/>
                  <a:gd name="T67" fmla="*/ 87 h 135"/>
                  <a:gd name="T68" fmla="*/ 20 w 45"/>
                  <a:gd name="T69" fmla="*/ 100 h 135"/>
                  <a:gd name="T70" fmla="*/ 34 w 45"/>
                  <a:gd name="T71" fmla="*/ 111 h 135"/>
                  <a:gd name="T72" fmla="*/ 34 w 45"/>
                  <a:gd name="T73" fmla="*/ 111 h 135"/>
                  <a:gd name="T74" fmla="*/ 39 w 45"/>
                  <a:gd name="T75" fmla="*/ 118 h 135"/>
                  <a:gd name="T76" fmla="*/ 42 w 45"/>
                  <a:gd name="T77" fmla="*/ 126 h 135"/>
                  <a:gd name="T78" fmla="*/ 45 w 45"/>
                  <a:gd name="T79" fmla="*/ 135 h 135"/>
                  <a:gd name="T80" fmla="*/ 45 w 45"/>
                  <a:gd name="T81" fmla="*/ 135 h 135"/>
                  <a:gd name="T82" fmla="*/ 45 w 45"/>
                  <a:gd name="T83" fmla="*/ 135 h 135"/>
                  <a:gd name="T84" fmla="*/ 45 w 45"/>
                  <a:gd name="T85" fmla="*/ 135 h 135"/>
                  <a:gd name="T86" fmla="*/ 45 w 45"/>
                  <a:gd name="T87" fmla="*/ 135 h 135"/>
                  <a:gd name="T88" fmla="*/ 37 w 45"/>
                  <a:gd name="T89" fmla="*/ 108 h 13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5"/>
                  <a:gd name="T136" fmla="*/ 0 h 135"/>
                  <a:gd name="T137" fmla="*/ 45 w 45"/>
                  <a:gd name="T138" fmla="*/ 135 h 13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5" h="135">
                    <a:moveTo>
                      <a:pt x="37" y="108"/>
                    </a:moveTo>
                    <a:lnTo>
                      <a:pt x="27" y="96"/>
                    </a:lnTo>
                    <a:lnTo>
                      <a:pt x="19" y="83"/>
                    </a:lnTo>
                    <a:lnTo>
                      <a:pt x="15" y="66"/>
                    </a:lnTo>
                    <a:lnTo>
                      <a:pt x="19" y="51"/>
                    </a:lnTo>
                    <a:lnTo>
                      <a:pt x="27" y="38"/>
                    </a:lnTo>
                    <a:lnTo>
                      <a:pt x="37" y="27"/>
                    </a:lnTo>
                    <a:lnTo>
                      <a:pt x="42" y="19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2" y="8"/>
                    </a:lnTo>
                    <a:lnTo>
                      <a:pt x="39" y="17"/>
                    </a:lnTo>
                    <a:lnTo>
                      <a:pt x="34" y="24"/>
                    </a:lnTo>
                    <a:lnTo>
                      <a:pt x="17" y="36"/>
                    </a:lnTo>
                    <a:lnTo>
                      <a:pt x="4" y="52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7" y="87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39" y="118"/>
                    </a:lnTo>
                    <a:lnTo>
                      <a:pt x="42" y="126"/>
                    </a:lnTo>
                    <a:lnTo>
                      <a:pt x="45" y="135"/>
                    </a:lnTo>
                    <a:lnTo>
                      <a:pt x="37" y="108"/>
                    </a:lnTo>
                    <a:close/>
                  </a:path>
                </a:pathLst>
              </a:custGeom>
              <a:solidFill>
                <a:srgbClr val="E0BCD6"/>
              </a:solidFill>
              <a:ln w="3810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2" name="Freeform 25"/>
              <p:cNvSpPr>
                <a:spLocks noChangeAspect="1"/>
              </p:cNvSpPr>
              <p:nvPr/>
            </p:nvSpPr>
            <p:spPr bwMode="auto">
              <a:xfrm>
                <a:off x="3599" y="1732"/>
                <a:ext cx="138" cy="113"/>
              </a:xfrm>
              <a:custGeom>
                <a:avLst/>
                <a:gdLst>
                  <a:gd name="T0" fmla="*/ 0 w 92"/>
                  <a:gd name="T1" fmla="*/ 75 h 75"/>
                  <a:gd name="T2" fmla="*/ 16 w 92"/>
                  <a:gd name="T3" fmla="*/ 54 h 75"/>
                  <a:gd name="T4" fmla="*/ 35 w 92"/>
                  <a:gd name="T5" fmla="*/ 36 h 75"/>
                  <a:gd name="T6" fmla="*/ 57 w 92"/>
                  <a:gd name="T7" fmla="*/ 22 h 75"/>
                  <a:gd name="T8" fmla="*/ 82 w 92"/>
                  <a:gd name="T9" fmla="*/ 14 h 75"/>
                  <a:gd name="T10" fmla="*/ 82 w 92"/>
                  <a:gd name="T11" fmla="*/ 14 h 75"/>
                  <a:gd name="T12" fmla="*/ 87 w 92"/>
                  <a:gd name="T13" fmla="*/ 11 h 75"/>
                  <a:gd name="T14" fmla="*/ 90 w 92"/>
                  <a:gd name="T15" fmla="*/ 7 h 75"/>
                  <a:gd name="T16" fmla="*/ 92 w 92"/>
                  <a:gd name="T17" fmla="*/ 4 h 75"/>
                  <a:gd name="T18" fmla="*/ 92 w 92"/>
                  <a:gd name="T19" fmla="*/ 4 h 75"/>
                  <a:gd name="T20" fmla="*/ 87 w 92"/>
                  <a:gd name="T21" fmla="*/ 0 h 75"/>
                  <a:gd name="T22" fmla="*/ 79 w 92"/>
                  <a:gd name="T23" fmla="*/ 0 h 75"/>
                  <a:gd name="T24" fmla="*/ 73 w 92"/>
                  <a:gd name="T25" fmla="*/ 0 h 75"/>
                  <a:gd name="T26" fmla="*/ 73 w 92"/>
                  <a:gd name="T27" fmla="*/ 0 h 75"/>
                  <a:gd name="T28" fmla="*/ 47 w 92"/>
                  <a:gd name="T29" fmla="*/ 11 h 75"/>
                  <a:gd name="T30" fmla="*/ 26 w 92"/>
                  <a:gd name="T31" fmla="*/ 29 h 75"/>
                  <a:gd name="T32" fmla="*/ 10 w 92"/>
                  <a:gd name="T33" fmla="*/ 52 h 75"/>
                  <a:gd name="T34" fmla="*/ 0 w 92"/>
                  <a:gd name="T35" fmla="*/ 75 h 75"/>
                  <a:gd name="T36" fmla="*/ 0 w 92"/>
                  <a:gd name="T37" fmla="*/ 75 h 75"/>
                  <a:gd name="T38" fmla="*/ 0 w 92"/>
                  <a:gd name="T39" fmla="*/ 75 h 75"/>
                  <a:gd name="T40" fmla="*/ 0 w 92"/>
                  <a:gd name="T41" fmla="*/ 75 h 75"/>
                  <a:gd name="T42" fmla="*/ 0 w 92"/>
                  <a:gd name="T43" fmla="*/ 75 h 75"/>
                  <a:gd name="T44" fmla="*/ 0 w 92"/>
                  <a:gd name="T45" fmla="*/ 75 h 75"/>
                  <a:gd name="T46" fmla="*/ 0 w 92"/>
                  <a:gd name="T47" fmla="*/ 75 h 75"/>
                  <a:gd name="T48" fmla="*/ 0 w 92"/>
                  <a:gd name="T49" fmla="*/ 75 h 75"/>
                  <a:gd name="T50" fmla="*/ 0 w 92"/>
                  <a:gd name="T51" fmla="*/ 75 h 75"/>
                  <a:gd name="T52" fmla="*/ 0 w 92"/>
                  <a:gd name="T53" fmla="*/ 75 h 7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2"/>
                  <a:gd name="T82" fmla="*/ 0 h 75"/>
                  <a:gd name="T83" fmla="*/ 92 w 92"/>
                  <a:gd name="T84" fmla="*/ 75 h 7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2" h="75">
                    <a:moveTo>
                      <a:pt x="0" y="75"/>
                    </a:moveTo>
                    <a:lnTo>
                      <a:pt x="16" y="54"/>
                    </a:lnTo>
                    <a:lnTo>
                      <a:pt x="35" y="36"/>
                    </a:lnTo>
                    <a:lnTo>
                      <a:pt x="57" y="22"/>
                    </a:lnTo>
                    <a:lnTo>
                      <a:pt x="82" y="14"/>
                    </a:lnTo>
                    <a:lnTo>
                      <a:pt x="87" y="11"/>
                    </a:lnTo>
                    <a:lnTo>
                      <a:pt x="90" y="7"/>
                    </a:lnTo>
                    <a:lnTo>
                      <a:pt x="92" y="4"/>
                    </a:lnTo>
                    <a:lnTo>
                      <a:pt x="87" y="0"/>
                    </a:lnTo>
                    <a:lnTo>
                      <a:pt x="79" y="0"/>
                    </a:lnTo>
                    <a:lnTo>
                      <a:pt x="73" y="0"/>
                    </a:lnTo>
                    <a:lnTo>
                      <a:pt x="47" y="11"/>
                    </a:lnTo>
                    <a:lnTo>
                      <a:pt x="26" y="29"/>
                    </a:lnTo>
                    <a:lnTo>
                      <a:pt x="10" y="52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3" name="Freeform 26"/>
              <p:cNvSpPr>
                <a:spLocks noChangeAspect="1"/>
              </p:cNvSpPr>
              <p:nvPr/>
            </p:nvSpPr>
            <p:spPr bwMode="auto">
              <a:xfrm>
                <a:off x="3735" y="1824"/>
                <a:ext cx="77" cy="202"/>
              </a:xfrm>
              <a:custGeom>
                <a:avLst/>
                <a:gdLst>
                  <a:gd name="T0" fmla="*/ 50 w 51"/>
                  <a:gd name="T1" fmla="*/ 0 h 135"/>
                  <a:gd name="T2" fmla="*/ 47 w 51"/>
                  <a:gd name="T3" fmla="*/ 8 h 135"/>
                  <a:gd name="T4" fmla="*/ 46 w 51"/>
                  <a:gd name="T5" fmla="*/ 10 h 135"/>
                  <a:gd name="T6" fmla="*/ 50 w 51"/>
                  <a:gd name="T7" fmla="*/ 0 h 135"/>
                  <a:gd name="T8" fmla="*/ 50 w 51"/>
                  <a:gd name="T9" fmla="*/ 0 h 135"/>
                  <a:gd name="T10" fmla="*/ 50 w 51"/>
                  <a:gd name="T11" fmla="*/ 0 h 135"/>
                  <a:gd name="T12" fmla="*/ 50 w 51"/>
                  <a:gd name="T13" fmla="*/ 0 h 135"/>
                  <a:gd name="T14" fmla="*/ 46 w 51"/>
                  <a:gd name="T15" fmla="*/ 9 h 135"/>
                  <a:gd name="T16" fmla="*/ 41 w 51"/>
                  <a:gd name="T17" fmla="*/ 17 h 135"/>
                  <a:gd name="T18" fmla="*/ 34 w 51"/>
                  <a:gd name="T19" fmla="*/ 24 h 135"/>
                  <a:gd name="T20" fmla="*/ 18 w 51"/>
                  <a:gd name="T21" fmla="*/ 37 h 135"/>
                  <a:gd name="T22" fmla="*/ 4 w 51"/>
                  <a:gd name="T23" fmla="*/ 52 h 135"/>
                  <a:gd name="T24" fmla="*/ 0 w 51"/>
                  <a:gd name="T25" fmla="*/ 72 h 135"/>
                  <a:gd name="T26" fmla="*/ 0 w 51"/>
                  <a:gd name="T27" fmla="*/ 72 h 135"/>
                  <a:gd name="T28" fmla="*/ 0 w 51"/>
                  <a:gd name="T29" fmla="*/ 72 h 135"/>
                  <a:gd name="T30" fmla="*/ 0 w 51"/>
                  <a:gd name="T31" fmla="*/ 72 h 135"/>
                  <a:gd name="T32" fmla="*/ 7 w 51"/>
                  <a:gd name="T33" fmla="*/ 88 h 135"/>
                  <a:gd name="T34" fmla="*/ 20 w 51"/>
                  <a:gd name="T35" fmla="*/ 100 h 135"/>
                  <a:gd name="T36" fmla="*/ 34 w 51"/>
                  <a:gd name="T37" fmla="*/ 111 h 135"/>
                  <a:gd name="T38" fmla="*/ 41 w 51"/>
                  <a:gd name="T39" fmla="*/ 119 h 135"/>
                  <a:gd name="T40" fmla="*/ 46 w 51"/>
                  <a:gd name="T41" fmla="*/ 127 h 135"/>
                  <a:gd name="T42" fmla="*/ 51 w 51"/>
                  <a:gd name="T43" fmla="*/ 135 h 13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1"/>
                  <a:gd name="T67" fmla="*/ 0 h 135"/>
                  <a:gd name="T68" fmla="*/ 51 w 51"/>
                  <a:gd name="T69" fmla="*/ 135 h 13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1" h="135">
                    <a:moveTo>
                      <a:pt x="50" y="0"/>
                    </a:moveTo>
                    <a:lnTo>
                      <a:pt x="47" y="8"/>
                    </a:lnTo>
                    <a:lnTo>
                      <a:pt x="46" y="10"/>
                    </a:lnTo>
                    <a:lnTo>
                      <a:pt x="50" y="0"/>
                    </a:lnTo>
                    <a:lnTo>
                      <a:pt x="46" y="9"/>
                    </a:lnTo>
                    <a:lnTo>
                      <a:pt x="41" y="17"/>
                    </a:lnTo>
                    <a:lnTo>
                      <a:pt x="34" y="24"/>
                    </a:lnTo>
                    <a:lnTo>
                      <a:pt x="18" y="37"/>
                    </a:lnTo>
                    <a:lnTo>
                      <a:pt x="4" y="52"/>
                    </a:lnTo>
                    <a:lnTo>
                      <a:pt x="0" y="72"/>
                    </a:lnTo>
                    <a:lnTo>
                      <a:pt x="7" y="88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41" y="119"/>
                    </a:lnTo>
                    <a:lnTo>
                      <a:pt x="46" y="127"/>
                    </a:lnTo>
                    <a:lnTo>
                      <a:pt x="51" y="135"/>
                    </a:lnTo>
                  </a:path>
                </a:pathLst>
              </a:custGeom>
              <a:noFill/>
              <a:ln w="19050" cmpd="sng">
                <a:solidFill>
                  <a:srgbClr val="C8A3C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45" name="Text Box 27"/>
            <p:cNvSpPr txBox="1">
              <a:spLocks noChangeAspect="1" noChangeArrowheads="1"/>
            </p:cNvSpPr>
            <p:nvPr/>
          </p:nvSpPr>
          <p:spPr bwMode="auto">
            <a:xfrm>
              <a:off x="1703" y="730"/>
              <a:ext cx="11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Overall direction</a:t>
              </a:r>
            </a:p>
            <a:p>
              <a:pPr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of replication</a:t>
              </a:r>
            </a:p>
          </p:txBody>
        </p:sp>
        <p:sp>
          <p:nvSpPr>
            <p:cNvPr id="22546" name="Line 28"/>
            <p:cNvSpPr>
              <a:spLocks noChangeAspect="1" noChangeShapeType="1"/>
            </p:cNvSpPr>
            <p:nvPr/>
          </p:nvSpPr>
          <p:spPr bwMode="auto">
            <a:xfrm flipH="1">
              <a:off x="1927" y="1415"/>
              <a:ext cx="662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Text Box 29"/>
            <p:cNvSpPr txBox="1">
              <a:spLocks noChangeAspect="1" noChangeArrowheads="1"/>
            </p:cNvSpPr>
            <p:nvPr/>
          </p:nvSpPr>
          <p:spPr bwMode="auto">
            <a:xfrm>
              <a:off x="4711" y="2165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 5’</a:t>
              </a:r>
            </a:p>
          </p:txBody>
        </p:sp>
        <p:sp>
          <p:nvSpPr>
            <p:cNvPr id="22548" name="Text Box 30"/>
            <p:cNvSpPr txBox="1">
              <a:spLocks noChangeAspect="1" noChangeArrowheads="1"/>
            </p:cNvSpPr>
            <p:nvPr/>
          </p:nvSpPr>
          <p:spPr bwMode="auto">
            <a:xfrm>
              <a:off x="4697" y="813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 3’</a:t>
              </a:r>
            </a:p>
          </p:txBody>
        </p:sp>
        <p:sp>
          <p:nvSpPr>
            <p:cNvPr id="22549" name="Freeform 31"/>
            <p:cNvSpPr>
              <a:spLocks noChangeAspect="1"/>
            </p:cNvSpPr>
            <p:nvPr/>
          </p:nvSpPr>
          <p:spPr bwMode="auto">
            <a:xfrm>
              <a:off x="3711" y="2187"/>
              <a:ext cx="31" cy="114"/>
            </a:xfrm>
            <a:custGeom>
              <a:avLst/>
              <a:gdLst>
                <a:gd name="T0" fmla="*/ 0 w 15"/>
                <a:gd name="T1" fmla="*/ 50 h 51"/>
                <a:gd name="T2" fmla="*/ 8 w 15"/>
                <a:gd name="T3" fmla="*/ 51 h 51"/>
                <a:gd name="T4" fmla="*/ 15 w 15"/>
                <a:gd name="T5" fmla="*/ 1 h 51"/>
                <a:gd name="T6" fmla="*/ 7 w 15"/>
                <a:gd name="T7" fmla="*/ 0 h 51"/>
                <a:gd name="T8" fmla="*/ 0 w 15"/>
                <a:gd name="T9" fmla="*/ 5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51"/>
                <a:gd name="T17" fmla="*/ 15 w 1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51">
                  <a:moveTo>
                    <a:pt x="0" y="50"/>
                  </a:moveTo>
                  <a:lnTo>
                    <a:pt x="8" y="51"/>
                  </a:lnTo>
                  <a:lnTo>
                    <a:pt x="15" y="1"/>
                  </a:lnTo>
                  <a:lnTo>
                    <a:pt x="7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Freeform 32"/>
            <p:cNvSpPr>
              <a:spLocks noChangeAspect="1"/>
            </p:cNvSpPr>
            <p:nvPr/>
          </p:nvSpPr>
          <p:spPr bwMode="auto">
            <a:xfrm>
              <a:off x="3037" y="1506"/>
              <a:ext cx="30" cy="117"/>
            </a:xfrm>
            <a:custGeom>
              <a:avLst/>
              <a:gdLst>
                <a:gd name="T0" fmla="*/ 0 w 14"/>
                <a:gd name="T1" fmla="*/ 0 h 52"/>
                <a:gd name="T2" fmla="*/ 6 w 14"/>
                <a:gd name="T3" fmla="*/ 52 h 52"/>
                <a:gd name="T4" fmla="*/ 14 w 14"/>
                <a:gd name="T5" fmla="*/ 51 h 52"/>
                <a:gd name="T6" fmla="*/ 7 w 14"/>
                <a:gd name="T7" fmla="*/ 0 h 52"/>
                <a:gd name="T8" fmla="*/ 0 w 14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52"/>
                <a:gd name="T17" fmla="*/ 14 w 1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52">
                  <a:moveTo>
                    <a:pt x="0" y="0"/>
                  </a:moveTo>
                  <a:lnTo>
                    <a:pt x="6" y="52"/>
                  </a:lnTo>
                  <a:lnTo>
                    <a:pt x="14" y="51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Freeform 33"/>
            <p:cNvSpPr>
              <a:spLocks noChangeAspect="1"/>
            </p:cNvSpPr>
            <p:nvPr/>
          </p:nvSpPr>
          <p:spPr bwMode="auto">
            <a:xfrm>
              <a:off x="3134" y="1473"/>
              <a:ext cx="65" cy="110"/>
            </a:xfrm>
            <a:custGeom>
              <a:avLst/>
              <a:gdLst>
                <a:gd name="T0" fmla="*/ 0 w 31"/>
                <a:gd name="T1" fmla="*/ 3 h 49"/>
                <a:gd name="T2" fmla="*/ 24 w 31"/>
                <a:gd name="T3" fmla="*/ 49 h 49"/>
                <a:gd name="T4" fmla="*/ 31 w 31"/>
                <a:gd name="T5" fmla="*/ 46 h 49"/>
                <a:gd name="T6" fmla="*/ 8 w 31"/>
                <a:gd name="T7" fmla="*/ 0 h 49"/>
                <a:gd name="T8" fmla="*/ 0 w 31"/>
                <a:gd name="T9" fmla="*/ 3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49"/>
                <a:gd name="T17" fmla="*/ 31 w 31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49">
                  <a:moveTo>
                    <a:pt x="0" y="3"/>
                  </a:moveTo>
                  <a:lnTo>
                    <a:pt x="24" y="49"/>
                  </a:lnTo>
                  <a:lnTo>
                    <a:pt x="31" y="46"/>
                  </a:lnTo>
                  <a:lnTo>
                    <a:pt x="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Freeform 34"/>
            <p:cNvSpPr>
              <a:spLocks noChangeAspect="1"/>
            </p:cNvSpPr>
            <p:nvPr/>
          </p:nvSpPr>
          <p:spPr bwMode="auto">
            <a:xfrm>
              <a:off x="3222" y="1416"/>
              <a:ext cx="85" cy="98"/>
            </a:xfrm>
            <a:custGeom>
              <a:avLst/>
              <a:gdLst>
                <a:gd name="T0" fmla="*/ 0 w 40"/>
                <a:gd name="T1" fmla="*/ 5 h 43"/>
                <a:gd name="T2" fmla="*/ 35 w 40"/>
                <a:gd name="T3" fmla="*/ 43 h 43"/>
                <a:gd name="T4" fmla="*/ 40 w 40"/>
                <a:gd name="T5" fmla="*/ 38 h 43"/>
                <a:gd name="T6" fmla="*/ 6 w 40"/>
                <a:gd name="T7" fmla="*/ 0 h 43"/>
                <a:gd name="T8" fmla="*/ 0 w 40"/>
                <a:gd name="T9" fmla="*/ 5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3"/>
                <a:gd name="T17" fmla="*/ 40 w 4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3">
                  <a:moveTo>
                    <a:pt x="0" y="5"/>
                  </a:moveTo>
                  <a:lnTo>
                    <a:pt x="35" y="43"/>
                  </a:lnTo>
                  <a:lnTo>
                    <a:pt x="40" y="38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3" name="Freeform 35"/>
            <p:cNvSpPr>
              <a:spLocks noChangeAspect="1"/>
            </p:cNvSpPr>
            <p:nvPr/>
          </p:nvSpPr>
          <p:spPr bwMode="auto">
            <a:xfrm>
              <a:off x="3290" y="1339"/>
              <a:ext cx="100" cy="80"/>
            </a:xfrm>
            <a:custGeom>
              <a:avLst/>
              <a:gdLst>
                <a:gd name="T0" fmla="*/ 0 w 47"/>
                <a:gd name="T1" fmla="*/ 6 h 36"/>
                <a:gd name="T2" fmla="*/ 43 w 47"/>
                <a:gd name="T3" fmla="*/ 36 h 36"/>
                <a:gd name="T4" fmla="*/ 47 w 47"/>
                <a:gd name="T5" fmla="*/ 30 h 36"/>
                <a:gd name="T6" fmla="*/ 5 w 47"/>
                <a:gd name="T7" fmla="*/ 0 h 36"/>
                <a:gd name="T8" fmla="*/ 0 w 47"/>
                <a:gd name="T9" fmla="*/ 6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36"/>
                <a:gd name="T17" fmla="*/ 47 w 47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36">
                  <a:moveTo>
                    <a:pt x="0" y="6"/>
                  </a:moveTo>
                  <a:lnTo>
                    <a:pt x="43" y="36"/>
                  </a:lnTo>
                  <a:lnTo>
                    <a:pt x="47" y="30"/>
                  </a:lnTo>
                  <a:lnTo>
                    <a:pt x="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Freeform 36"/>
            <p:cNvSpPr>
              <a:spLocks noChangeAspect="1"/>
            </p:cNvSpPr>
            <p:nvPr/>
          </p:nvSpPr>
          <p:spPr bwMode="auto">
            <a:xfrm>
              <a:off x="3348" y="1241"/>
              <a:ext cx="103" cy="75"/>
            </a:xfrm>
            <a:custGeom>
              <a:avLst/>
              <a:gdLst>
                <a:gd name="T0" fmla="*/ 0 w 49"/>
                <a:gd name="T1" fmla="*/ 7 h 33"/>
                <a:gd name="T2" fmla="*/ 45 w 49"/>
                <a:gd name="T3" fmla="*/ 33 h 33"/>
                <a:gd name="T4" fmla="*/ 49 w 49"/>
                <a:gd name="T5" fmla="*/ 27 h 33"/>
                <a:gd name="T6" fmla="*/ 5 w 49"/>
                <a:gd name="T7" fmla="*/ 0 h 33"/>
                <a:gd name="T8" fmla="*/ 0 w 49"/>
                <a:gd name="T9" fmla="*/ 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3"/>
                <a:gd name="T17" fmla="*/ 49 w 4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3">
                  <a:moveTo>
                    <a:pt x="0" y="7"/>
                  </a:moveTo>
                  <a:lnTo>
                    <a:pt x="45" y="33"/>
                  </a:lnTo>
                  <a:lnTo>
                    <a:pt x="49" y="27"/>
                  </a:lnTo>
                  <a:lnTo>
                    <a:pt x="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Freeform 37"/>
            <p:cNvSpPr>
              <a:spLocks noChangeAspect="1"/>
            </p:cNvSpPr>
            <p:nvPr/>
          </p:nvSpPr>
          <p:spPr bwMode="auto">
            <a:xfrm>
              <a:off x="3407" y="1141"/>
              <a:ext cx="93" cy="82"/>
            </a:xfrm>
            <a:custGeom>
              <a:avLst/>
              <a:gdLst>
                <a:gd name="T0" fmla="*/ 0 w 44"/>
                <a:gd name="T1" fmla="*/ 7 h 37"/>
                <a:gd name="T2" fmla="*/ 39 w 44"/>
                <a:gd name="T3" fmla="*/ 37 h 37"/>
                <a:gd name="T4" fmla="*/ 44 w 44"/>
                <a:gd name="T5" fmla="*/ 30 h 37"/>
                <a:gd name="T6" fmla="*/ 5 w 44"/>
                <a:gd name="T7" fmla="*/ 0 h 37"/>
                <a:gd name="T8" fmla="*/ 0 w 44"/>
                <a:gd name="T9" fmla="*/ 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7"/>
                <a:gd name="T17" fmla="*/ 44 w 44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7">
                  <a:moveTo>
                    <a:pt x="0" y="7"/>
                  </a:moveTo>
                  <a:lnTo>
                    <a:pt x="39" y="37"/>
                  </a:lnTo>
                  <a:lnTo>
                    <a:pt x="44" y="30"/>
                  </a:lnTo>
                  <a:lnTo>
                    <a:pt x="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Freeform 38"/>
            <p:cNvSpPr>
              <a:spLocks noChangeAspect="1"/>
            </p:cNvSpPr>
            <p:nvPr/>
          </p:nvSpPr>
          <p:spPr bwMode="auto">
            <a:xfrm>
              <a:off x="3489" y="1044"/>
              <a:ext cx="74" cy="102"/>
            </a:xfrm>
            <a:custGeom>
              <a:avLst/>
              <a:gdLst>
                <a:gd name="T0" fmla="*/ 0 w 35"/>
                <a:gd name="T1" fmla="*/ 5 h 45"/>
                <a:gd name="T2" fmla="*/ 29 w 35"/>
                <a:gd name="T3" fmla="*/ 45 h 45"/>
                <a:gd name="T4" fmla="*/ 35 w 35"/>
                <a:gd name="T5" fmla="*/ 40 h 45"/>
                <a:gd name="T6" fmla="*/ 6 w 35"/>
                <a:gd name="T7" fmla="*/ 0 h 45"/>
                <a:gd name="T8" fmla="*/ 0 w 35"/>
                <a:gd name="T9" fmla="*/ 5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5"/>
                <a:gd name="T17" fmla="*/ 35 w 35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5">
                  <a:moveTo>
                    <a:pt x="0" y="5"/>
                  </a:moveTo>
                  <a:lnTo>
                    <a:pt x="29" y="45"/>
                  </a:lnTo>
                  <a:lnTo>
                    <a:pt x="35" y="40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7" name="Freeform 39"/>
            <p:cNvSpPr>
              <a:spLocks noChangeAspect="1"/>
            </p:cNvSpPr>
            <p:nvPr/>
          </p:nvSpPr>
          <p:spPr bwMode="auto">
            <a:xfrm>
              <a:off x="3598" y="990"/>
              <a:ext cx="47" cy="108"/>
            </a:xfrm>
            <a:custGeom>
              <a:avLst/>
              <a:gdLst>
                <a:gd name="T0" fmla="*/ 0 w 22"/>
                <a:gd name="T1" fmla="*/ 2 h 48"/>
                <a:gd name="T2" fmla="*/ 15 w 22"/>
                <a:gd name="T3" fmla="*/ 48 h 48"/>
                <a:gd name="T4" fmla="*/ 22 w 22"/>
                <a:gd name="T5" fmla="*/ 46 h 48"/>
                <a:gd name="T6" fmla="*/ 7 w 22"/>
                <a:gd name="T7" fmla="*/ 0 h 48"/>
                <a:gd name="T8" fmla="*/ 0 w 22"/>
                <a:gd name="T9" fmla="*/ 2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48"/>
                <a:gd name="T17" fmla="*/ 22 w 2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48">
                  <a:moveTo>
                    <a:pt x="0" y="2"/>
                  </a:moveTo>
                  <a:lnTo>
                    <a:pt x="15" y="48"/>
                  </a:lnTo>
                  <a:lnTo>
                    <a:pt x="22" y="46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8" name="Freeform 40"/>
            <p:cNvSpPr>
              <a:spLocks noChangeAspect="1"/>
            </p:cNvSpPr>
            <p:nvPr/>
          </p:nvSpPr>
          <p:spPr bwMode="auto">
            <a:xfrm>
              <a:off x="3037" y="1635"/>
              <a:ext cx="30" cy="117"/>
            </a:xfrm>
            <a:custGeom>
              <a:avLst/>
              <a:gdLst>
                <a:gd name="T0" fmla="*/ 0 w 14"/>
                <a:gd name="T1" fmla="*/ 51 h 52"/>
                <a:gd name="T2" fmla="*/ 7 w 14"/>
                <a:gd name="T3" fmla="*/ 52 h 52"/>
                <a:gd name="T4" fmla="*/ 14 w 14"/>
                <a:gd name="T5" fmla="*/ 1 h 52"/>
                <a:gd name="T6" fmla="*/ 6 w 14"/>
                <a:gd name="T7" fmla="*/ 0 h 52"/>
                <a:gd name="T8" fmla="*/ 0 w 14"/>
                <a:gd name="T9" fmla="*/ 51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52"/>
                <a:gd name="T17" fmla="*/ 14 w 1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52">
                  <a:moveTo>
                    <a:pt x="0" y="51"/>
                  </a:moveTo>
                  <a:lnTo>
                    <a:pt x="7" y="52"/>
                  </a:lnTo>
                  <a:lnTo>
                    <a:pt x="14" y="1"/>
                  </a:lnTo>
                  <a:lnTo>
                    <a:pt x="6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9" name="Freeform 41"/>
            <p:cNvSpPr>
              <a:spLocks noChangeAspect="1"/>
            </p:cNvSpPr>
            <p:nvPr/>
          </p:nvSpPr>
          <p:spPr bwMode="auto">
            <a:xfrm>
              <a:off x="3134" y="1672"/>
              <a:ext cx="65" cy="113"/>
            </a:xfrm>
            <a:custGeom>
              <a:avLst/>
              <a:gdLst>
                <a:gd name="T0" fmla="*/ 0 w 31"/>
                <a:gd name="T1" fmla="*/ 46 h 50"/>
                <a:gd name="T2" fmla="*/ 8 w 31"/>
                <a:gd name="T3" fmla="*/ 50 h 50"/>
                <a:gd name="T4" fmla="*/ 31 w 31"/>
                <a:gd name="T5" fmla="*/ 4 h 50"/>
                <a:gd name="T6" fmla="*/ 24 w 31"/>
                <a:gd name="T7" fmla="*/ 0 h 50"/>
                <a:gd name="T8" fmla="*/ 0 w 31"/>
                <a:gd name="T9" fmla="*/ 46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50"/>
                <a:gd name="T17" fmla="*/ 31 w 31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50">
                  <a:moveTo>
                    <a:pt x="0" y="46"/>
                  </a:moveTo>
                  <a:lnTo>
                    <a:pt x="8" y="50"/>
                  </a:lnTo>
                  <a:lnTo>
                    <a:pt x="31" y="4"/>
                  </a:lnTo>
                  <a:lnTo>
                    <a:pt x="24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0" name="Freeform 42"/>
            <p:cNvSpPr>
              <a:spLocks noChangeAspect="1"/>
            </p:cNvSpPr>
            <p:nvPr/>
          </p:nvSpPr>
          <p:spPr bwMode="auto">
            <a:xfrm>
              <a:off x="3222" y="1744"/>
              <a:ext cx="85" cy="98"/>
            </a:xfrm>
            <a:custGeom>
              <a:avLst/>
              <a:gdLst>
                <a:gd name="T0" fmla="*/ 0 w 40"/>
                <a:gd name="T1" fmla="*/ 38 h 43"/>
                <a:gd name="T2" fmla="*/ 6 w 40"/>
                <a:gd name="T3" fmla="*/ 43 h 43"/>
                <a:gd name="T4" fmla="*/ 40 w 40"/>
                <a:gd name="T5" fmla="*/ 5 h 43"/>
                <a:gd name="T6" fmla="*/ 35 w 40"/>
                <a:gd name="T7" fmla="*/ 0 h 43"/>
                <a:gd name="T8" fmla="*/ 0 w 40"/>
                <a:gd name="T9" fmla="*/ 38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3"/>
                <a:gd name="T17" fmla="*/ 40 w 4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3">
                  <a:moveTo>
                    <a:pt x="0" y="38"/>
                  </a:moveTo>
                  <a:lnTo>
                    <a:pt x="6" y="43"/>
                  </a:lnTo>
                  <a:lnTo>
                    <a:pt x="40" y="5"/>
                  </a:lnTo>
                  <a:lnTo>
                    <a:pt x="35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1" name="Freeform 43"/>
            <p:cNvSpPr>
              <a:spLocks noChangeAspect="1"/>
            </p:cNvSpPr>
            <p:nvPr/>
          </p:nvSpPr>
          <p:spPr bwMode="auto">
            <a:xfrm>
              <a:off x="3290" y="1839"/>
              <a:ext cx="100" cy="79"/>
            </a:xfrm>
            <a:custGeom>
              <a:avLst/>
              <a:gdLst>
                <a:gd name="T0" fmla="*/ 0 w 47"/>
                <a:gd name="T1" fmla="*/ 29 h 35"/>
                <a:gd name="T2" fmla="*/ 5 w 47"/>
                <a:gd name="T3" fmla="*/ 35 h 35"/>
                <a:gd name="T4" fmla="*/ 47 w 47"/>
                <a:gd name="T5" fmla="*/ 6 h 35"/>
                <a:gd name="T6" fmla="*/ 43 w 47"/>
                <a:gd name="T7" fmla="*/ 0 h 35"/>
                <a:gd name="T8" fmla="*/ 0 w 47"/>
                <a:gd name="T9" fmla="*/ 29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35"/>
                <a:gd name="T17" fmla="*/ 47 w 47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35">
                  <a:moveTo>
                    <a:pt x="0" y="29"/>
                  </a:moveTo>
                  <a:lnTo>
                    <a:pt x="5" y="35"/>
                  </a:lnTo>
                  <a:lnTo>
                    <a:pt x="47" y="6"/>
                  </a:lnTo>
                  <a:lnTo>
                    <a:pt x="43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2" name="Freeform 44"/>
            <p:cNvSpPr>
              <a:spLocks noChangeAspect="1"/>
            </p:cNvSpPr>
            <p:nvPr/>
          </p:nvSpPr>
          <p:spPr bwMode="auto">
            <a:xfrm>
              <a:off x="3348" y="1940"/>
              <a:ext cx="103" cy="74"/>
            </a:xfrm>
            <a:custGeom>
              <a:avLst/>
              <a:gdLst>
                <a:gd name="T0" fmla="*/ 0 w 49"/>
                <a:gd name="T1" fmla="*/ 27 h 33"/>
                <a:gd name="T2" fmla="*/ 5 w 49"/>
                <a:gd name="T3" fmla="*/ 33 h 33"/>
                <a:gd name="T4" fmla="*/ 49 w 49"/>
                <a:gd name="T5" fmla="*/ 7 h 33"/>
                <a:gd name="T6" fmla="*/ 45 w 49"/>
                <a:gd name="T7" fmla="*/ 0 h 33"/>
                <a:gd name="T8" fmla="*/ 0 w 49"/>
                <a:gd name="T9" fmla="*/ 2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3"/>
                <a:gd name="T17" fmla="*/ 49 w 4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3">
                  <a:moveTo>
                    <a:pt x="0" y="27"/>
                  </a:moveTo>
                  <a:lnTo>
                    <a:pt x="5" y="33"/>
                  </a:lnTo>
                  <a:lnTo>
                    <a:pt x="49" y="7"/>
                  </a:lnTo>
                  <a:lnTo>
                    <a:pt x="45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3" name="Freeform 45"/>
            <p:cNvSpPr>
              <a:spLocks noChangeAspect="1"/>
            </p:cNvSpPr>
            <p:nvPr/>
          </p:nvSpPr>
          <p:spPr bwMode="auto">
            <a:xfrm>
              <a:off x="3407" y="2035"/>
              <a:ext cx="93" cy="82"/>
            </a:xfrm>
            <a:custGeom>
              <a:avLst/>
              <a:gdLst>
                <a:gd name="T0" fmla="*/ 0 w 44"/>
                <a:gd name="T1" fmla="*/ 31 h 37"/>
                <a:gd name="T2" fmla="*/ 5 w 44"/>
                <a:gd name="T3" fmla="*/ 37 h 37"/>
                <a:gd name="T4" fmla="*/ 44 w 44"/>
                <a:gd name="T5" fmla="*/ 6 h 37"/>
                <a:gd name="T6" fmla="*/ 39 w 44"/>
                <a:gd name="T7" fmla="*/ 0 h 37"/>
                <a:gd name="T8" fmla="*/ 0 w 44"/>
                <a:gd name="T9" fmla="*/ 31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7"/>
                <a:gd name="T17" fmla="*/ 44 w 44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7">
                  <a:moveTo>
                    <a:pt x="0" y="31"/>
                  </a:moveTo>
                  <a:lnTo>
                    <a:pt x="5" y="37"/>
                  </a:lnTo>
                  <a:lnTo>
                    <a:pt x="44" y="6"/>
                  </a:lnTo>
                  <a:lnTo>
                    <a:pt x="39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4" name="Freeform 46"/>
            <p:cNvSpPr>
              <a:spLocks noChangeAspect="1"/>
            </p:cNvSpPr>
            <p:nvPr/>
          </p:nvSpPr>
          <p:spPr bwMode="auto">
            <a:xfrm>
              <a:off x="3489" y="2115"/>
              <a:ext cx="74" cy="99"/>
            </a:xfrm>
            <a:custGeom>
              <a:avLst/>
              <a:gdLst>
                <a:gd name="T0" fmla="*/ 0 w 35"/>
                <a:gd name="T1" fmla="*/ 39 h 44"/>
                <a:gd name="T2" fmla="*/ 6 w 35"/>
                <a:gd name="T3" fmla="*/ 44 h 44"/>
                <a:gd name="T4" fmla="*/ 35 w 35"/>
                <a:gd name="T5" fmla="*/ 4 h 44"/>
                <a:gd name="T6" fmla="*/ 29 w 35"/>
                <a:gd name="T7" fmla="*/ 0 h 44"/>
                <a:gd name="T8" fmla="*/ 0 w 35"/>
                <a:gd name="T9" fmla="*/ 39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4"/>
                <a:gd name="T17" fmla="*/ 35 w 35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4">
                  <a:moveTo>
                    <a:pt x="0" y="39"/>
                  </a:moveTo>
                  <a:lnTo>
                    <a:pt x="6" y="44"/>
                  </a:lnTo>
                  <a:lnTo>
                    <a:pt x="35" y="4"/>
                  </a:lnTo>
                  <a:lnTo>
                    <a:pt x="29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5" name="Freeform 47"/>
            <p:cNvSpPr>
              <a:spLocks noChangeAspect="1"/>
            </p:cNvSpPr>
            <p:nvPr/>
          </p:nvSpPr>
          <p:spPr bwMode="auto">
            <a:xfrm>
              <a:off x="3598" y="2157"/>
              <a:ext cx="47" cy="111"/>
            </a:xfrm>
            <a:custGeom>
              <a:avLst/>
              <a:gdLst>
                <a:gd name="T0" fmla="*/ 0 w 22"/>
                <a:gd name="T1" fmla="*/ 47 h 49"/>
                <a:gd name="T2" fmla="*/ 7 w 22"/>
                <a:gd name="T3" fmla="*/ 49 h 49"/>
                <a:gd name="T4" fmla="*/ 22 w 22"/>
                <a:gd name="T5" fmla="*/ 3 h 49"/>
                <a:gd name="T6" fmla="*/ 15 w 22"/>
                <a:gd name="T7" fmla="*/ 0 h 49"/>
                <a:gd name="T8" fmla="*/ 0 w 22"/>
                <a:gd name="T9" fmla="*/ 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49"/>
                <a:gd name="T17" fmla="*/ 22 w 22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49">
                  <a:moveTo>
                    <a:pt x="0" y="47"/>
                  </a:moveTo>
                  <a:lnTo>
                    <a:pt x="7" y="49"/>
                  </a:lnTo>
                  <a:lnTo>
                    <a:pt x="22" y="3"/>
                  </a:lnTo>
                  <a:lnTo>
                    <a:pt x="15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66" name="Freeform 48"/>
            <p:cNvSpPr>
              <a:spLocks noChangeAspect="1"/>
            </p:cNvSpPr>
            <p:nvPr/>
          </p:nvSpPr>
          <p:spPr bwMode="auto">
            <a:xfrm flipV="1">
              <a:off x="3711" y="960"/>
              <a:ext cx="31" cy="114"/>
            </a:xfrm>
            <a:custGeom>
              <a:avLst/>
              <a:gdLst>
                <a:gd name="T0" fmla="*/ 0 w 15"/>
                <a:gd name="T1" fmla="*/ 50 h 51"/>
                <a:gd name="T2" fmla="*/ 8 w 15"/>
                <a:gd name="T3" fmla="*/ 51 h 51"/>
                <a:gd name="T4" fmla="*/ 15 w 15"/>
                <a:gd name="T5" fmla="*/ 1 h 51"/>
                <a:gd name="T6" fmla="*/ 7 w 15"/>
                <a:gd name="T7" fmla="*/ 0 h 51"/>
                <a:gd name="T8" fmla="*/ 0 w 15"/>
                <a:gd name="T9" fmla="*/ 5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51"/>
                <a:gd name="T17" fmla="*/ 15 w 1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51">
                  <a:moveTo>
                    <a:pt x="0" y="50"/>
                  </a:moveTo>
                  <a:lnTo>
                    <a:pt x="8" y="51"/>
                  </a:lnTo>
                  <a:lnTo>
                    <a:pt x="15" y="1"/>
                  </a:lnTo>
                  <a:lnTo>
                    <a:pt x="7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49"/>
            <p:cNvGrpSpPr>
              <a:grpSpLocks/>
            </p:cNvGrpSpPr>
            <p:nvPr/>
          </p:nvGrpSpPr>
          <p:grpSpPr bwMode="auto">
            <a:xfrm>
              <a:off x="3834" y="2191"/>
              <a:ext cx="523" cy="113"/>
              <a:chOff x="4186" y="2299"/>
              <a:chExt cx="370" cy="75"/>
            </a:xfrm>
          </p:grpSpPr>
          <p:sp>
            <p:nvSpPr>
              <p:cNvPr id="22614" name="Rectangle 50"/>
              <p:cNvSpPr>
                <a:spLocks noChangeAspect="1" noChangeArrowheads="1"/>
              </p:cNvSpPr>
              <p:nvPr/>
            </p:nvSpPr>
            <p:spPr bwMode="auto">
              <a:xfrm>
                <a:off x="4186" y="2299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5" name="Rectangle 51"/>
              <p:cNvSpPr>
                <a:spLocks noChangeAspect="1" noChangeArrowheads="1"/>
              </p:cNvSpPr>
              <p:nvPr/>
            </p:nvSpPr>
            <p:spPr bwMode="auto">
              <a:xfrm>
                <a:off x="4256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6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4329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7" name="Rectangle 53"/>
              <p:cNvSpPr>
                <a:spLocks noChangeAspect="1" noChangeArrowheads="1"/>
              </p:cNvSpPr>
              <p:nvPr/>
            </p:nvSpPr>
            <p:spPr bwMode="auto">
              <a:xfrm>
                <a:off x="4401" y="2299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8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4472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9" name="Rectangle 55"/>
              <p:cNvSpPr>
                <a:spLocks noChangeAspect="1" noChangeArrowheads="1"/>
              </p:cNvSpPr>
              <p:nvPr/>
            </p:nvSpPr>
            <p:spPr bwMode="auto">
              <a:xfrm>
                <a:off x="4544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56"/>
            <p:cNvGrpSpPr>
              <a:grpSpLocks/>
            </p:cNvGrpSpPr>
            <p:nvPr/>
          </p:nvGrpSpPr>
          <p:grpSpPr bwMode="auto">
            <a:xfrm>
              <a:off x="874" y="1520"/>
              <a:ext cx="2069" cy="218"/>
              <a:chOff x="2091" y="1850"/>
              <a:chExt cx="1464" cy="146"/>
            </a:xfrm>
          </p:grpSpPr>
          <p:sp>
            <p:nvSpPr>
              <p:cNvPr id="22593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3545" y="1850"/>
                <a:ext cx="10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4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3473" y="1850"/>
                <a:ext cx="10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5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3399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6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3327" y="1850"/>
                <a:ext cx="11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7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3254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8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3182" y="1850"/>
                <a:ext cx="10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9" name="Rectangle 63"/>
              <p:cNvSpPr>
                <a:spLocks noChangeAspect="1" noChangeArrowheads="1"/>
              </p:cNvSpPr>
              <p:nvPr/>
            </p:nvSpPr>
            <p:spPr bwMode="auto">
              <a:xfrm>
                <a:off x="3109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0" name="Rectangle 64"/>
              <p:cNvSpPr>
                <a:spLocks noChangeAspect="1" noChangeArrowheads="1"/>
              </p:cNvSpPr>
              <p:nvPr/>
            </p:nvSpPr>
            <p:spPr bwMode="auto">
              <a:xfrm>
                <a:off x="3037" y="1850"/>
                <a:ext cx="10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1" name="Rectangle 65"/>
              <p:cNvSpPr>
                <a:spLocks noChangeAspect="1" noChangeArrowheads="1"/>
              </p:cNvSpPr>
              <p:nvPr/>
            </p:nvSpPr>
            <p:spPr bwMode="auto">
              <a:xfrm>
                <a:off x="2963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2" name="Rectangle 66"/>
              <p:cNvSpPr>
                <a:spLocks noChangeAspect="1" noChangeArrowheads="1"/>
              </p:cNvSpPr>
              <p:nvPr/>
            </p:nvSpPr>
            <p:spPr bwMode="auto">
              <a:xfrm>
                <a:off x="2891" y="1850"/>
                <a:ext cx="11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3" name="Rectangle 67"/>
              <p:cNvSpPr>
                <a:spLocks noChangeAspect="1" noChangeArrowheads="1"/>
              </p:cNvSpPr>
              <p:nvPr/>
            </p:nvSpPr>
            <p:spPr bwMode="auto">
              <a:xfrm>
                <a:off x="2818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4" name="Rectangle 68"/>
              <p:cNvSpPr>
                <a:spLocks noChangeAspect="1" noChangeArrowheads="1"/>
              </p:cNvSpPr>
              <p:nvPr/>
            </p:nvSpPr>
            <p:spPr bwMode="auto">
              <a:xfrm>
                <a:off x="2746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5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2672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6" name="Rectangle 70"/>
              <p:cNvSpPr>
                <a:spLocks noChangeAspect="1" noChangeArrowheads="1"/>
              </p:cNvSpPr>
              <p:nvPr/>
            </p:nvSpPr>
            <p:spPr bwMode="auto">
              <a:xfrm>
                <a:off x="2601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7" name="Rectangle 71"/>
              <p:cNvSpPr>
                <a:spLocks noChangeAspect="1" noChangeArrowheads="1"/>
              </p:cNvSpPr>
              <p:nvPr/>
            </p:nvSpPr>
            <p:spPr bwMode="auto">
              <a:xfrm>
                <a:off x="2527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8" name="Rectangle 72"/>
              <p:cNvSpPr>
                <a:spLocks noChangeAspect="1" noChangeArrowheads="1"/>
              </p:cNvSpPr>
              <p:nvPr/>
            </p:nvSpPr>
            <p:spPr bwMode="auto">
              <a:xfrm>
                <a:off x="2455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9" name="Rectangle 73"/>
              <p:cNvSpPr>
                <a:spLocks noChangeAspect="1" noChangeArrowheads="1"/>
              </p:cNvSpPr>
              <p:nvPr/>
            </p:nvSpPr>
            <p:spPr bwMode="auto">
              <a:xfrm>
                <a:off x="2382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0" name="Rectangle 74"/>
              <p:cNvSpPr>
                <a:spLocks noChangeAspect="1" noChangeArrowheads="1"/>
              </p:cNvSpPr>
              <p:nvPr/>
            </p:nvSpPr>
            <p:spPr bwMode="auto">
              <a:xfrm>
                <a:off x="2310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1" name="Rectangle 75"/>
              <p:cNvSpPr>
                <a:spLocks noChangeAspect="1" noChangeArrowheads="1"/>
              </p:cNvSpPr>
              <p:nvPr/>
            </p:nvSpPr>
            <p:spPr bwMode="auto">
              <a:xfrm>
                <a:off x="2236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2" name="Rectangle 76"/>
              <p:cNvSpPr>
                <a:spLocks noChangeAspect="1" noChangeArrowheads="1"/>
              </p:cNvSpPr>
              <p:nvPr/>
            </p:nvSpPr>
            <p:spPr bwMode="auto">
              <a:xfrm>
                <a:off x="2164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3" name="Rectangle 77"/>
              <p:cNvSpPr>
                <a:spLocks noChangeAspect="1" noChangeArrowheads="1"/>
              </p:cNvSpPr>
              <p:nvPr/>
            </p:nvSpPr>
            <p:spPr bwMode="auto">
              <a:xfrm>
                <a:off x="2091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69" name="Text Box 78"/>
            <p:cNvSpPr txBox="1">
              <a:spLocks noChangeAspect="1" noChangeArrowheads="1"/>
            </p:cNvSpPr>
            <p:nvPr/>
          </p:nvSpPr>
          <p:spPr bwMode="auto">
            <a:xfrm>
              <a:off x="604" y="1391"/>
              <a:ext cx="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5’</a:t>
              </a:r>
            </a:p>
          </p:txBody>
        </p:sp>
        <p:sp>
          <p:nvSpPr>
            <p:cNvPr id="22570" name="Text Box 79"/>
            <p:cNvSpPr txBox="1">
              <a:spLocks noChangeAspect="1" noChangeArrowheads="1"/>
            </p:cNvSpPr>
            <p:nvPr/>
          </p:nvSpPr>
          <p:spPr bwMode="auto">
            <a:xfrm>
              <a:off x="559" y="1629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 3’</a:t>
              </a:r>
            </a:p>
          </p:txBody>
        </p:sp>
        <p:sp>
          <p:nvSpPr>
            <p:cNvPr id="22571" name="Freeform 80"/>
            <p:cNvSpPr>
              <a:spLocks noChangeAspect="1"/>
            </p:cNvSpPr>
            <p:nvPr/>
          </p:nvSpPr>
          <p:spPr bwMode="auto">
            <a:xfrm>
              <a:off x="827" y="930"/>
              <a:ext cx="3944" cy="613"/>
            </a:xfrm>
            <a:custGeom>
              <a:avLst/>
              <a:gdLst>
                <a:gd name="T0" fmla="*/ 1330 w 1859"/>
                <a:gd name="T1" fmla="*/ 5 h 273"/>
                <a:gd name="T2" fmla="*/ 1267 w 1859"/>
                <a:gd name="T3" fmla="*/ 27 h 273"/>
                <a:gd name="T4" fmla="*/ 1224 w 1859"/>
                <a:gd name="T5" fmla="*/ 66 h 273"/>
                <a:gd name="T6" fmla="*/ 1190 w 1859"/>
                <a:gd name="T7" fmla="*/ 117 h 273"/>
                <a:gd name="T8" fmla="*/ 1173 w 1859"/>
                <a:gd name="T9" fmla="*/ 147 h 273"/>
                <a:gd name="T10" fmla="*/ 1155 w 1859"/>
                <a:gd name="T11" fmla="*/ 178 h 273"/>
                <a:gd name="T12" fmla="*/ 1088 w 1859"/>
                <a:gd name="T13" fmla="*/ 233 h 273"/>
                <a:gd name="T14" fmla="*/ 1015 w 1859"/>
                <a:gd name="T15" fmla="*/ 249 h 273"/>
                <a:gd name="T16" fmla="*/ 980 w 1859"/>
                <a:gd name="T17" fmla="*/ 250 h 273"/>
                <a:gd name="T18" fmla="*/ 980 w 1859"/>
                <a:gd name="T19" fmla="*/ 250 h 273"/>
                <a:gd name="T20" fmla="*/ 0 w 1859"/>
                <a:gd name="T21" fmla="*/ 250 h 273"/>
                <a:gd name="T22" fmla="*/ 1 w 1859"/>
                <a:gd name="T23" fmla="*/ 273 h 273"/>
                <a:gd name="T24" fmla="*/ 21 w 1859"/>
                <a:gd name="T25" fmla="*/ 273 h 273"/>
                <a:gd name="T26" fmla="*/ 64 w 1859"/>
                <a:gd name="T27" fmla="*/ 273 h 273"/>
                <a:gd name="T28" fmla="*/ 123 w 1859"/>
                <a:gd name="T29" fmla="*/ 273 h 273"/>
                <a:gd name="T30" fmla="*/ 198 w 1859"/>
                <a:gd name="T31" fmla="*/ 273 h 273"/>
                <a:gd name="T32" fmla="*/ 283 w 1859"/>
                <a:gd name="T33" fmla="*/ 273 h 273"/>
                <a:gd name="T34" fmla="*/ 376 w 1859"/>
                <a:gd name="T35" fmla="*/ 273 h 273"/>
                <a:gd name="T36" fmla="*/ 473 w 1859"/>
                <a:gd name="T37" fmla="*/ 273 h 273"/>
                <a:gd name="T38" fmla="*/ 570 w 1859"/>
                <a:gd name="T39" fmla="*/ 273 h 273"/>
                <a:gd name="T40" fmla="*/ 665 w 1859"/>
                <a:gd name="T41" fmla="*/ 273 h 273"/>
                <a:gd name="T42" fmla="*/ 753 w 1859"/>
                <a:gd name="T43" fmla="*/ 273 h 273"/>
                <a:gd name="T44" fmla="*/ 832 w 1859"/>
                <a:gd name="T45" fmla="*/ 273 h 273"/>
                <a:gd name="T46" fmla="*/ 897 w 1859"/>
                <a:gd name="T47" fmla="*/ 273 h 273"/>
                <a:gd name="T48" fmla="*/ 945 w 1859"/>
                <a:gd name="T49" fmla="*/ 273 h 273"/>
                <a:gd name="T50" fmla="*/ 972 w 1859"/>
                <a:gd name="T51" fmla="*/ 273 h 273"/>
                <a:gd name="T52" fmla="*/ 979 w 1859"/>
                <a:gd name="T53" fmla="*/ 273 h 273"/>
                <a:gd name="T54" fmla="*/ 1014 w 1859"/>
                <a:gd name="T55" fmla="*/ 273 h 273"/>
                <a:gd name="T56" fmla="*/ 1084 w 1859"/>
                <a:gd name="T57" fmla="*/ 259 h 273"/>
                <a:gd name="T58" fmla="*/ 1156 w 1859"/>
                <a:gd name="T59" fmla="*/ 214 h 273"/>
                <a:gd name="T60" fmla="*/ 1182 w 1859"/>
                <a:gd name="T61" fmla="*/ 179 h 273"/>
                <a:gd name="T62" fmla="*/ 1199 w 1859"/>
                <a:gd name="T63" fmla="*/ 148 h 273"/>
                <a:gd name="T64" fmla="*/ 1234 w 1859"/>
                <a:gd name="T65" fmla="*/ 91 h 273"/>
                <a:gd name="T66" fmla="*/ 1274 w 1859"/>
                <a:gd name="T67" fmla="*/ 51 h 273"/>
                <a:gd name="T68" fmla="*/ 1332 w 1859"/>
                <a:gd name="T69" fmla="*/ 28 h 273"/>
                <a:gd name="T70" fmla="*/ 1388 w 1859"/>
                <a:gd name="T71" fmla="*/ 23 h 273"/>
                <a:gd name="T72" fmla="*/ 1414 w 1859"/>
                <a:gd name="T73" fmla="*/ 23 h 273"/>
                <a:gd name="T74" fmla="*/ 1481 w 1859"/>
                <a:gd name="T75" fmla="*/ 23 h 273"/>
                <a:gd name="T76" fmla="*/ 1573 w 1859"/>
                <a:gd name="T77" fmla="*/ 23 h 273"/>
                <a:gd name="T78" fmla="*/ 1673 w 1859"/>
                <a:gd name="T79" fmla="*/ 23 h 273"/>
                <a:gd name="T80" fmla="*/ 1765 w 1859"/>
                <a:gd name="T81" fmla="*/ 23 h 273"/>
                <a:gd name="T82" fmla="*/ 1832 w 1859"/>
                <a:gd name="T83" fmla="*/ 23 h 273"/>
                <a:gd name="T84" fmla="*/ 1859 w 1859"/>
                <a:gd name="T85" fmla="*/ 23 h 273"/>
                <a:gd name="T86" fmla="*/ 1388 w 1859"/>
                <a:gd name="T87" fmla="*/ 0 h 2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859"/>
                <a:gd name="T133" fmla="*/ 0 h 273"/>
                <a:gd name="T134" fmla="*/ 1859 w 1859"/>
                <a:gd name="T135" fmla="*/ 273 h 2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859" h="273">
                  <a:moveTo>
                    <a:pt x="1388" y="0"/>
                  </a:moveTo>
                  <a:lnTo>
                    <a:pt x="1357" y="2"/>
                  </a:lnTo>
                  <a:lnTo>
                    <a:pt x="1330" y="5"/>
                  </a:lnTo>
                  <a:lnTo>
                    <a:pt x="1306" y="10"/>
                  </a:lnTo>
                  <a:lnTo>
                    <a:pt x="1285" y="18"/>
                  </a:lnTo>
                  <a:lnTo>
                    <a:pt x="1267" y="27"/>
                  </a:lnTo>
                  <a:lnTo>
                    <a:pt x="1251" y="39"/>
                  </a:lnTo>
                  <a:lnTo>
                    <a:pt x="1237" y="52"/>
                  </a:lnTo>
                  <a:lnTo>
                    <a:pt x="1224" y="66"/>
                  </a:lnTo>
                  <a:lnTo>
                    <a:pt x="1213" y="82"/>
                  </a:lnTo>
                  <a:lnTo>
                    <a:pt x="1201" y="99"/>
                  </a:lnTo>
                  <a:lnTo>
                    <a:pt x="1190" y="117"/>
                  </a:lnTo>
                  <a:lnTo>
                    <a:pt x="1180" y="137"/>
                  </a:lnTo>
                  <a:lnTo>
                    <a:pt x="1173" y="147"/>
                  </a:lnTo>
                  <a:lnTo>
                    <a:pt x="1162" y="167"/>
                  </a:lnTo>
                  <a:lnTo>
                    <a:pt x="1155" y="178"/>
                  </a:lnTo>
                  <a:lnTo>
                    <a:pt x="1136" y="202"/>
                  </a:lnTo>
                  <a:lnTo>
                    <a:pt x="1114" y="220"/>
                  </a:lnTo>
                  <a:lnTo>
                    <a:pt x="1088" y="233"/>
                  </a:lnTo>
                  <a:lnTo>
                    <a:pt x="1062" y="241"/>
                  </a:lnTo>
                  <a:lnTo>
                    <a:pt x="1037" y="247"/>
                  </a:lnTo>
                  <a:lnTo>
                    <a:pt x="1015" y="249"/>
                  </a:lnTo>
                  <a:lnTo>
                    <a:pt x="997" y="250"/>
                  </a:lnTo>
                  <a:lnTo>
                    <a:pt x="985" y="250"/>
                  </a:lnTo>
                  <a:lnTo>
                    <a:pt x="980" y="250"/>
                  </a:lnTo>
                  <a:lnTo>
                    <a:pt x="979" y="250"/>
                  </a:lnTo>
                  <a:lnTo>
                    <a:pt x="0" y="250"/>
                  </a:lnTo>
                  <a:lnTo>
                    <a:pt x="0" y="273"/>
                  </a:lnTo>
                  <a:lnTo>
                    <a:pt x="1" y="273"/>
                  </a:lnTo>
                  <a:lnTo>
                    <a:pt x="5" y="273"/>
                  </a:lnTo>
                  <a:lnTo>
                    <a:pt x="12" y="273"/>
                  </a:lnTo>
                  <a:lnTo>
                    <a:pt x="21" y="273"/>
                  </a:lnTo>
                  <a:lnTo>
                    <a:pt x="33" y="273"/>
                  </a:lnTo>
                  <a:lnTo>
                    <a:pt x="47" y="273"/>
                  </a:lnTo>
                  <a:lnTo>
                    <a:pt x="64" y="273"/>
                  </a:lnTo>
                  <a:lnTo>
                    <a:pt x="81" y="273"/>
                  </a:lnTo>
                  <a:lnTo>
                    <a:pt x="102" y="273"/>
                  </a:lnTo>
                  <a:lnTo>
                    <a:pt x="123" y="273"/>
                  </a:lnTo>
                  <a:lnTo>
                    <a:pt x="146" y="273"/>
                  </a:lnTo>
                  <a:lnTo>
                    <a:pt x="171" y="273"/>
                  </a:lnTo>
                  <a:lnTo>
                    <a:pt x="198" y="273"/>
                  </a:lnTo>
                  <a:lnTo>
                    <a:pt x="225" y="273"/>
                  </a:lnTo>
                  <a:lnTo>
                    <a:pt x="253" y="273"/>
                  </a:lnTo>
                  <a:lnTo>
                    <a:pt x="283" y="273"/>
                  </a:lnTo>
                  <a:lnTo>
                    <a:pt x="313" y="273"/>
                  </a:lnTo>
                  <a:lnTo>
                    <a:pt x="344" y="273"/>
                  </a:lnTo>
                  <a:lnTo>
                    <a:pt x="376" y="273"/>
                  </a:lnTo>
                  <a:lnTo>
                    <a:pt x="408" y="273"/>
                  </a:lnTo>
                  <a:lnTo>
                    <a:pt x="440" y="273"/>
                  </a:lnTo>
                  <a:lnTo>
                    <a:pt x="473" y="273"/>
                  </a:lnTo>
                  <a:lnTo>
                    <a:pt x="505" y="273"/>
                  </a:lnTo>
                  <a:lnTo>
                    <a:pt x="538" y="273"/>
                  </a:lnTo>
                  <a:lnTo>
                    <a:pt x="570" y="273"/>
                  </a:lnTo>
                  <a:lnTo>
                    <a:pt x="602" y="273"/>
                  </a:lnTo>
                  <a:lnTo>
                    <a:pt x="634" y="273"/>
                  </a:lnTo>
                  <a:lnTo>
                    <a:pt x="665" y="273"/>
                  </a:lnTo>
                  <a:lnTo>
                    <a:pt x="695" y="273"/>
                  </a:lnTo>
                  <a:lnTo>
                    <a:pt x="725" y="273"/>
                  </a:lnTo>
                  <a:lnTo>
                    <a:pt x="753" y="273"/>
                  </a:lnTo>
                  <a:lnTo>
                    <a:pt x="781" y="273"/>
                  </a:lnTo>
                  <a:lnTo>
                    <a:pt x="807" y="273"/>
                  </a:lnTo>
                  <a:lnTo>
                    <a:pt x="832" y="273"/>
                  </a:lnTo>
                  <a:lnTo>
                    <a:pt x="855" y="273"/>
                  </a:lnTo>
                  <a:lnTo>
                    <a:pt x="877" y="273"/>
                  </a:lnTo>
                  <a:lnTo>
                    <a:pt x="897" y="273"/>
                  </a:lnTo>
                  <a:lnTo>
                    <a:pt x="915" y="273"/>
                  </a:lnTo>
                  <a:lnTo>
                    <a:pt x="931" y="273"/>
                  </a:lnTo>
                  <a:lnTo>
                    <a:pt x="945" y="273"/>
                  </a:lnTo>
                  <a:lnTo>
                    <a:pt x="957" y="273"/>
                  </a:lnTo>
                  <a:lnTo>
                    <a:pt x="966" y="273"/>
                  </a:lnTo>
                  <a:lnTo>
                    <a:pt x="972" y="273"/>
                  </a:lnTo>
                  <a:lnTo>
                    <a:pt x="977" y="273"/>
                  </a:lnTo>
                  <a:lnTo>
                    <a:pt x="979" y="273"/>
                  </a:lnTo>
                  <a:lnTo>
                    <a:pt x="985" y="273"/>
                  </a:lnTo>
                  <a:lnTo>
                    <a:pt x="997" y="273"/>
                  </a:lnTo>
                  <a:lnTo>
                    <a:pt x="1014" y="273"/>
                  </a:lnTo>
                  <a:lnTo>
                    <a:pt x="1035" y="271"/>
                  </a:lnTo>
                  <a:lnTo>
                    <a:pt x="1059" y="266"/>
                  </a:lnTo>
                  <a:lnTo>
                    <a:pt x="1084" y="259"/>
                  </a:lnTo>
                  <a:lnTo>
                    <a:pt x="1110" y="249"/>
                  </a:lnTo>
                  <a:lnTo>
                    <a:pt x="1134" y="234"/>
                  </a:lnTo>
                  <a:lnTo>
                    <a:pt x="1156" y="214"/>
                  </a:lnTo>
                  <a:lnTo>
                    <a:pt x="1175" y="190"/>
                  </a:lnTo>
                  <a:lnTo>
                    <a:pt x="1182" y="179"/>
                  </a:lnTo>
                  <a:lnTo>
                    <a:pt x="1193" y="158"/>
                  </a:lnTo>
                  <a:lnTo>
                    <a:pt x="1199" y="148"/>
                  </a:lnTo>
                  <a:lnTo>
                    <a:pt x="1211" y="127"/>
                  </a:lnTo>
                  <a:lnTo>
                    <a:pt x="1222" y="109"/>
                  </a:lnTo>
                  <a:lnTo>
                    <a:pt x="1234" y="91"/>
                  </a:lnTo>
                  <a:lnTo>
                    <a:pt x="1246" y="76"/>
                  </a:lnTo>
                  <a:lnTo>
                    <a:pt x="1259" y="62"/>
                  </a:lnTo>
                  <a:lnTo>
                    <a:pt x="1274" y="51"/>
                  </a:lnTo>
                  <a:lnTo>
                    <a:pt x="1290" y="41"/>
                  </a:lnTo>
                  <a:lnTo>
                    <a:pt x="1310" y="34"/>
                  </a:lnTo>
                  <a:lnTo>
                    <a:pt x="1332" y="28"/>
                  </a:lnTo>
                  <a:lnTo>
                    <a:pt x="1358" y="24"/>
                  </a:lnTo>
                  <a:lnTo>
                    <a:pt x="1388" y="23"/>
                  </a:lnTo>
                  <a:lnTo>
                    <a:pt x="1391" y="23"/>
                  </a:lnTo>
                  <a:lnTo>
                    <a:pt x="1400" y="23"/>
                  </a:lnTo>
                  <a:lnTo>
                    <a:pt x="1414" y="23"/>
                  </a:lnTo>
                  <a:lnTo>
                    <a:pt x="1433" y="23"/>
                  </a:lnTo>
                  <a:lnTo>
                    <a:pt x="1455" y="23"/>
                  </a:lnTo>
                  <a:lnTo>
                    <a:pt x="1481" y="23"/>
                  </a:lnTo>
                  <a:lnTo>
                    <a:pt x="1510" y="23"/>
                  </a:lnTo>
                  <a:lnTo>
                    <a:pt x="1541" y="23"/>
                  </a:lnTo>
                  <a:lnTo>
                    <a:pt x="1573" y="23"/>
                  </a:lnTo>
                  <a:lnTo>
                    <a:pt x="1606" y="23"/>
                  </a:lnTo>
                  <a:lnTo>
                    <a:pt x="1640" y="23"/>
                  </a:lnTo>
                  <a:lnTo>
                    <a:pt x="1673" y="23"/>
                  </a:lnTo>
                  <a:lnTo>
                    <a:pt x="1705" y="23"/>
                  </a:lnTo>
                  <a:lnTo>
                    <a:pt x="1736" y="23"/>
                  </a:lnTo>
                  <a:lnTo>
                    <a:pt x="1765" y="23"/>
                  </a:lnTo>
                  <a:lnTo>
                    <a:pt x="1791" y="23"/>
                  </a:lnTo>
                  <a:lnTo>
                    <a:pt x="1813" y="23"/>
                  </a:lnTo>
                  <a:lnTo>
                    <a:pt x="1832" y="23"/>
                  </a:lnTo>
                  <a:lnTo>
                    <a:pt x="1846" y="23"/>
                  </a:lnTo>
                  <a:lnTo>
                    <a:pt x="1855" y="23"/>
                  </a:lnTo>
                  <a:lnTo>
                    <a:pt x="1859" y="23"/>
                  </a:lnTo>
                  <a:lnTo>
                    <a:pt x="1859" y="0"/>
                  </a:lnTo>
                  <a:lnTo>
                    <a:pt x="1388" y="0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72" name="Freeform 81"/>
            <p:cNvSpPr>
              <a:spLocks noChangeAspect="1"/>
            </p:cNvSpPr>
            <p:nvPr/>
          </p:nvSpPr>
          <p:spPr bwMode="auto">
            <a:xfrm>
              <a:off x="827" y="1708"/>
              <a:ext cx="3944" cy="615"/>
            </a:xfrm>
            <a:custGeom>
              <a:avLst/>
              <a:gdLst>
                <a:gd name="T0" fmla="*/ 972 w 1859"/>
                <a:gd name="T1" fmla="*/ 1 h 274"/>
                <a:gd name="T2" fmla="*/ 945 w 1859"/>
                <a:gd name="T3" fmla="*/ 1 h 274"/>
                <a:gd name="T4" fmla="*/ 897 w 1859"/>
                <a:gd name="T5" fmla="*/ 1 h 274"/>
                <a:gd name="T6" fmla="*/ 832 w 1859"/>
                <a:gd name="T7" fmla="*/ 1 h 274"/>
                <a:gd name="T8" fmla="*/ 753 w 1859"/>
                <a:gd name="T9" fmla="*/ 1 h 274"/>
                <a:gd name="T10" fmla="*/ 665 w 1859"/>
                <a:gd name="T11" fmla="*/ 1 h 274"/>
                <a:gd name="T12" fmla="*/ 570 w 1859"/>
                <a:gd name="T13" fmla="*/ 1 h 274"/>
                <a:gd name="T14" fmla="*/ 473 w 1859"/>
                <a:gd name="T15" fmla="*/ 1 h 274"/>
                <a:gd name="T16" fmla="*/ 376 w 1859"/>
                <a:gd name="T17" fmla="*/ 1 h 274"/>
                <a:gd name="T18" fmla="*/ 283 w 1859"/>
                <a:gd name="T19" fmla="*/ 1 h 274"/>
                <a:gd name="T20" fmla="*/ 198 w 1859"/>
                <a:gd name="T21" fmla="*/ 1 h 274"/>
                <a:gd name="T22" fmla="*/ 123 w 1859"/>
                <a:gd name="T23" fmla="*/ 1 h 274"/>
                <a:gd name="T24" fmla="*/ 64 w 1859"/>
                <a:gd name="T25" fmla="*/ 1 h 274"/>
                <a:gd name="T26" fmla="*/ 21 w 1859"/>
                <a:gd name="T27" fmla="*/ 1 h 274"/>
                <a:gd name="T28" fmla="*/ 1 w 1859"/>
                <a:gd name="T29" fmla="*/ 1 h 274"/>
                <a:gd name="T30" fmla="*/ 0 w 1859"/>
                <a:gd name="T31" fmla="*/ 24 h 274"/>
                <a:gd name="T32" fmla="*/ 980 w 1859"/>
                <a:gd name="T33" fmla="*/ 24 h 274"/>
                <a:gd name="T34" fmla="*/ 980 w 1859"/>
                <a:gd name="T35" fmla="*/ 24 h 274"/>
                <a:gd name="T36" fmla="*/ 1015 w 1859"/>
                <a:gd name="T37" fmla="*/ 25 h 274"/>
                <a:gd name="T38" fmla="*/ 1088 w 1859"/>
                <a:gd name="T39" fmla="*/ 41 h 274"/>
                <a:gd name="T40" fmla="*/ 1155 w 1859"/>
                <a:gd name="T41" fmla="*/ 96 h 274"/>
                <a:gd name="T42" fmla="*/ 1174 w 1859"/>
                <a:gd name="T43" fmla="*/ 127 h 274"/>
                <a:gd name="T44" fmla="*/ 1191 w 1859"/>
                <a:gd name="T45" fmla="*/ 158 h 274"/>
                <a:gd name="T46" fmla="*/ 1225 w 1859"/>
                <a:gd name="T47" fmla="*/ 209 h 274"/>
                <a:gd name="T48" fmla="*/ 1267 w 1859"/>
                <a:gd name="T49" fmla="*/ 248 h 274"/>
                <a:gd name="T50" fmla="*/ 1330 w 1859"/>
                <a:gd name="T51" fmla="*/ 269 h 274"/>
                <a:gd name="T52" fmla="*/ 1388 w 1859"/>
                <a:gd name="T53" fmla="*/ 274 h 274"/>
                <a:gd name="T54" fmla="*/ 1414 w 1859"/>
                <a:gd name="T55" fmla="*/ 274 h 274"/>
                <a:gd name="T56" fmla="*/ 1481 w 1859"/>
                <a:gd name="T57" fmla="*/ 274 h 274"/>
                <a:gd name="T58" fmla="*/ 1573 w 1859"/>
                <a:gd name="T59" fmla="*/ 274 h 274"/>
                <a:gd name="T60" fmla="*/ 1673 w 1859"/>
                <a:gd name="T61" fmla="*/ 274 h 274"/>
                <a:gd name="T62" fmla="*/ 1765 w 1859"/>
                <a:gd name="T63" fmla="*/ 274 h 274"/>
                <a:gd name="T64" fmla="*/ 1832 w 1859"/>
                <a:gd name="T65" fmla="*/ 274 h 274"/>
                <a:gd name="T66" fmla="*/ 1859 w 1859"/>
                <a:gd name="T67" fmla="*/ 274 h 274"/>
                <a:gd name="T68" fmla="*/ 1859 w 1859"/>
                <a:gd name="T69" fmla="*/ 252 h 274"/>
                <a:gd name="T70" fmla="*/ 1832 w 1859"/>
                <a:gd name="T71" fmla="*/ 252 h 274"/>
                <a:gd name="T72" fmla="*/ 1765 w 1859"/>
                <a:gd name="T73" fmla="*/ 252 h 274"/>
                <a:gd name="T74" fmla="*/ 1673 w 1859"/>
                <a:gd name="T75" fmla="*/ 252 h 274"/>
                <a:gd name="T76" fmla="*/ 1573 w 1859"/>
                <a:gd name="T77" fmla="*/ 252 h 274"/>
                <a:gd name="T78" fmla="*/ 1481 w 1859"/>
                <a:gd name="T79" fmla="*/ 252 h 274"/>
                <a:gd name="T80" fmla="*/ 1414 w 1859"/>
                <a:gd name="T81" fmla="*/ 252 h 274"/>
                <a:gd name="T82" fmla="*/ 1388 w 1859"/>
                <a:gd name="T83" fmla="*/ 252 h 274"/>
                <a:gd name="T84" fmla="*/ 1332 w 1859"/>
                <a:gd name="T85" fmla="*/ 247 h 274"/>
                <a:gd name="T86" fmla="*/ 1274 w 1859"/>
                <a:gd name="T87" fmla="*/ 224 h 274"/>
                <a:gd name="T88" fmla="*/ 1234 w 1859"/>
                <a:gd name="T89" fmla="*/ 184 h 274"/>
                <a:gd name="T90" fmla="*/ 1200 w 1859"/>
                <a:gd name="T91" fmla="*/ 127 h 274"/>
                <a:gd name="T92" fmla="*/ 1182 w 1859"/>
                <a:gd name="T93" fmla="*/ 95 h 274"/>
                <a:gd name="T94" fmla="*/ 1156 w 1859"/>
                <a:gd name="T95" fmla="*/ 59 h 274"/>
                <a:gd name="T96" fmla="*/ 1084 w 1859"/>
                <a:gd name="T97" fmla="*/ 14 h 274"/>
                <a:gd name="T98" fmla="*/ 1014 w 1859"/>
                <a:gd name="T99" fmla="*/ 1 h 274"/>
                <a:gd name="T100" fmla="*/ 979 w 1859"/>
                <a:gd name="T101" fmla="*/ 1 h 27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859"/>
                <a:gd name="T154" fmla="*/ 0 h 274"/>
                <a:gd name="T155" fmla="*/ 1859 w 1859"/>
                <a:gd name="T156" fmla="*/ 274 h 27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859" h="274">
                  <a:moveTo>
                    <a:pt x="979" y="1"/>
                  </a:moveTo>
                  <a:lnTo>
                    <a:pt x="977" y="1"/>
                  </a:lnTo>
                  <a:lnTo>
                    <a:pt x="972" y="1"/>
                  </a:lnTo>
                  <a:lnTo>
                    <a:pt x="966" y="1"/>
                  </a:lnTo>
                  <a:lnTo>
                    <a:pt x="957" y="1"/>
                  </a:lnTo>
                  <a:lnTo>
                    <a:pt x="945" y="1"/>
                  </a:lnTo>
                  <a:lnTo>
                    <a:pt x="931" y="1"/>
                  </a:lnTo>
                  <a:lnTo>
                    <a:pt x="915" y="1"/>
                  </a:lnTo>
                  <a:lnTo>
                    <a:pt x="897" y="1"/>
                  </a:lnTo>
                  <a:lnTo>
                    <a:pt x="877" y="1"/>
                  </a:lnTo>
                  <a:lnTo>
                    <a:pt x="855" y="1"/>
                  </a:lnTo>
                  <a:lnTo>
                    <a:pt x="832" y="1"/>
                  </a:lnTo>
                  <a:lnTo>
                    <a:pt x="807" y="1"/>
                  </a:lnTo>
                  <a:lnTo>
                    <a:pt x="781" y="1"/>
                  </a:lnTo>
                  <a:lnTo>
                    <a:pt x="753" y="1"/>
                  </a:lnTo>
                  <a:lnTo>
                    <a:pt x="725" y="1"/>
                  </a:lnTo>
                  <a:lnTo>
                    <a:pt x="695" y="1"/>
                  </a:lnTo>
                  <a:lnTo>
                    <a:pt x="665" y="1"/>
                  </a:lnTo>
                  <a:lnTo>
                    <a:pt x="634" y="1"/>
                  </a:lnTo>
                  <a:lnTo>
                    <a:pt x="602" y="1"/>
                  </a:lnTo>
                  <a:lnTo>
                    <a:pt x="570" y="1"/>
                  </a:lnTo>
                  <a:lnTo>
                    <a:pt x="538" y="1"/>
                  </a:lnTo>
                  <a:lnTo>
                    <a:pt x="505" y="1"/>
                  </a:lnTo>
                  <a:lnTo>
                    <a:pt x="473" y="1"/>
                  </a:lnTo>
                  <a:lnTo>
                    <a:pt x="440" y="1"/>
                  </a:lnTo>
                  <a:lnTo>
                    <a:pt x="408" y="1"/>
                  </a:lnTo>
                  <a:lnTo>
                    <a:pt x="376" y="1"/>
                  </a:lnTo>
                  <a:lnTo>
                    <a:pt x="344" y="1"/>
                  </a:lnTo>
                  <a:lnTo>
                    <a:pt x="313" y="1"/>
                  </a:lnTo>
                  <a:lnTo>
                    <a:pt x="283" y="1"/>
                  </a:lnTo>
                  <a:lnTo>
                    <a:pt x="253" y="1"/>
                  </a:lnTo>
                  <a:lnTo>
                    <a:pt x="225" y="1"/>
                  </a:lnTo>
                  <a:lnTo>
                    <a:pt x="198" y="1"/>
                  </a:lnTo>
                  <a:lnTo>
                    <a:pt x="171" y="1"/>
                  </a:lnTo>
                  <a:lnTo>
                    <a:pt x="146" y="1"/>
                  </a:lnTo>
                  <a:lnTo>
                    <a:pt x="123" y="1"/>
                  </a:lnTo>
                  <a:lnTo>
                    <a:pt x="102" y="1"/>
                  </a:lnTo>
                  <a:lnTo>
                    <a:pt x="81" y="1"/>
                  </a:lnTo>
                  <a:lnTo>
                    <a:pt x="64" y="1"/>
                  </a:lnTo>
                  <a:lnTo>
                    <a:pt x="47" y="1"/>
                  </a:lnTo>
                  <a:lnTo>
                    <a:pt x="33" y="1"/>
                  </a:lnTo>
                  <a:lnTo>
                    <a:pt x="21" y="1"/>
                  </a:lnTo>
                  <a:lnTo>
                    <a:pt x="12" y="1"/>
                  </a:lnTo>
                  <a:lnTo>
                    <a:pt x="5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4"/>
                  </a:lnTo>
                  <a:lnTo>
                    <a:pt x="979" y="24"/>
                  </a:lnTo>
                  <a:lnTo>
                    <a:pt x="980" y="24"/>
                  </a:lnTo>
                  <a:lnTo>
                    <a:pt x="985" y="24"/>
                  </a:lnTo>
                  <a:lnTo>
                    <a:pt x="997" y="24"/>
                  </a:lnTo>
                  <a:lnTo>
                    <a:pt x="1015" y="25"/>
                  </a:lnTo>
                  <a:lnTo>
                    <a:pt x="1037" y="27"/>
                  </a:lnTo>
                  <a:lnTo>
                    <a:pt x="1062" y="32"/>
                  </a:lnTo>
                  <a:lnTo>
                    <a:pt x="1088" y="41"/>
                  </a:lnTo>
                  <a:lnTo>
                    <a:pt x="1114" y="54"/>
                  </a:lnTo>
                  <a:lnTo>
                    <a:pt x="1136" y="72"/>
                  </a:lnTo>
                  <a:lnTo>
                    <a:pt x="1155" y="96"/>
                  </a:lnTo>
                  <a:lnTo>
                    <a:pt x="1162" y="107"/>
                  </a:lnTo>
                  <a:lnTo>
                    <a:pt x="1174" y="127"/>
                  </a:lnTo>
                  <a:lnTo>
                    <a:pt x="1180" y="138"/>
                  </a:lnTo>
                  <a:lnTo>
                    <a:pt x="1191" y="158"/>
                  </a:lnTo>
                  <a:lnTo>
                    <a:pt x="1202" y="176"/>
                  </a:lnTo>
                  <a:lnTo>
                    <a:pt x="1213" y="193"/>
                  </a:lnTo>
                  <a:lnTo>
                    <a:pt x="1225" y="209"/>
                  </a:lnTo>
                  <a:lnTo>
                    <a:pt x="1238" y="223"/>
                  </a:lnTo>
                  <a:lnTo>
                    <a:pt x="1252" y="236"/>
                  </a:lnTo>
                  <a:lnTo>
                    <a:pt x="1267" y="248"/>
                  </a:lnTo>
                  <a:lnTo>
                    <a:pt x="1286" y="257"/>
                  </a:lnTo>
                  <a:lnTo>
                    <a:pt x="1307" y="264"/>
                  </a:lnTo>
                  <a:lnTo>
                    <a:pt x="1330" y="269"/>
                  </a:lnTo>
                  <a:lnTo>
                    <a:pt x="1357" y="273"/>
                  </a:lnTo>
                  <a:lnTo>
                    <a:pt x="1388" y="274"/>
                  </a:lnTo>
                  <a:lnTo>
                    <a:pt x="1391" y="274"/>
                  </a:lnTo>
                  <a:lnTo>
                    <a:pt x="1400" y="274"/>
                  </a:lnTo>
                  <a:lnTo>
                    <a:pt x="1414" y="274"/>
                  </a:lnTo>
                  <a:lnTo>
                    <a:pt x="1433" y="274"/>
                  </a:lnTo>
                  <a:lnTo>
                    <a:pt x="1455" y="274"/>
                  </a:lnTo>
                  <a:lnTo>
                    <a:pt x="1481" y="274"/>
                  </a:lnTo>
                  <a:lnTo>
                    <a:pt x="1510" y="274"/>
                  </a:lnTo>
                  <a:lnTo>
                    <a:pt x="1541" y="274"/>
                  </a:lnTo>
                  <a:lnTo>
                    <a:pt x="1573" y="274"/>
                  </a:lnTo>
                  <a:lnTo>
                    <a:pt x="1606" y="274"/>
                  </a:lnTo>
                  <a:lnTo>
                    <a:pt x="1640" y="274"/>
                  </a:lnTo>
                  <a:lnTo>
                    <a:pt x="1673" y="274"/>
                  </a:lnTo>
                  <a:lnTo>
                    <a:pt x="1705" y="274"/>
                  </a:lnTo>
                  <a:lnTo>
                    <a:pt x="1736" y="274"/>
                  </a:lnTo>
                  <a:lnTo>
                    <a:pt x="1765" y="274"/>
                  </a:lnTo>
                  <a:lnTo>
                    <a:pt x="1791" y="274"/>
                  </a:lnTo>
                  <a:lnTo>
                    <a:pt x="1813" y="274"/>
                  </a:lnTo>
                  <a:lnTo>
                    <a:pt x="1832" y="274"/>
                  </a:lnTo>
                  <a:lnTo>
                    <a:pt x="1846" y="274"/>
                  </a:lnTo>
                  <a:lnTo>
                    <a:pt x="1855" y="274"/>
                  </a:lnTo>
                  <a:lnTo>
                    <a:pt x="1859" y="274"/>
                  </a:lnTo>
                  <a:lnTo>
                    <a:pt x="1859" y="252"/>
                  </a:lnTo>
                  <a:lnTo>
                    <a:pt x="1855" y="252"/>
                  </a:lnTo>
                  <a:lnTo>
                    <a:pt x="1846" y="252"/>
                  </a:lnTo>
                  <a:lnTo>
                    <a:pt x="1832" y="252"/>
                  </a:lnTo>
                  <a:lnTo>
                    <a:pt x="1813" y="252"/>
                  </a:lnTo>
                  <a:lnTo>
                    <a:pt x="1791" y="252"/>
                  </a:lnTo>
                  <a:lnTo>
                    <a:pt x="1765" y="252"/>
                  </a:lnTo>
                  <a:lnTo>
                    <a:pt x="1736" y="252"/>
                  </a:lnTo>
                  <a:lnTo>
                    <a:pt x="1705" y="252"/>
                  </a:lnTo>
                  <a:lnTo>
                    <a:pt x="1673" y="252"/>
                  </a:lnTo>
                  <a:lnTo>
                    <a:pt x="1640" y="252"/>
                  </a:lnTo>
                  <a:lnTo>
                    <a:pt x="1606" y="252"/>
                  </a:lnTo>
                  <a:lnTo>
                    <a:pt x="1573" y="252"/>
                  </a:lnTo>
                  <a:lnTo>
                    <a:pt x="1541" y="252"/>
                  </a:lnTo>
                  <a:lnTo>
                    <a:pt x="1510" y="252"/>
                  </a:lnTo>
                  <a:lnTo>
                    <a:pt x="1481" y="252"/>
                  </a:lnTo>
                  <a:lnTo>
                    <a:pt x="1455" y="252"/>
                  </a:lnTo>
                  <a:lnTo>
                    <a:pt x="1433" y="252"/>
                  </a:lnTo>
                  <a:lnTo>
                    <a:pt x="1414" y="252"/>
                  </a:lnTo>
                  <a:lnTo>
                    <a:pt x="1400" y="252"/>
                  </a:lnTo>
                  <a:lnTo>
                    <a:pt x="1391" y="252"/>
                  </a:lnTo>
                  <a:lnTo>
                    <a:pt x="1388" y="252"/>
                  </a:lnTo>
                  <a:lnTo>
                    <a:pt x="1358" y="251"/>
                  </a:lnTo>
                  <a:lnTo>
                    <a:pt x="1332" y="247"/>
                  </a:lnTo>
                  <a:lnTo>
                    <a:pt x="1310" y="241"/>
                  </a:lnTo>
                  <a:lnTo>
                    <a:pt x="1291" y="234"/>
                  </a:lnTo>
                  <a:lnTo>
                    <a:pt x="1274" y="224"/>
                  </a:lnTo>
                  <a:lnTo>
                    <a:pt x="1259" y="213"/>
                  </a:lnTo>
                  <a:lnTo>
                    <a:pt x="1246" y="199"/>
                  </a:lnTo>
                  <a:lnTo>
                    <a:pt x="1234" y="184"/>
                  </a:lnTo>
                  <a:lnTo>
                    <a:pt x="1223" y="166"/>
                  </a:lnTo>
                  <a:lnTo>
                    <a:pt x="1212" y="148"/>
                  </a:lnTo>
                  <a:lnTo>
                    <a:pt x="1200" y="127"/>
                  </a:lnTo>
                  <a:lnTo>
                    <a:pt x="1193" y="116"/>
                  </a:lnTo>
                  <a:lnTo>
                    <a:pt x="1182" y="95"/>
                  </a:lnTo>
                  <a:lnTo>
                    <a:pt x="1175" y="84"/>
                  </a:lnTo>
                  <a:lnTo>
                    <a:pt x="1156" y="59"/>
                  </a:lnTo>
                  <a:lnTo>
                    <a:pt x="1134" y="40"/>
                  </a:lnTo>
                  <a:lnTo>
                    <a:pt x="1110" y="25"/>
                  </a:lnTo>
                  <a:lnTo>
                    <a:pt x="1084" y="14"/>
                  </a:lnTo>
                  <a:lnTo>
                    <a:pt x="1059" y="7"/>
                  </a:lnTo>
                  <a:lnTo>
                    <a:pt x="1035" y="3"/>
                  </a:lnTo>
                  <a:lnTo>
                    <a:pt x="1014" y="1"/>
                  </a:lnTo>
                  <a:lnTo>
                    <a:pt x="997" y="0"/>
                  </a:lnTo>
                  <a:lnTo>
                    <a:pt x="985" y="1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82"/>
            <p:cNvGrpSpPr>
              <a:grpSpLocks/>
            </p:cNvGrpSpPr>
            <p:nvPr/>
          </p:nvGrpSpPr>
          <p:grpSpPr bwMode="auto">
            <a:xfrm>
              <a:off x="3731" y="957"/>
              <a:ext cx="322" cy="214"/>
              <a:chOff x="4113" y="1474"/>
              <a:chExt cx="228" cy="143"/>
            </a:xfrm>
          </p:grpSpPr>
          <p:sp>
            <p:nvSpPr>
              <p:cNvPr id="22589" name="Rectangle 83"/>
              <p:cNvSpPr>
                <a:spLocks noChangeAspect="1" noChangeArrowheads="1"/>
              </p:cNvSpPr>
              <p:nvPr/>
            </p:nvSpPr>
            <p:spPr bwMode="auto">
              <a:xfrm>
                <a:off x="4113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0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4186" y="1474"/>
                <a:ext cx="10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1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4256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2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4329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87"/>
            <p:cNvGrpSpPr>
              <a:grpSpLocks/>
            </p:cNvGrpSpPr>
            <p:nvPr/>
          </p:nvGrpSpPr>
          <p:grpSpPr bwMode="auto">
            <a:xfrm>
              <a:off x="4138" y="957"/>
              <a:ext cx="625" cy="112"/>
              <a:chOff x="4401" y="1474"/>
              <a:chExt cx="442" cy="75"/>
            </a:xfrm>
          </p:grpSpPr>
          <p:sp>
            <p:nvSpPr>
              <p:cNvPr id="22582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4401" y="1474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3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4472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4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4544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5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4615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6" name="Rectangle 92"/>
              <p:cNvSpPr>
                <a:spLocks noChangeAspect="1" noChangeArrowheads="1"/>
              </p:cNvSpPr>
              <p:nvPr/>
            </p:nvSpPr>
            <p:spPr bwMode="auto">
              <a:xfrm>
                <a:off x="4687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7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4759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8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4831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95"/>
            <p:cNvGrpSpPr>
              <a:grpSpLocks/>
            </p:cNvGrpSpPr>
            <p:nvPr/>
          </p:nvGrpSpPr>
          <p:grpSpPr bwMode="auto">
            <a:xfrm>
              <a:off x="4440" y="2091"/>
              <a:ext cx="323" cy="211"/>
              <a:chOff x="4615" y="2232"/>
              <a:chExt cx="228" cy="141"/>
            </a:xfrm>
          </p:grpSpPr>
          <p:sp>
            <p:nvSpPr>
              <p:cNvPr id="22578" name="Rectangle 96"/>
              <p:cNvSpPr>
                <a:spLocks noChangeAspect="1" noChangeArrowheads="1"/>
              </p:cNvSpPr>
              <p:nvPr/>
            </p:nvSpPr>
            <p:spPr bwMode="auto">
              <a:xfrm>
                <a:off x="4615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9" name="Rectangle 97"/>
              <p:cNvSpPr>
                <a:spLocks noChangeAspect="1" noChangeArrowheads="1"/>
              </p:cNvSpPr>
              <p:nvPr/>
            </p:nvSpPr>
            <p:spPr bwMode="auto">
              <a:xfrm>
                <a:off x="4687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0" name="Rectangle 98"/>
              <p:cNvSpPr>
                <a:spLocks noChangeAspect="1" noChangeArrowheads="1"/>
              </p:cNvSpPr>
              <p:nvPr/>
            </p:nvSpPr>
            <p:spPr bwMode="auto">
              <a:xfrm>
                <a:off x="4759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1" name="Rectangle 99"/>
              <p:cNvSpPr>
                <a:spLocks noChangeAspect="1" noChangeArrowheads="1"/>
              </p:cNvSpPr>
              <p:nvPr/>
            </p:nvSpPr>
            <p:spPr bwMode="auto">
              <a:xfrm>
                <a:off x="4831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76" name="Text Box 100"/>
            <p:cNvSpPr txBox="1">
              <a:spLocks noChangeAspect="1" noChangeArrowheads="1"/>
            </p:cNvSpPr>
            <p:nvPr/>
          </p:nvSpPr>
          <p:spPr bwMode="auto">
            <a:xfrm>
              <a:off x="4720" y="1945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 3’</a:t>
              </a:r>
            </a:p>
          </p:txBody>
        </p:sp>
        <p:sp>
          <p:nvSpPr>
            <p:cNvPr id="22577" name="Text Box 101"/>
            <p:cNvSpPr txBox="1">
              <a:spLocks noChangeAspect="1" noChangeArrowheads="1"/>
            </p:cNvSpPr>
            <p:nvPr/>
          </p:nvSpPr>
          <p:spPr bwMode="auto">
            <a:xfrm>
              <a:off x="3441" y="1061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 3’</a:t>
              </a:r>
            </a:p>
          </p:txBody>
        </p:sp>
      </p:grpSp>
      <p:sp>
        <p:nvSpPr>
          <p:cNvPr id="22532" name="Text Box 102"/>
          <p:cNvSpPr txBox="1">
            <a:spLocks noChangeArrowheads="1"/>
          </p:cNvSpPr>
          <p:nvPr/>
        </p:nvSpPr>
        <p:spPr bwMode="auto">
          <a:xfrm>
            <a:off x="1092200" y="5208588"/>
            <a:ext cx="61991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DNA polymerase proofreads bases added and </a:t>
            </a:r>
          </a:p>
          <a:p>
            <a:pPr algn="l"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replaces incorrect nucleotides.</a:t>
            </a:r>
          </a:p>
        </p:txBody>
      </p:sp>
      <p:sp>
        <p:nvSpPr>
          <p:cNvPr id="22533" name="Rectangle 103"/>
          <p:cNvSpPr>
            <a:spLocks noGrp="1" noChangeArrowheads="1"/>
          </p:cNvSpPr>
          <p:nvPr>
            <p:ph type="title"/>
          </p:nvPr>
        </p:nvSpPr>
        <p:spPr>
          <a:xfrm>
            <a:off x="685800" y="288925"/>
            <a:ext cx="7772400" cy="579438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FF0000"/>
                </a:solidFill>
              </a:rPr>
              <a:t>Replication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04863" y="1236663"/>
            <a:ext cx="7146925" cy="2759075"/>
            <a:chOff x="507" y="779"/>
            <a:chExt cx="4502" cy="173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460" y="1890"/>
              <a:ext cx="331" cy="627"/>
              <a:chOff x="4459" y="2091"/>
              <a:chExt cx="231" cy="426"/>
            </a:xfrm>
          </p:grpSpPr>
          <p:sp>
            <p:nvSpPr>
              <p:cNvPr id="23658" name="Freeform 4"/>
              <p:cNvSpPr>
                <a:spLocks noChangeAspect="1"/>
              </p:cNvSpPr>
              <p:nvPr/>
            </p:nvSpPr>
            <p:spPr bwMode="auto">
              <a:xfrm>
                <a:off x="4459" y="2091"/>
                <a:ext cx="231" cy="426"/>
              </a:xfrm>
              <a:custGeom>
                <a:avLst/>
                <a:gdLst>
                  <a:gd name="T0" fmla="*/ 142 w 154"/>
                  <a:gd name="T1" fmla="*/ 189 h 284"/>
                  <a:gd name="T2" fmla="*/ 149 w 154"/>
                  <a:gd name="T3" fmla="*/ 204 h 284"/>
                  <a:gd name="T4" fmla="*/ 154 w 154"/>
                  <a:gd name="T5" fmla="*/ 222 h 284"/>
                  <a:gd name="T6" fmla="*/ 154 w 154"/>
                  <a:gd name="T7" fmla="*/ 243 h 284"/>
                  <a:gd name="T8" fmla="*/ 148 w 154"/>
                  <a:gd name="T9" fmla="*/ 262 h 284"/>
                  <a:gd name="T10" fmla="*/ 134 w 154"/>
                  <a:gd name="T11" fmla="*/ 277 h 284"/>
                  <a:gd name="T12" fmla="*/ 109 w 154"/>
                  <a:gd name="T13" fmla="*/ 284 h 284"/>
                  <a:gd name="T14" fmla="*/ 109 w 154"/>
                  <a:gd name="T15" fmla="*/ 284 h 284"/>
                  <a:gd name="T16" fmla="*/ 77 w 154"/>
                  <a:gd name="T17" fmla="*/ 280 h 284"/>
                  <a:gd name="T18" fmla="*/ 52 w 154"/>
                  <a:gd name="T19" fmla="*/ 268 h 284"/>
                  <a:gd name="T20" fmla="*/ 32 w 154"/>
                  <a:gd name="T21" fmla="*/ 249 h 284"/>
                  <a:gd name="T22" fmla="*/ 17 w 154"/>
                  <a:gd name="T23" fmla="*/ 228 h 284"/>
                  <a:gd name="T24" fmla="*/ 8 w 154"/>
                  <a:gd name="T25" fmla="*/ 209 h 284"/>
                  <a:gd name="T26" fmla="*/ 2 w 154"/>
                  <a:gd name="T27" fmla="*/ 195 h 284"/>
                  <a:gd name="T28" fmla="*/ 0 w 154"/>
                  <a:gd name="T29" fmla="*/ 190 h 284"/>
                  <a:gd name="T30" fmla="*/ 0 w 154"/>
                  <a:gd name="T31" fmla="*/ 190 h 284"/>
                  <a:gd name="T32" fmla="*/ 0 w 154"/>
                  <a:gd name="T33" fmla="*/ 94 h 284"/>
                  <a:gd name="T34" fmla="*/ 0 w 154"/>
                  <a:gd name="T35" fmla="*/ 94 h 284"/>
                  <a:gd name="T36" fmla="*/ 2 w 154"/>
                  <a:gd name="T37" fmla="*/ 89 h 284"/>
                  <a:gd name="T38" fmla="*/ 8 w 154"/>
                  <a:gd name="T39" fmla="*/ 75 h 284"/>
                  <a:gd name="T40" fmla="*/ 17 w 154"/>
                  <a:gd name="T41" fmla="*/ 56 h 284"/>
                  <a:gd name="T42" fmla="*/ 32 w 154"/>
                  <a:gd name="T43" fmla="*/ 35 h 284"/>
                  <a:gd name="T44" fmla="*/ 52 w 154"/>
                  <a:gd name="T45" fmla="*/ 17 h 284"/>
                  <a:gd name="T46" fmla="*/ 77 w 154"/>
                  <a:gd name="T47" fmla="*/ 4 h 284"/>
                  <a:gd name="T48" fmla="*/ 109 w 154"/>
                  <a:gd name="T49" fmla="*/ 0 h 284"/>
                  <a:gd name="T50" fmla="*/ 109 w 154"/>
                  <a:gd name="T51" fmla="*/ 0 h 284"/>
                  <a:gd name="T52" fmla="*/ 134 w 154"/>
                  <a:gd name="T53" fmla="*/ 7 h 284"/>
                  <a:gd name="T54" fmla="*/ 148 w 154"/>
                  <a:gd name="T55" fmla="*/ 22 h 284"/>
                  <a:gd name="T56" fmla="*/ 154 w 154"/>
                  <a:gd name="T57" fmla="*/ 41 h 284"/>
                  <a:gd name="T58" fmla="*/ 154 w 154"/>
                  <a:gd name="T59" fmla="*/ 61 h 284"/>
                  <a:gd name="T60" fmla="*/ 149 w 154"/>
                  <a:gd name="T61" fmla="*/ 81 h 284"/>
                  <a:gd name="T62" fmla="*/ 142 w 154"/>
                  <a:gd name="T63" fmla="*/ 94 h 284"/>
                  <a:gd name="T64" fmla="*/ 142 w 154"/>
                  <a:gd name="T65" fmla="*/ 94 h 284"/>
                  <a:gd name="T66" fmla="*/ 142 w 154"/>
                  <a:gd name="T67" fmla="*/ 119 h 284"/>
                  <a:gd name="T68" fmla="*/ 142 w 154"/>
                  <a:gd name="T69" fmla="*/ 165 h 284"/>
                  <a:gd name="T70" fmla="*/ 142 w 154"/>
                  <a:gd name="T71" fmla="*/ 189 h 284"/>
                  <a:gd name="T72" fmla="*/ 142 w 154"/>
                  <a:gd name="T73" fmla="*/ 189 h 28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4"/>
                  <a:gd name="T112" fmla="*/ 0 h 284"/>
                  <a:gd name="T113" fmla="*/ 154 w 154"/>
                  <a:gd name="T114" fmla="*/ 284 h 28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4" h="284">
                    <a:moveTo>
                      <a:pt x="142" y="189"/>
                    </a:moveTo>
                    <a:lnTo>
                      <a:pt x="149" y="204"/>
                    </a:lnTo>
                    <a:lnTo>
                      <a:pt x="154" y="222"/>
                    </a:lnTo>
                    <a:lnTo>
                      <a:pt x="154" y="243"/>
                    </a:lnTo>
                    <a:lnTo>
                      <a:pt x="148" y="262"/>
                    </a:lnTo>
                    <a:lnTo>
                      <a:pt x="134" y="277"/>
                    </a:lnTo>
                    <a:lnTo>
                      <a:pt x="109" y="284"/>
                    </a:lnTo>
                    <a:lnTo>
                      <a:pt x="77" y="280"/>
                    </a:lnTo>
                    <a:lnTo>
                      <a:pt x="52" y="268"/>
                    </a:lnTo>
                    <a:lnTo>
                      <a:pt x="32" y="249"/>
                    </a:lnTo>
                    <a:lnTo>
                      <a:pt x="17" y="228"/>
                    </a:lnTo>
                    <a:lnTo>
                      <a:pt x="8" y="209"/>
                    </a:lnTo>
                    <a:lnTo>
                      <a:pt x="2" y="195"/>
                    </a:lnTo>
                    <a:lnTo>
                      <a:pt x="0" y="190"/>
                    </a:lnTo>
                    <a:lnTo>
                      <a:pt x="0" y="94"/>
                    </a:lnTo>
                    <a:lnTo>
                      <a:pt x="2" y="89"/>
                    </a:lnTo>
                    <a:lnTo>
                      <a:pt x="8" y="75"/>
                    </a:lnTo>
                    <a:lnTo>
                      <a:pt x="17" y="56"/>
                    </a:lnTo>
                    <a:lnTo>
                      <a:pt x="32" y="35"/>
                    </a:lnTo>
                    <a:lnTo>
                      <a:pt x="52" y="17"/>
                    </a:lnTo>
                    <a:lnTo>
                      <a:pt x="77" y="4"/>
                    </a:lnTo>
                    <a:lnTo>
                      <a:pt x="109" y="0"/>
                    </a:lnTo>
                    <a:lnTo>
                      <a:pt x="134" y="7"/>
                    </a:lnTo>
                    <a:lnTo>
                      <a:pt x="148" y="22"/>
                    </a:lnTo>
                    <a:lnTo>
                      <a:pt x="154" y="41"/>
                    </a:lnTo>
                    <a:lnTo>
                      <a:pt x="154" y="61"/>
                    </a:lnTo>
                    <a:lnTo>
                      <a:pt x="149" y="81"/>
                    </a:lnTo>
                    <a:lnTo>
                      <a:pt x="142" y="94"/>
                    </a:lnTo>
                    <a:lnTo>
                      <a:pt x="142" y="119"/>
                    </a:lnTo>
                    <a:lnTo>
                      <a:pt x="142" y="165"/>
                    </a:lnTo>
                    <a:lnTo>
                      <a:pt x="142" y="189"/>
                    </a:lnTo>
                    <a:close/>
                  </a:path>
                </a:pathLst>
              </a:custGeom>
              <a:solidFill>
                <a:srgbClr val="C3AAD2"/>
              </a:solidFill>
              <a:ln w="19050" cmpd="sng">
                <a:solidFill>
                  <a:srgbClr val="9E7AB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9" name="Freeform 5"/>
              <p:cNvSpPr>
                <a:spLocks noChangeAspect="1"/>
              </p:cNvSpPr>
              <p:nvPr/>
            </p:nvSpPr>
            <p:spPr bwMode="auto">
              <a:xfrm>
                <a:off x="4515" y="2114"/>
                <a:ext cx="123" cy="66"/>
              </a:xfrm>
              <a:custGeom>
                <a:avLst/>
                <a:gdLst>
                  <a:gd name="T0" fmla="*/ 0 w 82"/>
                  <a:gd name="T1" fmla="*/ 44 h 44"/>
                  <a:gd name="T2" fmla="*/ 18 w 82"/>
                  <a:gd name="T3" fmla="*/ 26 h 44"/>
                  <a:gd name="T4" fmla="*/ 43 w 82"/>
                  <a:gd name="T5" fmla="*/ 13 h 44"/>
                  <a:gd name="T6" fmla="*/ 70 w 82"/>
                  <a:gd name="T7" fmla="*/ 9 h 44"/>
                  <a:gd name="T8" fmla="*/ 70 w 82"/>
                  <a:gd name="T9" fmla="*/ 9 h 44"/>
                  <a:gd name="T10" fmla="*/ 78 w 82"/>
                  <a:gd name="T11" fmla="*/ 7 h 44"/>
                  <a:gd name="T12" fmla="*/ 82 w 82"/>
                  <a:gd name="T13" fmla="*/ 3 h 44"/>
                  <a:gd name="T14" fmla="*/ 71 w 82"/>
                  <a:gd name="T15" fmla="*/ 0 h 44"/>
                  <a:gd name="T16" fmla="*/ 71 w 82"/>
                  <a:gd name="T17" fmla="*/ 0 h 44"/>
                  <a:gd name="T18" fmla="*/ 31 w 82"/>
                  <a:gd name="T19" fmla="*/ 9 h 44"/>
                  <a:gd name="T20" fmla="*/ 7 w 82"/>
                  <a:gd name="T21" fmla="*/ 32 h 44"/>
                  <a:gd name="T22" fmla="*/ 0 w 82"/>
                  <a:gd name="T23" fmla="*/ 44 h 44"/>
                  <a:gd name="T24" fmla="*/ 0 w 82"/>
                  <a:gd name="T25" fmla="*/ 44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2"/>
                  <a:gd name="T40" fmla="*/ 0 h 44"/>
                  <a:gd name="T41" fmla="*/ 82 w 82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2" h="44">
                    <a:moveTo>
                      <a:pt x="0" y="44"/>
                    </a:moveTo>
                    <a:lnTo>
                      <a:pt x="18" y="26"/>
                    </a:lnTo>
                    <a:lnTo>
                      <a:pt x="43" y="13"/>
                    </a:lnTo>
                    <a:lnTo>
                      <a:pt x="70" y="9"/>
                    </a:lnTo>
                    <a:lnTo>
                      <a:pt x="78" y="7"/>
                    </a:lnTo>
                    <a:lnTo>
                      <a:pt x="82" y="3"/>
                    </a:lnTo>
                    <a:lnTo>
                      <a:pt x="71" y="0"/>
                    </a:lnTo>
                    <a:lnTo>
                      <a:pt x="31" y="9"/>
                    </a:lnTo>
                    <a:lnTo>
                      <a:pt x="7" y="32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58" name="Line 6"/>
            <p:cNvSpPr>
              <a:spLocks noChangeAspect="1" noChangeShapeType="1"/>
            </p:cNvSpPr>
            <p:nvPr/>
          </p:nvSpPr>
          <p:spPr bwMode="auto">
            <a:xfrm>
              <a:off x="4214" y="1977"/>
              <a:ext cx="256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59" name="Text Box 7"/>
            <p:cNvSpPr txBox="1">
              <a:spLocks noChangeAspect="1" noChangeArrowheads="1"/>
            </p:cNvSpPr>
            <p:nvPr/>
          </p:nvSpPr>
          <p:spPr bwMode="auto">
            <a:xfrm>
              <a:off x="3825" y="1958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 5’</a:t>
              </a:r>
            </a:p>
          </p:txBody>
        </p:sp>
        <p:sp>
          <p:nvSpPr>
            <p:cNvPr id="23560" name="Rectangle 8"/>
            <p:cNvSpPr>
              <a:spLocks noChangeArrowheads="1"/>
            </p:cNvSpPr>
            <p:nvPr/>
          </p:nvSpPr>
          <p:spPr bwMode="auto">
            <a:xfrm>
              <a:off x="4350" y="2068"/>
              <a:ext cx="437" cy="50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9"/>
            <p:cNvGrpSpPr>
              <a:grpSpLocks noChangeAspect="1"/>
            </p:cNvGrpSpPr>
            <p:nvPr/>
          </p:nvGrpSpPr>
          <p:grpSpPr bwMode="auto">
            <a:xfrm>
              <a:off x="4077" y="2068"/>
              <a:ext cx="335" cy="130"/>
              <a:chOff x="3109" y="911"/>
              <a:chExt cx="156" cy="59"/>
            </a:xfrm>
          </p:grpSpPr>
          <p:sp>
            <p:nvSpPr>
              <p:cNvPr id="23654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3109" y="911"/>
                <a:ext cx="156" cy="23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spcBef>
                    <a:spcPct val="0"/>
                  </a:spcBef>
                </a:pPr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23655" name="Rectangle 11"/>
              <p:cNvSpPr>
                <a:spLocks noChangeAspect="1" noChangeArrowheads="1"/>
              </p:cNvSpPr>
              <p:nvPr/>
            </p:nvSpPr>
            <p:spPr bwMode="auto">
              <a:xfrm>
                <a:off x="3232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6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3184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7" name="Rectangle 13"/>
              <p:cNvSpPr>
                <a:spLocks noChangeAspect="1" noChangeArrowheads="1"/>
              </p:cNvSpPr>
              <p:nvPr/>
            </p:nvSpPr>
            <p:spPr bwMode="auto">
              <a:xfrm>
                <a:off x="3137" y="922"/>
                <a:ext cx="7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3134" y="787"/>
              <a:ext cx="330" cy="628"/>
              <a:chOff x="4063" y="1341"/>
              <a:chExt cx="231" cy="427"/>
            </a:xfrm>
          </p:grpSpPr>
          <p:sp>
            <p:nvSpPr>
              <p:cNvPr id="23652" name="Freeform 15"/>
              <p:cNvSpPr>
                <a:spLocks noChangeAspect="1"/>
              </p:cNvSpPr>
              <p:nvPr/>
            </p:nvSpPr>
            <p:spPr bwMode="auto">
              <a:xfrm>
                <a:off x="4063" y="1341"/>
                <a:ext cx="231" cy="427"/>
              </a:xfrm>
              <a:custGeom>
                <a:avLst/>
                <a:gdLst>
                  <a:gd name="T0" fmla="*/ 12 w 154"/>
                  <a:gd name="T1" fmla="*/ 190 h 284"/>
                  <a:gd name="T2" fmla="*/ 5 w 154"/>
                  <a:gd name="T3" fmla="*/ 204 h 284"/>
                  <a:gd name="T4" fmla="*/ 0 w 154"/>
                  <a:gd name="T5" fmla="*/ 223 h 284"/>
                  <a:gd name="T6" fmla="*/ 0 w 154"/>
                  <a:gd name="T7" fmla="*/ 244 h 284"/>
                  <a:gd name="T8" fmla="*/ 6 w 154"/>
                  <a:gd name="T9" fmla="*/ 263 h 284"/>
                  <a:gd name="T10" fmla="*/ 20 w 154"/>
                  <a:gd name="T11" fmla="*/ 278 h 284"/>
                  <a:gd name="T12" fmla="*/ 45 w 154"/>
                  <a:gd name="T13" fmla="*/ 284 h 284"/>
                  <a:gd name="T14" fmla="*/ 45 w 154"/>
                  <a:gd name="T15" fmla="*/ 284 h 284"/>
                  <a:gd name="T16" fmla="*/ 77 w 154"/>
                  <a:gd name="T17" fmla="*/ 281 h 284"/>
                  <a:gd name="T18" fmla="*/ 102 w 154"/>
                  <a:gd name="T19" fmla="*/ 268 h 284"/>
                  <a:gd name="T20" fmla="*/ 122 w 154"/>
                  <a:gd name="T21" fmla="*/ 249 h 284"/>
                  <a:gd name="T22" fmla="*/ 137 w 154"/>
                  <a:gd name="T23" fmla="*/ 229 h 284"/>
                  <a:gd name="T24" fmla="*/ 146 w 154"/>
                  <a:gd name="T25" fmla="*/ 210 h 284"/>
                  <a:gd name="T26" fmla="*/ 152 w 154"/>
                  <a:gd name="T27" fmla="*/ 196 h 284"/>
                  <a:gd name="T28" fmla="*/ 154 w 154"/>
                  <a:gd name="T29" fmla="*/ 190 h 284"/>
                  <a:gd name="T30" fmla="*/ 154 w 154"/>
                  <a:gd name="T31" fmla="*/ 190 h 284"/>
                  <a:gd name="T32" fmla="*/ 154 w 154"/>
                  <a:gd name="T33" fmla="*/ 95 h 284"/>
                  <a:gd name="T34" fmla="*/ 154 w 154"/>
                  <a:gd name="T35" fmla="*/ 95 h 284"/>
                  <a:gd name="T36" fmla="*/ 152 w 154"/>
                  <a:gd name="T37" fmla="*/ 89 h 284"/>
                  <a:gd name="T38" fmla="*/ 146 w 154"/>
                  <a:gd name="T39" fmla="*/ 75 h 284"/>
                  <a:gd name="T40" fmla="*/ 137 w 154"/>
                  <a:gd name="T41" fmla="*/ 56 h 284"/>
                  <a:gd name="T42" fmla="*/ 122 w 154"/>
                  <a:gd name="T43" fmla="*/ 35 h 284"/>
                  <a:gd name="T44" fmla="*/ 102 w 154"/>
                  <a:gd name="T45" fmla="*/ 17 h 284"/>
                  <a:gd name="T46" fmla="*/ 77 w 154"/>
                  <a:gd name="T47" fmla="*/ 4 h 284"/>
                  <a:gd name="T48" fmla="*/ 45 w 154"/>
                  <a:gd name="T49" fmla="*/ 0 h 284"/>
                  <a:gd name="T50" fmla="*/ 45 w 154"/>
                  <a:gd name="T51" fmla="*/ 0 h 284"/>
                  <a:gd name="T52" fmla="*/ 20 w 154"/>
                  <a:gd name="T53" fmla="*/ 7 h 284"/>
                  <a:gd name="T54" fmla="*/ 6 w 154"/>
                  <a:gd name="T55" fmla="*/ 22 h 284"/>
                  <a:gd name="T56" fmla="*/ 0 w 154"/>
                  <a:gd name="T57" fmla="*/ 41 h 284"/>
                  <a:gd name="T58" fmla="*/ 0 w 154"/>
                  <a:gd name="T59" fmla="*/ 62 h 284"/>
                  <a:gd name="T60" fmla="*/ 5 w 154"/>
                  <a:gd name="T61" fmla="*/ 81 h 284"/>
                  <a:gd name="T62" fmla="*/ 12 w 154"/>
                  <a:gd name="T63" fmla="*/ 95 h 284"/>
                  <a:gd name="T64" fmla="*/ 12 w 154"/>
                  <a:gd name="T65" fmla="*/ 95 h 284"/>
                  <a:gd name="T66" fmla="*/ 12 w 154"/>
                  <a:gd name="T67" fmla="*/ 120 h 284"/>
                  <a:gd name="T68" fmla="*/ 12 w 154"/>
                  <a:gd name="T69" fmla="*/ 165 h 284"/>
                  <a:gd name="T70" fmla="*/ 12 w 154"/>
                  <a:gd name="T71" fmla="*/ 190 h 284"/>
                  <a:gd name="T72" fmla="*/ 12 w 154"/>
                  <a:gd name="T73" fmla="*/ 190 h 28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4"/>
                  <a:gd name="T112" fmla="*/ 0 h 284"/>
                  <a:gd name="T113" fmla="*/ 154 w 154"/>
                  <a:gd name="T114" fmla="*/ 284 h 28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4" h="284">
                    <a:moveTo>
                      <a:pt x="12" y="190"/>
                    </a:moveTo>
                    <a:lnTo>
                      <a:pt x="5" y="204"/>
                    </a:lnTo>
                    <a:lnTo>
                      <a:pt x="0" y="223"/>
                    </a:lnTo>
                    <a:lnTo>
                      <a:pt x="0" y="244"/>
                    </a:lnTo>
                    <a:lnTo>
                      <a:pt x="6" y="263"/>
                    </a:lnTo>
                    <a:lnTo>
                      <a:pt x="20" y="278"/>
                    </a:lnTo>
                    <a:lnTo>
                      <a:pt x="45" y="284"/>
                    </a:lnTo>
                    <a:lnTo>
                      <a:pt x="77" y="281"/>
                    </a:lnTo>
                    <a:lnTo>
                      <a:pt x="102" y="268"/>
                    </a:lnTo>
                    <a:lnTo>
                      <a:pt x="122" y="249"/>
                    </a:lnTo>
                    <a:lnTo>
                      <a:pt x="137" y="229"/>
                    </a:lnTo>
                    <a:lnTo>
                      <a:pt x="146" y="210"/>
                    </a:lnTo>
                    <a:lnTo>
                      <a:pt x="152" y="196"/>
                    </a:lnTo>
                    <a:lnTo>
                      <a:pt x="154" y="190"/>
                    </a:lnTo>
                    <a:lnTo>
                      <a:pt x="154" y="95"/>
                    </a:lnTo>
                    <a:lnTo>
                      <a:pt x="152" y="89"/>
                    </a:lnTo>
                    <a:lnTo>
                      <a:pt x="146" y="75"/>
                    </a:lnTo>
                    <a:lnTo>
                      <a:pt x="137" y="56"/>
                    </a:lnTo>
                    <a:lnTo>
                      <a:pt x="122" y="35"/>
                    </a:lnTo>
                    <a:lnTo>
                      <a:pt x="102" y="17"/>
                    </a:lnTo>
                    <a:lnTo>
                      <a:pt x="77" y="4"/>
                    </a:lnTo>
                    <a:lnTo>
                      <a:pt x="45" y="0"/>
                    </a:lnTo>
                    <a:lnTo>
                      <a:pt x="20" y="7"/>
                    </a:lnTo>
                    <a:lnTo>
                      <a:pt x="6" y="22"/>
                    </a:lnTo>
                    <a:lnTo>
                      <a:pt x="0" y="41"/>
                    </a:lnTo>
                    <a:lnTo>
                      <a:pt x="0" y="62"/>
                    </a:lnTo>
                    <a:lnTo>
                      <a:pt x="5" y="81"/>
                    </a:lnTo>
                    <a:lnTo>
                      <a:pt x="12" y="95"/>
                    </a:lnTo>
                    <a:lnTo>
                      <a:pt x="12" y="120"/>
                    </a:lnTo>
                    <a:lnTo>
                      <a:pt x="12" y="165"/>
                    </a:lnTo>
                    <a:lnTo>
                      <a:pt x="12" y="190"/>
                    </a:lnTo>
                    <a:close/>
                  </a:path>
                </a:pathLst>
              </a:custGeom>
              <a:solidFill>
                <a:srgbClr val="C3AAD2"/>
              </a:solidFill>
              <a:ln w="19050" cmpd="sng">
                <a:solidFill>
                  <a:srgbClr val="9E7AB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3" name="Freeform 16"/>
              <p:cNvSpPr>
                <a:spLocks noChangeAspect="1"/>
              </p:cNvSpPr>
              <p:nvPr/>
            </p:nvSpPr>
            <p:spPr bwMode="auto">
              <a:xfrm>
                <a:off x="4086" y="1358"/>
                <a:ext cx="72" cy="100"/>
              </a:xfrm>
              <a:custGeom>
                <a:avLst/>
                <a:gdLst>
                  <a:gd name="T0" fmla="*/ 48 w 48"/>
                  <a:gd name="T1" fmla="*/ 0 h 67"/>
                  <a:gd name="T2" fmla="*/ 20 w 48"/>
                  <a:gd name="T3" fmla="*/ 6 h 67"/>
                  <a:gd name="T4" fmla="*/ 5 w 48"/>
                  <a:gd name="T5" fmla="*/ 22 h 67"/>
                  <a:gd name="T6" fmla="*/ 0 w 48"/>
                  <a:gd name="T7" fmla="*/ 43 h 67"/>
                  <a:gd name="T8" fmla="*/ 4 w 48"/>
                  <a:gd name="T9" fmla="*/ 64 h 67"/>
                  <a:gd name="T10" fmla="*/ 4 w 48"/>
                  <a:gd name="T11" fmla="*/ 64 h 67"/>
                  <a:gd name="T12" fmla="*/ 5 w 48"/>
                  <a:gd name="T13" fmla="*/ 65 h 67"/>
                  <a:gd name="T14" fmla="*/ 6 w 48"/>
                  <a:gd name="T15" fmla="*/ 66 h 67"/>
                  <a:gd name="T16" fmla="*/ 8 w 48"/>
                  <a:gd name="T17" fmla="*/ 67 h 67"/>
                  <a:gd name="T18" fmla="*/ 8 w 48"/>
                  <a:gd name="T19" fmla="*/ 67 h 67"/>
                  <a:gd name="T20" fmla="*/ 10 w 48"/>
                  <a:gd name="T21" fmla="*/ 66 h 67"/>
                  <a:gd name="T22" fmla="*/ 11 w 48"/>
                  <a:gd name="T23" fmla="*/ 65 h 67"/>
                  <a:gd name="T24" fmla="*/ 11 w 48"/>
                  <a:gd name="T25" fmla="*/ 63 h 67"/>
                  <a:gd name="T26" fmla="*/ 11 w 48"/>
                  <a:gd name="T27" fmla="*/ 63 h 67"/>
                  <a:gd name="T28" fmla="*/ 10 w 48"/>
                  <a:gd name="T29" fmla="*/ 38 h 67"/>
                  <a:gd name="T30" fmla="*/ 20 w 48"/>
                  <a:gd name="T31" fmla="*/ 14 h 67"/>
                  <a:gd name="T32" fmla="*/ 48 w 48"/>
                  <a:gd name="T33" fmla="*/ 0 h 67"/>
                  <a:gd name="T34" fmla="*/ 48 w 48"/>
                  <a:gd name="T35" fmla="*/ 0 h 67"/>
                  <a:gd name="T36" fmla="*/ 48 w 48"/>
                  <a:gd name="T37" fmla="*/ 0 h 67"/>
                  <a:gd name="T38" fmla="*/ 48 w 48"/>
                  <a:gd name="T39" fmla="*/ 0 h 67"/>
                  <a:gd name="T40" fmla="*/ 48 w 48"/>
                  <a:gd name="T41" fmla="*/ 0 h 67"/>
                  <a:gd name="T42" fmla="*/ 48 w 48"/>
                  <a:gd name="T43" fmla="*/ 0 h 67"/>
                  <a:gd name="T44" fmla="*/ 48 w 48"/>
                  <a:gd name="T45" fmla="*/ 0 h 67"/>
                  <a:gd name="T46" fmla="*/ 48 w 48"/>
                  <a:gd name="T47" fmla="*/ 0 h 67"/>
                  <a:gd name="T48" fmla="*/ 48 w 48"/>
                  <a:gd name="T49" fmla="*/ 0 h 67"/>
                  <a:gd name="T50" fmla="*/ 48 w 48"/>
                  <a:gd name="T51" fmla="*/ 0 h 67"/>
                  <a:gd name="T52" fmla="*/ 48 w 48"/>
                  <a:gd name="T53" fmla="*/ 0 h 6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8"/>
                  <a:gd name="T82" fmla="*/ 0 h 67"/>
                  <a:gd name="T83" fmla="*/ 48 w 48"/>
                  <a:gd name="T84" fmla="*/ 67 h 6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8" h="67">
                    <a:moveTo>
                      <a:pt x="48" y="0"/>
                    </a:moveTo>
                    <a:lnTo>
                      <a:pt x="20" y="6"/>
                    </a:lnTo>
                    <a:lnTo>
                      <a:pt x="5" y="22"/>
                    </a:lnTo>
                    <a:lnTo>
                      <a:pt x="0" y="43"/>
                    </a:lnTo>
                    <a:lnTo>
                      <a:pt x="4" y="64"/>
                    </a:lnTo>
                    <a:lnTo>
                      <a:pt x="5" y="65"/>
                    </a:lnTo>
                    <a:lnTo>
                      <a:pt x="6" y="66"/>
                    </a:lnTo>
                    <a:lnTo>
                      <a:pt x="8" y="67"/>
                    </a:lnTo>
                    <a:lnTo>
                      <a:pt x="10" y="66"/>
                    </a:lnTo>
                    <a:lnTo>
                      <a:pt x="11" y="65"/>
                    </a:lnTo>
                    <a:lnTo>
                      <a:pt x="11" y="63"/>
                    </a:lnTo>
                    <a:lnTo>
                      <a:pt x="10" y="38"/>
                    </a:lnTo>
                    <a:lnTo>
                      <a:pt x="20" y="1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63" name="Rectangle 17"/>
            <p:cNvSpPr>
              <a:spLocks noChangeArrowheads="1"/>
            </p:cNvSpPr>
            <p:nvPr/>
          </p:nvSpPr>
          <p:spPr bwMode="auto">
            <a:xfrm>
              <a:off x="3142" y="1168"/>
              <a:ext cx="964" cy="50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Line 18"/>
            <p:cNvSpPr>
              <a:spLocks noChangeAspect="1" noChangeShapeType="1"/>
            </p:cNvSpPr>
            <p:nvPr/>
          </p:nvSpPr>
          <p:spPr bwMode="auto">
            <a:xfrm flipH="1">
              <a:off x="3463" y="1309"/>
              <a:ext cx="255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Text Box 19"/>
            <p:cNvSpPr txBox="1">
              <a:spLocks noChangeAspect="1" noChangeArrowheads="1"/>
            </p:cNvSpPr>
            <p:nvPr/>
          </p:nvSpPr>
          <p:spPr bwMode="auto">
            <a:xfrm>
              <a:off x="4345" y="1118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 5’</a:t>
              </a:r>
            </a:p>
          </p:txBody>
        </p:sp>
        <p:sp>
          <p:nvSpPr>
            <p:cNvPr id="23566" name="Text Box 20"/>
            <p:cNvSpPr txBox="1">
              <a:spLocks noChangeAspect="1" noChangeArrowheads="1"/>
            </p:cNvSpPr>
            <p:nvPr/>
          </p:nvSpPr>
          <p:spPr bwMode="auto">
            <a:xfrm>
              <a:off x="2920" y="1118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 3’</a:t>
              </a:r>
            </a:p>
          </p:txBody>
        </p:sp>
        <p:sp>
          <p:nvSpPr>
            <p:cNvPr id="23567" name="Freeform 21"/>
            <p:cNvSpPr>
              <a:spLocks noChangeAspect="1"/>
            </p:cNvSpPr>
            <p:nvPr/>
          </p:nvSpPr>
          <p:spPr bwMode="auto">
            <a:xfrm>
              <a:off x="4070" y="1088"/>
              <a:ext cx="326" cy="130"/>
            </a:xfrm>
            <a:custGeom>
              <a:avLst/>
              <a:gdLst>
                <a:gd name="T0" fmla="*/ 131 w 152"/>
                <a:gd name="T1" fmla="*/ 36 h 59"/>
                <a:gd name="T2" fmla="*/ 131 w 152"/>
                <a:gd name="T3" fmla="*/ 0 h 59"/>
                <a:gd name="T4" fmla="*/ 123 w 152"/>
                <a:gd name="T5" fmla="*/ 0 h 59"/>
                <a:gd name="T6" fmla="*/ 123 w 152"/>
                <a:gd name="T7" fmla="*/ 36 h 59"/>
                <a:gd name="T8" fmla="*/ 83 w 152"/>
                <a:gd name="T9" fmla="*/ 36 h 59"/>
                <a:gd name="T10" fmla="*/ 83 w 152"/>
                <a:gd name="T11" fmla="*/ 0 h 59"/>
                <a:gd name="T12" fmla="*/ 75 w 152"/>
                <a:gd name="T13" fmla="*/ 0 h 59"/>
                <a:gd name="T14" fmla="*/ 75 w 152"/>
                <a:gd name="T15" fmla="*/ 36 h 59"/>
                <a:gd name="T16" fmla="*/ 35 w 152"/>
                <a:gd name="T17" fmla="*/ 36 h 59"/>
                <a:gd name="T18" fmla="*/ 35 w 152"/>
                <a:gd name="T19" fmla="*/ 0 h 59"/>
                <a:gd name="T20" fmla="*/ 28 w 152"/>
                <a:gd name="T21" fmla="*/ 0 h 59"/>
                <a:gd name="T22" fmla="*/ 28 w 152"/>
                <a:gd name="T23" fmla="*/ 36 h 59"/>
                <a:gd name="T24" fmla="*/ 0 w 152"/>
                <a:gd name="T25" fmla="*/ 36 h 59"/>
                <a:gd name="T26" fmla="*/ 0 w 152"/>
                <a:gd name="T27" fmla="*/ 59 h 59"/>
                <a:gd name="T28" fmla="*/ 152 w 152"/>
                <a:gd name="T29" fmla="*/ 59 h 59"/>
                <a:gd name="T30" fmla="*/ 152 w 152"/>
                <a:gd name="T31" fmla="*/ 36 h 59"/>
                <a:gd name="T32" fmla="*/ 131 w 152"/>
                <a:gd name="T33" fmla="*/ 36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2"/>
                <a:gd name="T52" fmla="*/ 0 h 59"/>
                <a:gd name="T53" fmla="*/ 152 w 152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2" h="59">
                  <a:moveTo>
                    <a:pt x="131" y="36"/>
                  </a:moveTo>
                  <a:lnTo>
                    <a:pt x="131" y="0"/>
                  </a:lnTo>
                  <a:lnTo>
                    <a:pt x="123" y="0"/>
                  </a:lnTo>
                  <a:lnTo>
                    <a:pt x="123" y="36"/>
                  </a:lnTo>
                  <a:lnTo>
                    <a:pt x="83" y="36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75" y="36"/>
                  </a:lnTo>
                  <a:lnTo>
                    <a:pt x="35" y="36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8" y="36"/>
                  </a:lnTo>
                  <a:lnTo>
                    <a:pt x="0" y="36"/>
                  </a:lnTo>
                  <a:lnTo>
                    <a:pt x="0" y="59"/>
                  </a:lnTo>
                  <a:lnTo>
                    <a:pt x="152" y="59"/>
                  </a:lnTo>
                  <a:lnTo>
                    <a:pt x="152" y="36"/>
                  </a:lnTo>
                  <a:lnTo>
                    <a:pt x="131" y="36"/>
                  </a:lnTo>
                  <a:close/>
                </a:path>
              </a:pathLst>
            </a:custGeom>
            <a:solidFill>
              <a:srgbClr val="437631"/>
            </a:solidFill>
            <a:ln w="19050" cmpd="sng">
              <a:solidFill>
                <a:srgbClr val="43763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22"/>
            <p:cNvGrpSpPr>
              <a:grpSpLocks/>
            </p:cNvGrpSpPr>
            <p:nvPr/>
          </p:nvGrpSpPr>
          <p:grpSpPr bwMode="auto">
            <a:xfrm>
              <a:off x="2409" y="1334"/>
              <a:ext cx="484" cy="634"/>
              <a:chOff x="3561" y="1713"/>
              <a:chExt cx="339" cy="431"/>
            </a:xfrm>
          </p:grpSpPr>
          <p:sp>
            <p:nvSpPr>
              <p:cNvPr id="23648" name="Freeform 23"/>
              <p:cNvSpPr>
                <a:spLocks noChangeAspect="1"/>
              </p:cNvSpPr>
              <p:nvPr/>
            </p:nvSpPr>
            <p:spPr bwMode="auto">
              <a:xfrm>
                <a:off x="3561" y="1713"/>
                <a:ext cx="339" cy="431"/>
              </a:xfrm>
              <a:custGeom>
                <a:avLst/>
                <a:gdLst>
                  <a:gd name="T0" fmla="*/ 113 w 226"/>
                  <a:gd name="T1" fmla="*/ 0 h 288"/>
                  <a:gd name="T2" fmla="*/ 133 w 226"/>
                  <a:gd name="T3" fmla="*/ 2 h 288"/>
                  <a:gd name="T4" fmla="*/ 152 w 226"/>
                  <a:gd name="T5" fmla="*/ 9 h 288"/>
                  <a:gd name="T6" fmla="*/ 170 w 226"/>
                  <a:gd name="T7" fmla="*/ 20 h 288"/>
                  <a:gd name="T8" fmla="*/ 186 w 226"/>
                  <a:gd name="T9" fmla="*/ 34 h 288"/>
                  <a:gd name="T10" fmla="*/ 199 w 226"/>
                  <a:gd name="T11" fmla="*/ 51 h 288"/>
                  <a:gd name="T12" fmla="*/ 210 w 226"/>
                  <a:gd name="T13" fmla="*/ 71 h 288"/>
                  <a:gd name="T14" fmla="*/ 219 w 226"/>
                  <a:gd name="T15" fmla="*/ 94 h 288"/>
                  <a:gd name="T16" fmla="*/ 224 w 226"/>
                  <a:gd name="T17" fmla="*/ 118 h 288"/>
                  <a:gd name="T18" fmla="*/ 226 w 226"/>
                  <a:gd name="T19" fmla="*/ 144 h 288"/>
                  <a:gd name="T20" fmla="*/ 226 w 226"/>
                  <a:gd name="T21" fmla="*/ 144 h 288"/>
                  <a:gd name="T22" fmla="*/ 224 w 226"/>
                  <a:gd name="T23" fmla="*/ 170 h 288"/>
                  <a:gd name="T24" fmla="*/ 219 w 226"/>
                  <a:gd name="T25" fmla="*/ 194 h 288"/>
                  <a:gd name="T26" fmla="*/ 210 w 226"/>
                  <a:gd name="T27" fmla="*/ 216 h 288"/>
                  <a:gd name="T28" fmla="*/ 199 w 226"/>
                  <a:gd name="T29" fmla="*/ 237 h 288"/>
                  <a:gd name="T30" fmla="*/ 186 w 226"/>
                  <a:gd name="T31" fmla="*/ 254 h 288"/>
                  <a:gd name="T32" fmla="*/ 170 w 226"/>
                  <a:gd name="T33" fmla="*/ 268 h 288"/>
                  <a:gd name="T34" fmla="*/ 152 w 226"/>
                  <a:gd name="T35" fmla="*/ 279 h 288"/>
                  <a:gd name="T36" fmla="*/ 133 w 226"/>
                  <a:gd name="T37" fmla="*/ 286 h 288"/>
                  <a:gd name="T38" fmla="*/ 113 w 226"/>
                  <a:gd name="T39" fmla="*/ 288 h 288"/>
                  <a:gd name="T40" fmla="*/ 113 w 226"/>
                  <a:gd name="T41" fmla="*/ 288 h 288"/>
                  <a:gd name="T42" fmla="*/ 93 w 226"/>
                  <a:gd name="T43" fmla="*/ 286 h 288"/>
                  <a:gd name="T44" fmla="*/ 73 w 226"/>
                  <a:gd name="T45" fmla="*/ 279 h 288"/>
                  <a:gd name="T46" fmla="*/ 56 w 226"/>
                  <a:gd name="T47" fmla="*/ 268 h 288"/>
                  <a:gd name="T48" fmla="*/ 40 w 226"/>
                  <a:gd name="T49" fmla="*/ 254 h 288"/>
                  <a:gd name="T50" fmla="*/ 27 w 226"/>
                  <a:gd name="T51" fmla="*/ 237 h 288"/>
                  <a:gd name="T52" fmla="*/ 15 w 226"/>
                  <a:gd name="T53" fmla="*/ 216 h 288"/>
                  <a:gd name="T54" fmla="*/ 7 w 226"/>
                  <a:gd name="T55" fmla="*/ 194 h 288"/>
                  <a:gd name="T56" fmla="*/ 2 w 226"/>
                  <a:gd name="T57" fmla="*/ 170 h 288"/>
                  <a:gd name="T58" fmla="*/ 0 w 226"/>
                  <a:gd name="T59" fmla="*/ 144 h 288"/>
                  <a:gd name="T60" fmla="*/ 0 w 226"/>
                  <a:gd name="T61" fmla="*/ 144 h 288"/>
                  <a:gd name="T62" fmla="*/ 2 w 226"/>
                  <a:gd name="T63" fmla="*/ 118 h 288"/>
                  <a:gd name="T64" fmla="*/ 7 w 226"/>
                  <a:gd name="T65" fmla="*/ 94 h 288"/>
                  <a:gd name="T66" fmla="*/ 15 w 226"/>
                  <a:gd name="T67" fmla="*/ 71 h 288"/>
                  <a:gd name="T68" fmla="*/ 27 w 226"/>
                  <a:gd name="T69" fmla="*/ 51 h 288"/>
                  <a:gd name="T70" fmla="*/ 40 w 226"/>
                  <a:gd name="T71" fmla="*/ 34 h 288"/>
                  <a:gd name="T72" fmla="*/ 56 w 226"/>
                  <a:gd name="T73" fmla="*/ 20 h 288"/>
                  <a:gd name="T74" fmla="*/ 73 w 226"/>
                  <a:gd name="T75" fmla="*/ 9 h 288"/>
                  <a:gd name="T76" fmla="*/ 93 w 226"/>
                  <a:gd name="T77" fmla="*/ 2 h 288"/>
                  <a:gd name="T78" fmla="*/ 113 w 226"/>
                  <a:gd name="T79" fmla="*/ 0 h 288"/>
                  <a:gd name="T80" fmla="*/ 113 w 226"/>
                  <a:gd name="T81" fmla="*/ 0 h 28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6"/>
                  <a:gd name="T124" fmla="*/ 0 h 288"/>
                  <a:gd name="T125" fmla="*/ 226 w 226"/>
                  <a:gd name="T126" fmla="*/ 288 h 28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6" h="288">
                    <a:moveTo>
                      <a:pt x="113" y="0"/>
                    </a:moveTo>
                    <a:lnTo>
                      <a:pt x="133" y="2"/>
                    </a:lnTo>
                    <a:lnTo>
                      <a:pt x="152" y="9"/>
                    </a:lnTo>
                    <a:lnTo>
                      <a:pt x="170" y="20"/>
                    </a:lnTo>
                    <a:lnTo>
                      <a:pt x="186" y="34"/>
                    </a:lnTo>
                    <a:lnTo>
                      <a:pt x="199" y="51"/>
                    </a:lnTo>
                    <a:lnTo>
                      <a:pt x="210" y="71"/>
                    </a:lnTo>
                    <a:lnTo>
                      <a:pt x="219" y="94"/>
                    </a:lnTo>
                    <a:lnTo>
                      <a:pt x="224" y="118"/>
                    </a:lnTo>
                    <a:lnTo>
                      <a:pt x="226" y="144"/>
                    </a:lnTo>
                    <a:lnTo>
                      <a:pt x="224" y="170"/>
                    </a:lnTo>
                    <a:lnTo>
                      <a:pt x="219" y="194"/>
                    </a:lnTo>
                    <a:lnTo>
                      <a:pt x="210" y="216"/>
                    </a:lnTo>
                    <a:lnTo>
                      <a:pt x="199" y="237"/>
                    </a:lnTo>
                    <a:lnTo>
                      <a:pt x="186" y="254"/>
                    </a:lnTo>
                    <a:lnTo>
                      <a:pt x="170" y="268"/>
                    </a:lnTo>
                    <a:lnTo>
                      <a:pt x="152" y="279"/>
                    </a:lnTo>
                    <a:lnTo>
                      <a:pt x="133" y="286"/>
                    </a:lnTo>
                    <a:lnTo>
                      <a:pt x="113" y="288"/>
                    </a:lnTo>
                    <a:lnTo>
                      <a:pt x="93" y="286"/>
                    </a:lnTo>
                    <a:lnTo>
                      <a:pt x="73" y="279"/>
                    </a:lnTo>
                    <a:lnTo>
                      <a:pt x="56" y="268"/>
                    </a:lnTo>
                    <a:lnTo>
                      <a:pt x="40" y="254"/>
                    </a:lnTo>
                    <a:lnTo>
                      <a:pt x="27" y="237"/>
                    </a:lnTo>
                    <a:lnTo>
                      <a:pt x="15" y="216"/>
                    </a:lnTo>
                    <a:lnTo>
                      <a:pt x="7" y="194"/>
                    </a:lnTo>
                    <a:lnTo>
                      <a:pt x="2" y="170"/>
                    </a:lnTo>
                    <a:lnTo>
                      <a:pt x="0" y="144"/>
                    </a:lnTo>
                    <a:lnTo>
                      <a:pt x="2" y="118"/>
                    </a:lnTo>
                    <a:lnTo>
                      <a:pt x="7" y="94"/>
                    </a:lnTo>
                    <a:lnTo>
                      <a:pt x="15" y="71"/>
                    </a:lnTo>
                    <a:lnTo>
                      <a:pt x="27" y="51"/>
                    </a:lnTo>
                    <a:lnTo>
                      <a:pt x="40" y="34"/>
                    </a:lnTo>
                    <a:lnTo>
                      <a:pt x="56" y="20"/>
                    </a:lnTo>
                    <a:lnTo>
                      <a:pt x="73" y="9"/>
                    </a:lnTo>
                    <a:lnTo>
                      <a:pt x="93" y="2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EAD4E4"/>
              </a:solidFill>
              <a:ln w="1905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9" name="Freeform 24"/>
              <p:cNvSpPr>
                <a:spLocks noChangeAspect="1"/>
              </p:cNvSpPr>
              <p:nvPr/>
            </p:nvSpPr>
            <p:spPr bwMode="auto">
              <a:xfrm>
                <a:off x="3749" y="1830"/>
                <a:ext cx="67" cy="202"/>
              </a:xfrm>
              <a:custGeom>
                <a:avLst/>
                <a:gdLst>
                  <a:gd name="T0" fmla="*/ 37 w 45"/>
                  <a:gd name="T1" fmla="*/ 108 h 135"/>
                  <a:gd name="T2" fmla="*/ 27 w 45"/>
                  <a:gd name="T3" fmla="*/ 96 h 135"/>
                  <a:gd name="T4" fmla="*/ 19 w 45"/>
                  <a:gd name="T5" fmla="*/ 83 h 135"/>
                  <a:gd name="T6" fmla="*/ 15 w 45"/>
                  <a:gd name="T7" fmla="*/ 66 h 135"/>
                  <a:gd name="T8" fmla="*/ 15 w 45"/>
                  <a:gd name="T9" fmla="*/ 66 h 135"/>
                  <a:gd name="T10" fmla="*/ 19 w 45"/>
                  <a:gd name="T11" fmla="*/ 51 h 135"/>
                  <a:gd name="T12" fmla="*/ 27 w 45"/>
                  <a:gd name="T13" fmla="*/ 38 h 135"/>
                  <a:gd name="T14" fmla="*/ 37 w 45"/>
                  <a:gd name="T15" fmla="*/ 27 h 135"/>
                  <a:gd name="T16" fmla="*/ 37 w 45"/>
                  <a:gd name="T17" fmla="*/ 27 h 135"/>
                  <a:gd name="T18" fmla="*/ 42 w 45"/>
                  <a:gd name="T19" fmla="*/ 19 h 135"/>
                  <a:gd name="T20" fmla="*/ 43 w 45"/>
                  <a:gd name="T21" fmla="*/ 9 h 135"/>
                  <a:gd name="T22" fmla="*/ 45 w 45"/>
                  <a:gd name="T23" fmla="*/ 0 h 135"/>
                  <a:gd name="T24" fmla="*/ 45 w 45"/>
                  <a:gd name="T25" fmla="*/ 0 h 135"/>
                  <a:gd name="T26" fmla="*/ 43 w 45"/>
                  <a:gd name="T27" fmla="*/ 7 h 135"/>
                  <a:gd name="T28" fmla="*/ 43 w 45"/>
                  <a:gd name="T29" fmla="*/ 9 h 135"/>
                  <a:gd name="T30" fmla="*/ 45 w 45"/>
                  <a:gd name="T31" fmla="*/ 0 h 135"/>
                  <a:gd name="T32" fmla="*/ 45 w 45"/>
                  <a:gd name="T33" fmla="*/ 0 h 135"/>
                  <a:gd name="T34" fmla="*/ 45 w 45"/>
                  <a:gd name="T35" fmla="*/ 0 h 135"/>
                  <a:gd name="T36" fmla="*/ 45 w 45"/>
                  <a:gd name="T37" fmla="*/ 0 h 135"/>
                  <a:gd name="T38" fmla="*/ 45 w 45"/>
                  <a:gd name="T39" fmla="*/ 0 h 135"/>
                  <a:gd name="T40" fmla="*/ 45 w 45"/>
                  <a:gd name="T41" fmla="*/ 0 h 135"/>
                  <a:gd name="T42" fmla="*/ 42 w 45"/>
                  <a:gd name="T43" fmla="*/ 8 h 135"/>
                  <a:gd name="T44" fmla="*/ 39 w 45"/>
                  <a:gd name="T45" fmla="*/ 17 h 135"/>
                  <a:gd name="T46" fmla="*/ 34 w 45"/>
                  <a:gd name="T47" fmla="*/ 24 h 135"/>
                  <a:gd name="T48" fmla="*/ 34 w 45"/>
                  <a:gd name="T49" fmla="*/ 24 h 135"/>
                  <a:gd name="T50" fmla="*/ 17 w 45"/>
                  <a:gd name="T51" fmla="*/ 36 h 135"/>
                  <a:gd name="T52" fmla="*/ 4 w 45"/>
                  <a:gd name="T53" fmla="*/ 52 h 135"/>
                  <a:gd name="T54" fmla="*/ 0 w 45"/>
                  <a:gd name="T55" fmla="*/ 71 h 135"/>
                  <a:gd name="T56" fmla="*/ 0 w 45"/>
                  <a:gd name="T57" fmla="*/ 71 h 135"/>
                  <a:gd name="T58" fmla="*/ 0 w 45"/>
                  <a:gd name="T59" fmla="*/ 71 h 135"/>
                  <a:gd name="T60" fmla="*/ 0 w 45"/>
                  <a:gd name="T61" fmla="*/ 71 h 135"/>
                  <a:gd name="T62" fmla="*/ 0 w 45"/>
                  <a:gd name="T63" fmla="*/ 72 h 135"/>
                  <a:gd name="T64" fmla="*/ 0 w 45"/>
                  <a:gd name="T65" fmla="*/ 72 h 135"/>
                  <a:gd name="T66" fmla="*/ 7 w 45"/>
                  <a:gd name="T67" fmla="*/ 87 h 135"/>
                  <a:gd name="T68" fmla="*/ 20 w 45"/>
                  <a:gd name="T69" fmla="*/ 100 h 135"/>
                  <a:gd name="T70" fmla="*/ 34 w 45"/>
                  <a:gd name="T71" fmla="*/ 111 h 135"/>
                  <a:gd name="T72" fmla="*/ 34 w 45"/>
                  <a:gd name="T73" fmla="*/ 111 h 135"/>
                  <a:gd name="T74" fmla="*/ 39 w 45"/>
                  <a:gd name="T75" fmla="*/ 118 h 135"/>
                  <a:gd name="T76" fmla="*/ 42 w 45"/>
                  <a:gd name="T77" fmla="*/ 126 h 135"/>
                  <a:gd name="T78" fmla="*/ 45 w 45"/>
                  <a:gd name="T79" fmla="*/ 135 h 135"/>
                  <a:gd name="T80" fmla="*/ 45 w 45"/>
                  <a:gd name="T81" fmla="*/ 135 h 135"/>
                  <a:gd name="T82" fmla="*/ 45 w 45"/>
                  <a:gd name="T83" fmla="*/ 135 h 135"/>
                  <a:gd name="T84" fmla="*/ 45 w 45"/>
                  <a:gd name="T85" fmla="*/ 135 h 135"/>
                  <a:gd name="T86" fmla="*/ 45 w 45"/>
                  <a:gd name="T87" fmla="*/ 135 h 135"/>
                  <a:gd name="T88" fmla="*/ 37 w 45"/>
                  <a:gd name="T89" fmla="*/ 108 h 13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5"/>
                  <a:gd name="T136" fmla="*/ 0 h 135"/>
                  <a:gd name="T137" fmla="*/ 45 w 45"/>
                  <a:gd name="T138" fmla="*/ 135 h 13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5" h="135">
                    <a:moveTo>
                      <a:pt x="37" y="108"/>
                    </a:moveTo>
                    <a:lnTo>
                      <a:pt x="27" y="96"/>
                    </a:lnTo>
                    <a:lnTo>
                      <a:pt x="19" y="83"/>
                    </a:lnTo>
                    <a:lnTo>
                      <a:pt x="15" y="66"/>
                    </a:lnTo>
                    <a:lnTo>
                      <a:pt x="19" y="51"/>
                    </a:lnTo>
                    <a:lnTo>
                      <a:pt x="27" y="38"/>
                    </a:lnTo>
                    <a:lnTo>
                      <a:pt x="37" y="27"/>
                    </a:lnTo>
                    <a:lnTo>
                      <a:pt x="42" y="19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2" y="8"/>
                    </a:lnTo>
                    <a:lnTo>
                      <a:pt x="39" y="17"/>
                    </a:lnTo>
                    <a:lnTo>
                      <a:pt x="34" y="24"/>
                    </a:lnTo>
                    <a:lnTo>
                      <a:pt x="17" y="36"/>
                    </a:lnTo>
                    <a:lnTo>
                      <a:pt x="4" y="52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7" y="87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39" y="118"/>
                    </a:lnTo>
                    <a:lnTo>
                      <a:pt x="42" y="126"/>
                    </a:lnTo>
                    <a:lnTo>
                      <a:pt x="45" y="135"/>
                    </a:lnTo>
                    <a:lnTo>
                      <a:pt x="37" y="108"/>
                    </a:lnTo>
                    <a:close/>
                  </a:path>
                </a:pathLst>
              </a:custGeom>
              <a:solidFill>
                <a:srgbClr val="E0BCD6"/>
              </a:solidFill>
              <a:ln w="3810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0" name="Freeform 25"/>
              <p:cNvSpPr>
                <a:spLocks noChangeAspect="1"/>
              </p:cNvSpPr>
              <p:nvPr/>
            </p:nvSpPr>
            <p:spPr bwMode="auto">
              <a:xfrm>
                <a:off x="3599" y="1732"/>
                <a:ext cx="138" cy="113"/>
              </a:xfrm>
              <a:custGeom>
                <a:avLst/>
                <a:gdLst>
                  <a:gd name="T0" fmla="*/ 0 w 92"/>
                  <a:gd name="T1" fmla="*/ 75 h 75"/>
                  <a:gd name="T2" fmla="*/ 16 w 92"/>
                  <a:gd name="T3" fmla="*/ 54 h 75"/>
                  <a:gd name="T4" fmla="*/ 35 w 92"/>
                  <a:gd name="T5" fmla="*/ 36 h 75"/>
                  <a:gd name="T6" fmla="*/ 57 w 92"/>
                  <a:gd name="T7" fmla="*/ 22 h 75"/>
                  <a:gd name="T8" fmla="*/ 82 w 92"/>
                  <a:gd name="T9" fmla="*/ 14 h 75"/>
                  <a:gd name="T10" fmla="*/ 82 w 92"/>
                  <a:gd name="T11" fmla="*/ 14 h 75"/>
                  <a:gd name="T12" fmla="*/ 87 w 92"/>
                  <a:gd name="T13" fmla="*/ 11 h 75"/>
                  <a:gd name="T14" fmla="*/ 90 w 92"/>
                  <a:gd name="T15" fmla="*/ 7 h 75"/>
                  <a:gd name="T16" fmla="*/ 92 w 92"/>
                  <a:gd name="T17" fmla="*/ 4 h 75"/>
                  <a:gd name="T18" fmla="*/ 92 w 92"/>
                  <a:gd name="T19" fmla="*/ 4 h 75"/>
                  <a:gd name="T20" fmla="*/ 87 w 92"/>
                  <a:gd name="T21" fmla="*/ 0 h 75"/>
                  <a:gd name="T22" fmla="*/ 79 w 92"/>
                  <a:gd name="T23" fmla="*/ 0 h 75"/>
                  <a:gd name="T24" fmla="*/ 73 w 92"/>
                  <a:gd name="T25" fmla="*/ 0 h 75"/>
                  <a:gd name="T26" fmla="*/ 73 w 92"/>
                  <a:gd name="T27" fmla="*/ 0 h 75"/>
                  <a:gd name="T28" fmla="*/ 47 w 92"/>
                  <a:gd name="T29" fmla="*/ 11 h 75"/>
                  <a:gd name="T30" fmla="*/ 26 w 92"/>
                  <a:gd name="T31" fmla="*/ 29 h 75"/>
                  <a:gd name="T32" fmla="*/ 10 w 92"/>
                  <a:gd name="T33" fmla="*/ 52 h 75"/>
                  <a:gd name="T34" fmla="*/ 0 w 92"/>
                  <a:gd name="T35" fmla="*/ 75 h 75"/>
                  <a:gd name="T36" fmla="*/ 0 w 92"/>
                  <a:gd name="T37" fmla="*/ 75 h 75"/>
                  <a:gd name="T38" fmla="*/ 0 w 92"/>
                  <a:gd name="T39" fmla="*/ 75 h 75"/>
                  <a:gd name="T40" fmla="*/ 0 w 92"/>
                  <a:gd name="T41" fmla="*/ 75 h 75"/>
                  <a:gd name="T42" fmla="*/ 0 w 92"/>
                  <a:gd name="T43" fmla="*/ 75 h 75"/>
                  <a:gd name="T44" fmla="*/ 0 w 92"/>
                  <a:gd name="T45" fmla="*/ 75 h 75"/>
                  <a:gd name="T46" fmla="*/ 0 w 92"/>
                  <a:gd name="T47" fmla="*/ 75 h 75"/>
                  <a:gd name="T48" fmla="*/ 0 w 92"/>
                  <a:gd name="T49" fmla="*/ 75 h 75"/>
                  <a:gd name="T50" fmla="*/ 0 w 92"/>
                  <a:gd name="T51" fmla="*/ 75 h 75"/>
                  <a:gd name="T52" fmla="*/ 0 w 92"/>
                  <a:gd name="T53" fmla="*/ 75 h 7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2"/>
                  <a:gd name="T82" fmla="*/ 0 h 75"/>
                  <a:gd name="T83" fmla="*/ 92 w 92"/>
                  <a:gd name="T84" fmla="*/ 75 h 7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2" h="75">
                    <a:moveTo>
                      <a:pt x="0" y="75"/>
                    </a:moveTo>
                    <a:lnTo>
                      <a:pt x="16" y="54"/>
                    </a:lnTo>
                    <a:lnTo>
                      <a:pt x="35" y="36"/>
                    </a:lnTo>
                    <a:lnTo>
                      <a:pt x="57" y="22"/>
                    </a:lnTo>
                    <a:lnTo>
                      <a:pt x="82" y="14"/>
                    </a:lnTo>
                    <a:lnTo>
                      <a:pt x="87" y="11"/>
                    </a:lnTo>
                    <a:lnTo>
                      <a:pt x="90" y="7"/>
                    </a:lnTo>
                    <a:lnTo>
                      <a:pt x="92" y="4"/>
                    </a:lnTo>
                    <a:lnTo>
                      <a:pt x="87" y="0"/>
                    </a:lnTo>
                    <a:lnTo>
                      <a:pt x="79" y="0"/>
                    </a:lnTo>
                    <a:lnTo>
                      <a:pt x="73" y="0"/>
                    </a:lnTo>
                    <a:lnTo>
                      <a:pt x="47" y="11"/>
                    </a:lnTo>
                    <a:lnTo>
                      <a:pt x="26" y="29"/>
                    </a:lnTo>
                    <a:lnTo>
                      <a:pt x="10" y="52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1" name="Freeform 26"/>
              <p:cNvSpPr>
                <a:spLocks noChangeAspect="1"/>
              </p:cNvSpPr>
              <p:nvPr/>
            </p:nvSpPr>
            <p:spPr bwMode="auto">
              <a:xfrm>
                <a:off x="3735" y="1824"/>
                <a:ext cx="77" cy="202"/>
              </a:xfrm>
              <a:custGeom>
                <a:avLst/>
                <a:gdLst>
                  <a:gd name="T0" fmla="*/ 50 w 51"/>
                  <a:gd name="T1" fmla="*/ 0 h 135"/>
                  <a:gd name="T2" fmla="*/ 47 w 51"/>
                  <a:gd name="T3" fmla="*/ 8 h 135"/>
                  <a:gd name="T4" fmla="*/ 46 w 51"/>
                  <a:gd name="T5" fmla="*/ 10 h 135"/>
                  <a:gd name="T6" fmla="*/ 50 w 51"/>
                  <a:gd name="T7" fmla="*/ 0 h 135"/>
                  <a:gd name="T8" fmla="*/ 50 w 51"/>
                  <a:gd name="T9" fmla="*/ 0 h 135"/>
                  <a:gd name="T10" fmla="*/ 50 w 51"/>
                  <a:gd name="T11" fmla="*/ 0 h 135"/>
                  <a:gd name="T12" fmla="*/ 50 w 51"/>
                  <a:gd name="T13" fmla="*/ 0 h 135"/>
                  <a:gd name="T14" fmla="*/ 46 w 51"/>
                  <a:gd name="T15" fmla="*/ 9 h 135"/>
                  <a:gd name="T16" fmla="*/ 41 w 51"/>
                  <a:gd name="T17" fmla="*/ 17 h 135"/>
                  <a:gd name="T18" fmla="*/ 34 w 51"/>
                  <a:gd name="T19" fmla="*/ 24 h 135"/>
                  <a:gd name="T20" fmla="*/ 18 w 51"/>
                  <a:gd name="T21" fmla="*/ 37 h 135"/>
                  <a:gd name="T22" fmla="*/ 4 w 51"/>
                  <a:gd name="T23" fmla="*/ 52 h 135"/>
                  <a:gd name="T24" fmla="*/ 0 w 51"/>
                  <a:gd name="T25" fmla="*/ 72 h 135"/>
                  <a:gd name="T26" fmla="*/ 0 w 51"/>
                  <a:gd name="T27" fmla="*/ 72 h 135"/>
                  <a:gd name="T28" fmla="*/ 0 w 51"/>
                  <a:gd name="T29" fmla="*/ 72 h 135"/>
                  <a:gd name="T30" fmla="*/ 0 w 51"/>
                  <a:gd name="T31" fmla="*/ 72 h 135"/>
                  <a:gd name="T32" fmla="*/ 7 w 51"/>
                  <a:gd name="T33" fmla="*/ 88 h 135"/>
                  <a:gd name="T34" fmla="*/ 20 w 51"/>
                  <a:gd name="T35" fmla="*/ 100 h 135"/>
                  <a:gd name="T36" fmla="*/ 34 w 51"/>
                  <a:gd name="T37" fmla="*/ 111 h 135"/>
                  <a:gd name="T38" fmla="*/ 41 w 51"/>
                  <a:gd name="T39" fmla="*/ 119 h 135"/>
                  <a:gd name="T40" fmla="*/ 46 w 51"/>
                  <a:gd name="T41" fmla="*/ 127 h 135"/>
                  <a:gd name="T42" fmla="*/ 51 w 51"/>
                  <a:gd name="T43" fmla="*/ 135 h 13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1"/>
                  <a:gd name="T67" fmla="*/ 0 h 135"/>
                  <a:gd name="T68" fmla="*/ 51 w 51"/>
                  <a:gd name="T69" fmla="*/ 135 h 13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1" h="135">
                    <a:moveTo>
                      <a:pt x="50" y="0"/>
                    </a:moveTo>
                    <a:lnTo>
                      <a:pt x="47" y="8"/>
                    </a:lnTo>
                    <a:lnTo>
                      <a:pt x="46" y="10"/>
                    </a:lnTo>
                    <a:lnTo>
                      <a:pt x="50" y="0"/>
                    </a:lnTo>
                    <a:lnTo>
                      <a:pt x="46" y="9"/>
                    </a:lnTo>
                    <a:lnTo>
                      <a:pt x="41" y="17"/>
                    </a:lnTo>
                    <a:lnTo>
                      <a:pt x="34" y="24"/>
                    </a:lnTo>
                    <a:lnTo>
                      <a:pt x="18" y="37"/>
                    </a:lnTo>
                    <a:lnTo>
                      <a:pt x="4" y="52"/>
                    </a:lnTo>
                    <a:lnTo>
                      <a:pt x="0" y="72"/>
                    </a:lnTo>
                    <a:lnTo>
                      <a:pt x="7" y="88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41" y="119"/>
                    </a:lnTo>
                    <a:lnTo>
                      <a:pt x="46" y="127"/>
                    </a:lnTo>
                    <a:lnTo>
                      <a:pt x="51" y="135"/>
                    </a:lnTo>
                  </a:path>
                </a:pathLst>
              </a:custGeom>
              <a:noFill/>
              <a:ln w="19050" cmpd="sng">
                <a:solidFill>
                  <a:srgbClr val="C8A3C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4435" y="2098"/>
              <a:ext cx="326" cy="207"/>
              <a:chOff x="4615" y="2232"/>
              <a:chExt cx="228" cy="141"/>
            </a:xfrm>
          </p:grpSpPr>
          <p:sp>
            <p:nvSpPr>
              <p:cNvPr id="23644" name="Rectangle 28"/>
              <p:cNvSpPr>
                <a:spLocks noChangeAspect="1" noChangeArrowheads="1"/>
              </p:cNvSpPr>
              <p:nvPr/>
            </p:nvSpPr>
            <p:spPr bwMode="auto">
              <a:xfrm>
                <a:off x="4615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5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4687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6" name="Rectangle 30"/>
              <p:cNvSpPr>
                <a:spLocks noChangeAspect="1" noChangeArrowheads="1"/>
              </p:cNvSpPr>
              <p:nvPr/>
            </p:nvSpPr>
            <p:spPr bwMode="auto">
              <a:xfrm>
                <a:off x="4759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7" name="Rectangle 31"/>
              <p:cNvSpPr>
                <a:spLocks noChangeAspect="1" noChangeArrowheads="1"/>
              </p:cNvSpPr>
              <p:nvPr/>
            </p:nvSpPr>
            <p:spPr bwMode="auto">
              <a:xfrm>
                <a:off x="4831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32"/>
            <p:cNvGrpSpPr>
              <a:grpSpLocks/>
            </p:cNvGrpSpPr>
            <p:nvPr/>
          </p:nvGrpSpPr>
          <p:grpSpPr bwMode="auto">
            <a:xfrm>
              <a:off x="4129" y="982"/>
              <a:ext cx="632" cy="111"/>
              <a:chOff x="4401" y="1474"/>
              <a:chExt cx="442" cy="75"/>
            </a:xfrm>
          </p:grpSpPr>
          <p:sp>
            <p:nvSpPr>
              <p:cNvPr id="23637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4401" y="1474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8" name="Rectangle 34"/>
              <p:cNvSpPr>
                <a:spLocks noChangeAspect="1" noChangeArrowheads="1"/>
              </p:cNvSpPr>
              <p:nvPr/>
            </p:nvSpPr>
            <p:spPr bwMode="auto">
              <a:xfrm>
                <a:off x="4472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9" name="Rectangle 35"/>
              <p:cNvSpPr>
                <a:spLocks noChangeAspect="1" noChangeArrowheads="1"/>
              </p:cNvSpPr>
              <p:nvPr/>
            </p:nvSpPr>
            <p:spPr bwMode="auto">
              <a:xfrm>
                <a:off x="4544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0" name="Rectangle 36"/>
              <p:cNvSpPr>
                <a:spLocks noChangeAspect="1" noChangeArrowheads="1"/>
              </p:cNvSpPr>
              <p:nvPr/>
            </p:nvSpPr>
            <p:spPr bwMode="auto">
              <a:xfrm>
                <a:off x="4615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1" name="Rectangle 37"/>
              <p:cNvSpPr>
                <a:spLocks noChangeAspect="1" noChangeArrowheads="1"/>
              </p:cNvSpPr>
              <p:nvPr/>
            </p:nvSpPr>
            <p:spPr bwMode="auto">
              <a:xfrm>
                <a:off x="4687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2" name="Rectangle 38"/>
              <p:cNvSpPr>
                <a:spLocks noChangeAspect="1" noChangeArrowheads="1"/>
              </p:cNvSpPr>
              <p:nvPr/>
            </p:nvSpPr>
            <p:spPr bwMode="auto">
              <a:xfrm>
                <a:off x="4759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3" name="Rectangle 39"/>
              <p:cNvSpPr>
                <a:spLocks noChangeAspect="1" noChangeArrowheads="1"/>
              </p:cNvSpPr>
              <p:nvPr/>
            </p:nvSpPr>
            <p:spPr bwMode="auto">
              <a:xfrm>
                <a:off x="4831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40"/>
            <p:cNvGrpSpPr>
              <a:grpSpLocks/>
            </p:cNvGrpSpPr>
            <p:nvPr/>
          </p:nvGrpSpPr>
          <p:grpSpPr bwMode="auto">
            <a:xfrm>
              <a:off x="3205" y="982"/>
              <a:ext cx="838" cy="211"/>
              <a:chOff x="3755" y="1474"/>
              <a:chExt cx="586" cy="143"/>
            </a:xfrm>
          </p:grpSpPr>
          <p:sp>
            <p:nvSpPr>
              <p:cNvPr id="23628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3755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9" name="Rectangle 42"/>
              <p:cNvSpPr>
                <a:spLocks noChangeAspect="1" noChangeArrowheads="1"/>
              </p:cNvSpPr>
              <p:nvPr/>
            </p:nvSpPr>
            <p:spPr bwMode="auto">
              <a:xfrm>
                <a:off x="3826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0" name="Rectangle 43"/>
              <p:cNvSpPr>
                <a:spLocks noChangeAspect="1" noChangeArrowheads="1"/>
              </p:cNvSpPr>
              <p:nvPr/>
            </p:nvSpPr>
            <p:spPr bwMode="auto">
              <a:xfrm>
                <a:off x="3898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1" name="Rectangle 44"/>
              <p:cNvSpPr>
                <a:spLocks noChangeAspect="1" noChangeArrowheads="1"/>
              </p:cNvSpPr>
              <p:nvPr/>
            </p:nvSpPr>
            <p:spPr bwMode="auto">
              <a:xfrm>
                <a:off x="3970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2" name="Rectangle 45"/>
              <p:cNvSpPr>
                <a:spLocks noChangeAspect="1" noChangeArrowheads="1"/>
              </p:cNvSpPr>
              <p:nvPr/>
            </p:nvSpPr>
            <p:spPr bwMode="auto">
              <a:xfrm>
                <a:off x="4043" y="1474"/>
                <a:ext cx="10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3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4113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4" name="Rectangle 47"/>
              <p:cNvSpPr>
                <a:spLocks noChangeAspect="1" noChangeArrowheads="1"/>
              </p:cNvSpPr>
              <p:nvPr/>
            </p:nvSpPr>
            <p:spPr bwMode="auto">
              <a:xfrm>
                <a:off x="4186" y="1474"/>
                <a:ext cx="10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5" name="Rectangle 48"/>
              <p:cNvSpPr>
                <a:spLocks noChangeAspect="1" noChangeArrowheads="1"/>
              </p:cNvSpPr>
              <p:nvPr/>
            </p:nvSpPr>
            <p:spPr bwMode="auto">
              <a:xfrm>
                <a:off x="4256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6" name="Rectangle 49"/>
              <p:cNvSpPr>
                <a:spLocks noChangeAspect="1" noChangeArrowheads="1"/>
              </p:cNvSpPr>
              <p:nvPr/>
            </p:nvSpPr>
            <p:spPr bwMode="auto">
              <a:xfrm>
                <a:off x="4329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50"/>
            <p:cNvGrpSpPr>
              <a:grpSpLocks/>
            </p:cNvGrpSpPr>
            <p:nvPr/>
          </p:nvGrpSpPr>
          <p:grpSpPr bwMode="auto">
            <a:xfrm>
              <a:off x="2496" y="1015"/>
              <a:ext cx="713" cy="1289"/>
              <a:chOff x="3259" y="1496"/>
              <a:chExt cx="499" cy="876"/>
            </a:xfrm>
          </p:grpSpPr>
          <p:sp>
            <p:nvSpPr>
              <p:cNvPr id="23611" name="Freeform 51"/>
              <p:cNvSpPr>
                <a:spLocks noChangeAspect="1"/>
              </p:cNvSpPr>
              <p:nvPr/>
            </p:nvSpPr>
            <p:spPr bwMode="auto">
              <a:xfrm>
                <a:off x="3736" y="2296"/>
                <a:ext cx="22" cy="76"/>
              </a:xfrm>
              <a:custGeom>
                <a:avLst/>
                <a:gdLst>
                  <a:gd name="T0" fmla="*/ 0 w 15"/>
                  <a:gd name="T1" fmla="*/ 50 h 51"/>
                  <a:gd name="T2" fmla="*/ 8 w 15"/>
                  <a:gd name="T3" fmla="*/ 51 h 51"/>
                  <a:gd name="T4" fmla="*/ 15 w 15"/>
                  <a:gd name="T5" fmla="*/ 1 h 51"/>
                  <a:gd name="T6" fmla="*/ 7 w 15"/>
                  <a:gd name="T7" fmla="*/ 0 h 51"/>
                  <a:gd name="T8" fmla="*/ 0 w 15"/>
                  <a:gd name="T9" fmla="*/ 5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51"/>
                  <a:gd name="T17" fmla="*/ 15 w 15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51">
                    <a:moveTo>
                      <a:pt x="0" y="50"/>
                    </a:moveTo>
                    <a:lnTo>
                      <a:pt x="8" y="51"/>
                    </a:lnTo>
                    <a:lnTo>
                      <a:pt x="15" y="1"/>
                    </a:lnTo>
                    <a:lnTo>
                      <a:pt x="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2" name="Freeform 52"/>
              <p:cNvSpPr>
                <a:spLocks noChangeAspect="1"/>
              </p:cNvSpPr>
              <p:nvPr/>
            </p:nvSpPr>
            <p:spPr bwMode="auto">
              <a:xfrm>
                <a:off x="3259" y="1841"/>
                <a:ext cx="21" cy="78"/>
              </a:xfrm>
              <a:custGeom>
                <a:avLst/>
                <a:gdLst>
                  <a:gd name="T0" fmla="*/ 0 w 14"/>
                  <a:gd name="T1" fmla="*/ 0 h 52"/>
                  <a:gd name="T2" fmla="*/ 6 w 14"/>
                  <a:gd name="T3" fmla="*/ 52 h 52"/>
                  <a:gd name="T4" fmla="*/ 14 w 14"/>
                  <a:gd name="T5" fmla="*/ 51 h 52"/>
                  <a:gd name="T6" fmla="*/ 7 w 14"/>
                  <a:gd name="T7" fmla="*/ 0 h 52"/>
                  <a:gd name="T8" fmla="*/ 0 w 14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52"/>
                  <a:gd name="T17" fmla="*/ 14 w 14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52">
                    <a:moveTo>
                      <a:pt x="0" y="0"/>
                    </a:moveTo>
                    <a:lnTo>
                      <a:pt x="6" y="52"/>
                    </a:lnTo>
                    <a:lnTo>
                      <a:pt x="14" y="51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3" name="Freeform 53"/>
              <p:cNvSpPr>
                <a:spLocks noChangeAspect="1"/>
              </p:cNvSpPr>
              <p:nvPr/>
            </p:nvSpPr>
            <p:spPr bwMode="auto">
              <a:xfrm>
                <a:off x="3328" y="1819"/>
                <a:ext cx="46" cy="73"/>
              </a:xfrm>
              <a:custGeom>
                <a:avLst/>
                <a:gdLst>
                  <a:gd name="T0" fmla="*/ 0 w 31"/>
                  <a:gd name="T1" fmla="*/ 3 h 49"/>
                  <a:gd name="T2" fmla="*/ 24 w 31"/>
                  <a:gd name="T3" fmla="*/ 49 h 49"/>
                  <a:gd name="T4" fmla="*/ 31 w 31"/>
                  <a:gd name="T5" fmla="*/ 46 h 49"/>
                  <a:gd name="T6" fmla="*/ 8 w 31"/>
                  <a:gd name="T7" fmla="*/ 0 h 49"/>
                  <a:gd name="T8" fmla="*/ 0 w 31"/>
                  <a:gd name="T9" fmla="*/ 3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49"/>
                  <a:gd name="T17" fmla="*/ 31 w 31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49">
                    <a:moveTo>
                      <a:pt x="0" y="3"/>
                    </a:moveTo>
                    <a:lnTo>
                      <a:pt x="24" y="49"/>
                    </a:lnTo>
                    <a:lnTo>
                      <a:pt x="31" y="46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4" name="Freeform 54"/>
              <p:cNvSpPr>
                <a:spLocks noChangeAspect="1"/>
              </p:cNvSpPr>
              <p:nvPr/>
            </p:nvSpPr>
            <p:spPr bwMode="auto">
              <a:xfrm>
                <a:off x="3390" y="1781"/>
                <a:ext cx="60" cy="65"/>
              </a:xfrm>
              <a:custGeom>
                <a:avLst/>
                <a:gdLst>
                  <a:gd name="T0" fmla="*/ 0 w 40"/>
                  <a:gd name="T1" fmla="*/ 5 h 43"/>
                  <a:gd name="T2" fmla="*/ 35 w 40"/>
                  <a:gd name="T3" fmla="*/ 43 h 43"/>
                  <a:gd name="T4" fmla="*/ 40 w 40"/>
                  <a:gd name="T5" fmla="*/ 38 h 43"/>
                  <a:gd name="T6" fmla="*/ 6 w 40"/>
                  <a:gd name="T7" fmla="*/ 0 h 43"/>
                  <a:gd name="T8" fmla="*/ 0 w 40"/>
                  <a:gd name="T9" fmla="*/ 5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3"/>
                  <a:gd name="T17" fmla="*/ 40 w 40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3">
                    <a:moveTo>
                      <a:pt x="0" y="5"/>
                    </a:moveTo>
                    <a:lnTo>
                      <a:pt x="35" y="43"/>
                    </a:lnTo>
                    <a:lnTo>
                      <a:pt x="40" y="38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5" name="Freeform 55"/>
              <p:cNvSpPr>
                <a:spLocks noChangeAspect="1"/>
              </p:cNvSpPr>
              <p:nvPr/>
            </p:nvSpPr>
            <p:spPr bwMode="auto">
              <a:xfrm>
                <a:off x="3438" y="1729"/>
                <a:ext cx="71" cy="54"/>
              </a:xfrm>
              <a:custGeom>
                <a:avLst/>
                <a:gdLst>
                  <a:gd name="T0" fmla="*/ 0 w 47"/>
                  <a:gd name="T1" fmla="*/ 6 h 36"/>
                  <a:gd name="T2" fmla="*/ 43 w 47"/>
                  <a:gd name="T3" fmla="*/ 36 h 36"/>
                  <a:gd name="T4" fmla="*/ 47 w 47"/>
                  <a:gd name="T5" fmla="*/ 30 h 36"/>
                  <a:gd name="T6" fmla="*/ 5 w 47"/>
                  <a:gd name="T7" fmla="*/ 0 h 36"/>
                  <a:gd name="T8" fmla="*/ 0 w 47"/>
                  <a:gd name="T9" fmla="*/ 6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36"/>
                  <a:gd name="T17" fmla="*/ 47 w 47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36">
                    <a:moveTo>
                      <a:pt x="0" y="6"/>
                    </a:moveTo>
                    <a:lnTo>
                      <a:pt x="43" y="36"/>
                    </a:lnTo>
                    <a:lnTo>
                      <a:pt x="47" y="30"/>
                    </a:lnTo>
                    <a:lnTo>
                      <a:pt x="5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6" name="Freeform 56"/>
              <p:cNvSpPr>
                <a:spLocks noChangeAspect="1"/>
              </p:cNvSpPr>
              <p:nvPr/>
            </p:nvSpPr>
            <p:spPr bwMode="auto">
              <a:xfrm>
                <a:off x="3479" y="1664"/>
                <a:ext cx="73" cy="50"/>
              </a:xfrm>
              <a:custGeom>
                <a:avLst/>
                <a:gdLst>
                  <a:gd name="T0" fmla="*/ 0 w 49"/>
                  <a:gd name="T1" fmla="*/ 7 h 33"/>
                  <a:gd name="T2" fmla="*/ 45 w 49"/>
                  <a:gd name="T3" fmla="*/ 33 h 33"/>
                  <a:gd name="T4" fmla="*/ 49 w 49"/>
                  <a:gd name="T5" fmla="*/ 27 h 33"/>
                  <a:gd name="T6" fmla="*/ 5 w 49"/>
                  <a:gd name="T7" fmla="*/ 0 h 33"/>
                  <a:gd name="T8" fmla="*/ 0 w 49"/>
                  <a:gd name="T9" fmla="*/ 7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33"/>
                  <a:gd name="T17" fmla="*/ 49 w 49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33">
                    <a:moveTo>
                      <a:pt x="0" y="7"/>
                    </a:moveTo>
                    <a:lnTo>
                      <a:pt x="45" y="33"/>
                    </a:lnTo>
                    <a:lnTo>
                      <a:pt x="49" y="27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7" name="Freeform 57"/>
              <p:cNvSpPr>
                <a:spLocks noChangeAspect="1"/>
              </p:cNvSpPr>
              <p:nvPr/>
            </p:nvSpPr>
            <p:spPr bwMode="auto">
              <a:xfrm>
                <a:off x="3521" y="1597"/>
                <a:ext cx="66" cy="55"/>
              </a:xfrm>
              <a:custGeom>
                <a:avLst/>
                <a:gdLst>
                  <a:gd name="T0" fmla="*/ 0 w 44"/>
                  <a:gd name="T1" fmla="*/ 7 h 37"/>
                  <a:gd name="T2" fmla="*/ 39 w 44"/>
                  <a:gd name="T3" fmla="*/ 37 h 37"/>
                  <a:gd name="T4" fmla="*/ 44 w 44"/>
                  <a:gd name="T5" fmla="*/ 30 h 37"/>
                  <a:gd name="T6" fmla="*/ 5 w 44"/>
                  <a:gd name="T7" fmla="*/ 0 h 37"/>
                  <a:gd name="T8" fmla="*/ 0 w 44"/>
                  <a:gd name="T9" fmla="*/ 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37"/>
                  <a:gd name="T17" fmla="*/ 44 w 44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37">
                    <a:moveTo>
                      <a:pt x="0" y="7"/>
                    </a:moveTo>
                    <a:lnTo>
                      <a:pt x="39" y="37"/>
                    </a:lnTo>
                    <a:lnTo>
                      <a:pt x="44" y="30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8" name="Freeform 58"/>
              <p:cNvSpPr>
                <a:spLocks noChangeAspect="1"/>
              </p:cNvSpPr>
              <p:nvPr/>
            </p:nvSpPr>
            <p:spPr bwMode="auto">
              <a:xfrm>
                <a:off x="3579" y="1532"/>
                <a:ext cx="52" cy="68"/>
              </a:xfrm>
              <a:custGeom>
                <a:avLst/>
                <a:gdLst>
                  <a:gd name="T0" fmla="*/ 0 w 35"/>
                  <a:gd name="T1" fmla="*/ 5 h 45"/>
                  <a:gd name="T2" fmla="*/ 29 w 35"/>
                  <a:gd name="T3" fmla="*/ 45 h 45"/>
                  <a:gd name="T4" fmla="*/ 35 w 35"/>
                  <a:gd name="T5" fmla="*/ 40 h 45"/>
                  <a:gd name="T6" fmla="*/ 6 w 35"/>
                  <a:gd name="T7" fmla="*/ 0 h 45"/>
                  <a:gd name="T8" fmla="*/ 0 w 35"/>
                  <a:gd name="T9" fmla="*/ 5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45"/>
                  <a:gd name="T17" fmla="*/ 35 w 35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45">
                    <a:moveTo>
                      <a:pt x="0" y="5"/>
                    </a:moveTo>
                    <a:lnTo>
                      <a:pt x="29" y="45"/>
                    </a:lnTo>
                    <a:lnTo>
                      <a:pt x="35" y="4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9" name="Freeform 59"/>
              <p:cNvSpPr>
                <a:spLocks noChangeAspect="1"/>
              </p:cNvSpPr>
              <p:nvPr/>
            </p:nvSpPr>
            <p:spPr bwMode="auto">
              <a:xfrm>
                <a:off x="3656" y="1496"/>
                <a:ext cx="33" cy="72"/>
              </a:xfrm>
              <a:custGeom>
                <a:avLst/>
                <a:gdLst>
                  <a:gd name="T0" fmla="*/ 0 w 22"/>
                  <a:gd name="T1" fmla="*/ 2 h 48"/>
                  <a:gd name="T2" fmla="*/ 15 w 22"/>
                  <a:gd name="T3" fmla="*/ 48 h 48"/>
                  <a:gd name="T4" fmla="*/ 22 w 22"/>
                  <a:gd name="T5" fmla="*/ 46 h 48"/>
                  <a:gd name="T6" fmla="*/ 7 w 22"/>
                  <a:gd name="T7" fmla="*/ 0 h 48"/>
                  <a:gd name="T8" fmla="*/ 0 w 22"/>
                  <a:gd name="T9" fmla="*/ 2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48"/>
                  <a:gd name="T17" fmla="*/ 22 w 2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48">
                    <a:moveTo>
                      <a:pt x="0" y="2"/>
                    </a:moveTo>
                    <a:lnTo>
                      <a:pt x="15" y="48"/>
                    </a:lnTo>
                    <a:lnTo>
                      <a:pt x="22" y="46"/>
                    </a:lnTo>
                    <a:lnTo>
                      <a:pt x="7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0" name="Freeform 60"/>
              <p:cNvSpPr>
                <a:spLocks noChangeAspect="1"/>
              </p:cNvSpPr>
              <p:nvPr/>
            </p:nvSpPr>
            <p:spPr bwMode="auto">
              <a:xfrm>
                <a:off x="3259" y="1927"/>
                <a:ext cx="21" cy="78"/>
              </a:xfrm>
              <a:custGeom>
                <a:avLst/>
                <a:gdLst>
                  <a:gd name="T0" fmla="*/ 0 w 14"/>
                  <a:gd name="T1" fmla="*/ 51 h 52"/>
                  <a:gd name="T2" fmla="*/ 7 w 14"/>
                  <a:gd name="T3" fmla="*/ 52 h 52"/>
                  <a:gd name="T4" fmla="*/ 14 w 14"/>
                  <a:gd name="T5" fmla="*/ 1 h 52"/>
                  <a:gd name="T6" fmla="*/ 6 w 14"/>
                  <a:gd name="T7" fmla="*/ 0 h 52"/>
                  <a:gd name="T8" fmla="*/ 0 w 14"/>
                  <a:gd name="T9" fmla="*/ 51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52"/>
                  <a:gd name="T17" fmla="*/ 14 w 14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52">
                    <a:moveTo>
                      <a:pt x="0" y="51"/>
                    </a:moveTo>
                    <a:lnTo>
                      <a:pt x="7" y="52"/>
                    </a:lnTo>
                    <a:lnTo>
                      <a:pt x="14" y="1"/>
                    </a:lnTo>
                    <a:lnTo>
                      <a:pt x="6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1" name="Freeform 61"/>
              <p:cNvSpPr>
                <a:spLocks noChangeAspect="1"/>
              </p:cNvSpPr>
              <p:nvPr/>
            </p:nvSpPr>
            <p:spPr bwMode="auto">
              <a:xfrm>
                <a:off x="3328" y="1952"/>
                <a:ext cx="46" cy="75"/>
              </a:xfrm>
              <a:custGeom>
                <a:avLst/>
                <a:gdLst>
                  <a:gd name="T0" fmla="*/ 0 w 31"/>
                  <a:gd name="T1" fmla="*/ 46 h 50"/>
                  <a:gd name="T2" fmla="*/ 8 w 31"/>
                  <a:gd name="T3" fmla="*/ 50 h 50"/>
                  <a:gd name="T4" fmla="*/ 31 w 31"/>
                  <a:gd name="T5" fmla="*/ 4 h 50"/>
                  <a:gd name="T6" fmla="*/ 24 w 31"/>
                  <a:gd name="T7" fmla="*/ 0 h 50"/>
                  <a:gd name="T8" fmla="*/ 0 w 31"/>
                  <a:gd name="T9" fmla="*/ 46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50"/>
                  <a:gd name="T17" fmla="*/ 31 w 31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50">
                    <a:moveTo>
                      <a:pt x="0" y="46"/>
                    </a:moveTo>
                    <a:lnTo>
                      <a:pt x="8" y="50"/>
                    </a:lnTo>
                    <a:lnTo>
                      <a:pt x="31" y="4"/>
                    </a:lnTo>
                    <a:lnTo>
                      <a:pt x="24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2" name="Freeform 62"/>
              <p:cNvSpPr>
                <a:spLocks noChangeAspect="1"/>
              </p:cNvSpPr>
              <p:nvPr/>
            </p:nvSpPr>
            <p:spPr bwMode="auto">
              <a:xfrm>
                <a:off x="3390" y="2000"/>
                <a:ext cx="60" cy="65"/>
              </a:xfrm>
              <a:custGeom>
                <a:avLst/>
                <a:gdLst>
                  <a:gd name="T0" fmla="*/ 0 w 40"/>
                  <a:gd name="T1" fmla="*/ 38 h 43"/>
                  <a:gd name="T2" fmla="*/ 6 w 40"/>
                  <a:gd name="T3" fmla="*/ 43 h 43"/>
                  <a:gd name="T4" fmla="*/ 40 w 40"/>
                  <a:gd name="T5" fmla="*/ 5 h 43"/>
                  <a:gd name="T6" fmla="*/ 35 w 40"/>
                  <a:gd name="T7" fmla="*/ 0 h 43"/>
                  <a:gd name="T8" fmla="*/ 0 w 40"/>
                  <a:gd name="T9" fmla="*/ 38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3"/>
                  <a:gd name="T17" fmla="*/ 40 w 40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3">
                    <a:moveTo>
                      <a:pt x="0" y="38"/>
                    </a:moveTo>
                    <a:lnTo>
                      <a:pt x="6" y="43"/>
                    </a:lnTo>
                    <a:lnTo>
                      <a:pt x="40" y="5"/>
                    </a:lnTo>
                    <a:lnTo>
                      <a:pt x="35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3" name="Freeform 63"/>
              <p:cNvSpPr>
                <a:spLocks noChangeAspect="1"/>
              </p:cNvSpPr>
              <p:nvPr/>
            </p:nvSpPr>
            <p:spPr bwMode="auto">
              <a:xfrm>
                <a:off x="3438" y="2063"/>
                <a:ext cx="71" cy="53"/>
              </a:xfrm>
              <a:custGeom>
                <a:avLst/>
                <a:gdLst>
                  <a:gd name="T0" fmla="*/ 0 w 47"/>
                  <a:gd name="T1" fmla="*/ 29 h 35"/>
                  <a:gd name="T2" fmla="*/ 5 w 47"/>
                  <a:gd name="T3" fmla="*/ 35 h 35"/>
                  <a:gd name="T4" fmla="*/ 47 w 47"/>
                  <a:gd name="T5" fmla="*/ 6 h 35"/>
                  <a:gd name="T6" fmla="*/ 43 w 47"/>
                  <a:gd name="T7" fmla="*/ 0 h 35"/>
                  <a:gd name="T8" fmla="*/ 0 w 47"/>
                  <a:gd name="T9" fmla="*/ 29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35"/>
                  <a:gd name="T17" fmla="*/ 47 w 4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35">
                    <a:moveTo>
                      <a:pt x="0" y="29"/>
                    </a:moveTo>
                    <a:lnTo>
                      <a:pt x="5" y="35"/>
                    </a:lnTo>
                    <a:lnTo>
                      <a:pt x="47" y="6"/>
                    </a:lnTo>
                    <a:lnTo>
                      <a:pt x="43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4" name="Freeform 64"/>
              <p:cNvSpPr>
                <a:spLocks noChangeAspect="1"/>
              </p:cNvSpPr>
              <p:nvPr/>
            </p:nvSpPr>
            <p:spPr bwMode="auto">
              <a:xfrm>
                <a:off x="3479" y="2131"/>
                <a:ext cx="73" cy="49"/>
              </a:xfrm>
              <a:custGeom>
                <a:avLst/>
                <a:gdLst>
                  <a:gd name="T0" fmla="*/ 0 w 49"/>
                  <a:gd name="T1" fmla="*/ 27 h 33"/>
                  <a:gd name="T2" fmla="*/ 5 w 49"/>
                  <a:gd name="T3" fmla="*/ 33 h 33"/>
                  <a:gd name="T4" fmla="*/ 49 w 49"/>
                  <a:gd name="T5" fmla="*/ 7 h 33"/>
                  <a:gd name="T6" fmla="*/ 45 w 49"/>
                  <a:gd name="T7" fmla="*/ 0 h 33"/>
                  <a:gd name="T8" fmla="*/ 0 w 49"/>
                  <a:gd name="T9" fmla="*/ 27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33"/>
                  <a:gd name="T17" fmla="*/ 49 w 49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33">
                    <a:moveTo>
                      <a:pt x="0" y="27"/>
                    </a:moveTo>
                    <a:lnTo>
                      <a:pt x="5" y="33"/>
                    </a:lnTo>
                    <a:lnTo>
                      <a:pt x="49" y="7"/>
                    </a:lnTo>
                    <a:lnTo>
                      <a:pt x="45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5" name="Freeform 65"/>
              <p:cNvSpPr>
                <a:spLocks noChangeAspect="1"/>
              </p:cNvSpPr>
              <p:nvPr/>
            </p:nvSpPr>
            <p:spPr bwMode="auto">
              <a:xfrm>
                <a:off x="3521" y="2194"/>
                <a:ext cx="66" cy="55"/>
              </a:xfrm>
              <a:custGeom>
                <a:avLst/>
                <a:gdLst>
                  <a:gd name="T0" fmla="*/ 0 w 44"/>
                  <a:gd name="T1" fmla="*/ 31 h 37"/>
                  <a:gd name="T2" fmla="*/ 5 w 44"/>
                  <a:gd name="T3" fmla="*/ 37 h 37"/>
                  <a:gd name="T4" fmla="*/ 44 w 44"/>
                  <a:gd name="T5" fmla="*/ 6 h 37"/>
                  <a:gd name="T6" fmla="*/ 39 w 44"/>
                  <a:gd name="T7" fmla="*/ 0 h 37"/>
                  <a:gd name="T8" fmla="*/ 0 w 44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37"/>
                  <a:gd name="T17" fmla="*/ 44 w 44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37">
                    <a:moveTo>
                      <a:pt x="0" y="31"/>
                    </a:moveTo>
                    <a:lnTo>
                      <a:pt x="5" y="37"/>
                    </a:lnTo>
                    <a:lnTo>
                      <a:pt x="44" y="6"/>
                    </a:lnTo>
                    <a:lnTo>
                      <a:pt x="39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6" name="Freeform 66"/>
              <p:cNvSpPr>
                <a:spLocks noChangeAspect="1"/>
              </p:cNvSpPr>
              <p:nvPr/>
            </p:nvSpPr>
            <p:spPr bwMode="auto">
              <a:xfrm>
                <a:off x="3579" y="2248"/>
                <a:ext cx="52" cy="66"/>
              </a:xfrm>
              <a:custGeom>
                <a:avLst/>
                <a:gdLst>
                  <a:gd name="T0" fmla="*/ 0 w 35"/>
                  <a:gd name="T1" fmla="*/ 39 h 44"/>
                  <a:gd name="T2" fmla="*/ 6 w 35"/>
                  <a:gd name="T3" fmla="*/ 44 h 44"/>
                  <a:gd name="T4" fmla="*/ 35 w 35"/>
                  <a:gd name="T5" fmla="*/ 4 h 44"/>
                  <a:gd name="T6" fmla="*/ 29 w 35"/>
                  <a:gd name="T7" fmla="*/ 0 h 44"/>
                  <a:gd name="T8" fmla="*/ 0 w 35"/>
                  <a:gd name="T9" fmla="*/ 3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44"/>
                  <a:gd name="T17" fmla="*/ 35 w 35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44">
                    <a:moveTo>
                      <a:pt x="0" y="39"/>
                    </a:moveTo>
                    <a:lnTo>
                      <a:pt x="6" y="44"/>
                    </a:lnTo>
                    <a:lnTo>
                      <a:pt x="35" y="4"/>
                    </a:lnTo>
                    <a:lnTo>
                      <a:pt x="29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7" name="Freeform 67"/>
              <p:cNvSpPr>
                <a:spLocks noChangeAspect="1"/>
              </p:cNvSpPr>
              <p:nvPr/>
            </p:nvSpPr>
            <p:spPr bwMode="auto">
              <a:xfrm>
                <a:off x="3656" y="2276"/>
                <a:ext cx="33" cy="74"/>
              </a:xfrm>
              <a:custGeom>
                <a:avLst/>
                <a:gdLst>
                  <a:gd name="T0" fmla="*/ 0 w 22"/>
                  <a:gd name="T1" fmla="*/ 47 h 49"/>
                  <a:gd name="T2" fmla="*/ 7 w 22"/>
                  <a:gd name="T3" fmla="*/ 49 h 49"/>
                  <a:gd name="T4" fmla="*/ 22 w 22"/>
                  <a:gd name="T5" fmla="*/ 3 h 49"/>
                  <a:gd name="T6" fmla="*/ 15 w 22"/>
                  <a:gd name="T7" fmla="*/ 0 h 49"/>
                  <a:gd name="T8" fmla="*/ 0 w 22"/>
                  <a:gd name="T9" fmla="*/ 4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49"/>
                  <a:gd name="T17" fmla="*/ 22 w 22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49">
                    <a:moveTo>
                      <a:pt x="0" y="47"/>
                    </a:moveTo>
                    <a:lnTo>
                      <a:pt x="7" y="49"/>
                    </a:lnTo>
                    <a:lnTo>
                      <a:pt x="22" y="3"/>
                    </a:lnTo>
                    <a:lnTo>
                      <a:pt x="15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68"/>
            <p:cNvGrpSpPr>
              <a:grpSpLocks/>
            </p:cNvGrpSpPr>
            <p:nvPr/>
          </p:nvGrpSpPr>
          <p:grpSpPr bwMode="auto">
            <a:xfrm>
              <a:off x="3307" y="2196"/>
              <a:ext cx="1043" cy="110"/>
              <a:chOff x="3826" y="2299"/>
              <a:chExt cx="730" cy="75"/>
            </a:xfrm>
          </p:grpSpPr>
          <p:sp>
            <p:nvSpPr>
              <p:cNvPr id="23600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3826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1" name="Rectangle 70"/>
              <p:cNvSpPr>
                <a:spLocks noChangeAspect="1" noChangeArrowheads="1"/>
              </p:cNvSpPr>
              <p:nvPr/>
            </p:nvSpPr>
            <p:spPr bwMode="auto">
              <a:xfrm>
                <a:off x="3898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2" name="Rectangle 71"/>
              <p:cNvSpPr>
                <a:spLocks noChangeAspect="1" noChangeArrowheads="1"/>
              </p:cNvSpPr>
              <p:nvPr/>
            </p:nvSpPr>
            <p:spPr bwMode="auto">
              <a:xfrm>
                <a:off x="3970" y="2299"/>
                <a:ext cx="11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3" name="Rectangle 72"/>
              <p:cNvSpPr>
                <a:spLocks noChangeAspect="1" noChangeArrowheads="1"/>
              </p:cNvSpPr>
              <p:nvPr/>
            </p:nvSpPr>
            <p:spPr bwMode="auto">
              <a:xfrm>
                <a:off x="4043" y="2299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4" name="Rectangle 73"/>
              <p:cNvSpPr>
                <a:spLocks noChangeAspect="1" noChangeArrowheads="1"/>
              </p:cNvSpPr>
              <p:nvPr/>
            </p:nvSpPr>
            <p:spPr bwMode="auto">
              <a:xfrm>
                <a:off x="4113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5" name="Rectangle 74"/>
              <p:cNvSpPr>
                <a:spLocks noChangeAspect="1" noChangeArrowheads="1"/>
              </p:cNvSpPr>
              <p:nvPr/>
            </p:nvSpPr>
            <p:spPr bwMode="auto">
              <a:xfrm>
                <a:off x="4186" y="2299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6" name="Rectangle 75"/>
              <p:cNvSpPr>
                <a:spLocks noChangeAspect="1" noChangeArrowheads="1"/>
              </p:cNvSpPr>
              <p:nvPr/>
            </p:nvSpPr>
            <p:spPr bwMode="auto">
              <a:xfrm>
                <a:off x="4256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7" name="Rectangle 76"/>
              <p:cNvSpPr>
                <a:spLocks noChangeAspect="1" noChangeArrowheads="1"/>
              </p:cNvSpPr>
              <p:nvPr/>
            </p:nvSpPr>
            <p:spPr bwMode="auto">
              <a:xfrm>
                <a:off x="4329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8" name="Rectangle 77"/>
              <p:cNvSpPr>
                <a:spLocks noChangeAspect="1" noChangeArrowheads="1"/>
              </p:cNvSpPr>
              <p:nvPr/>
            </p:nvSpPr>
            <p:spPr bwMode="auto">
              <a:xfrm>
                <a:off x="4401" y="2299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9" name="Rectangle 78"/>
              <p:cNvSpPr>
                <a:spLocks noChangeAspect="1" noChangeArrowheads="1"/>
              </p:cNvSpPr>
              <p:nvPr/>
            </p:nvSpPr>
            <p:spPr bwMode="auto">
              <a:xfrm>
                <a:off x="4472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0" name="Rectangle 79"/>
              <p:cNvSpPr>
                <a:spLocks noChangeAspect="1" noChangeArrowheads="1"/>
              </p:cNvSpPr>
              <p:nvPr/>
            </p:nvSpPr>
            <p:spPr bwMode="auto">
              <a:xfrm>
                <a:off x="4544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80"/>
            <p:cNvGrpSpPr>
              <a:grpSpLocks/>
            </p:cNvGrpSpPr>
            <p:nvPr/>
          </p:nvGrpSpPr>
          <p:grpSpPr bwMode="auto">
            <a:xfrm>
              <a:off x="826" y="1536"/>
              <a:ext cx="1574" cy="214"/>
              <a:chOff x="2091" y="1850"/>
              <a:chExt cx="1101" cy="146"/>
            </a:xfrm>
          </p:grpSpPr>
          <p:sp>
            <p:nvSpPr>
              <p:cNvPr id="23584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3182" y="1850"/>
                <a:ext cx="10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5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3109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6" name="Rectangle 83"/>
              <p:cNvSpPr>
                <a:spLocks noChangeAspect="1" noChangeArrowheads="1"/>
              </p:cNvSpPr>
              <p:nvPr/>
            </p:nvSpPr>
            <p:spPr bwMode="auto">
              <a:xfrm>
                <a:off x="3037" y="1850"/>
                <a:ext cx="10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7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2963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8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2891" y="1850"/>
                <a:ext cx="11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9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2818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0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2746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1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2672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2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2601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3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2527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4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2455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5" name="Rectangle 92"/>
              <p:cNvSpPr>
                <a:spLocks noChangeAspect="1" noChangeArrowheads="1"/>
              </p:cNvSpPr>
              <p:nvPr/>
            </p:nvSpPr>
            <p:spPr bwMode="auto">
              <a:xfrm>
                <a:off x="2382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6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2310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7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2236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8" name="Rectangle 95"/>
              <p:cNvSpPr>
                <a:spLocks noChangeAspect="1" noChangeArrowheads="1"/>
              </p:cNvSpPr>
              <p:nvPr/>
            </p:nvSpPr>
            <p:spPr bwMode="auto">
              <a:xfrm>
                <a:off x="2164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9" name="Rectangle 96"/>
              <p:cNvSpPr>
                <a:spLocks noChangeAspect="1" noChangeArrowheads="1"/>
              </p:cNvSpPr>
              <p:nvPr/>
            </p:nvSpPr>
            <p:spPr bwMode="auto">
              <a:xfrm>
                <a:off x="2091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575" name="Text Box 97"/>
            <p:cNvSpPr txBox="1">
              <a:spLocks noChangeAspect="1" noChangeArrowheads="1"/>
            </p:cNvSpPr>
            <p:nvPr/>
          </p:nvSpPr>
          <p:spPr bwMode="auto">
            <a:xfrm>
              <a:off x="553" y="1408"/>
              <a:ext cx="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5’</a:t>
              </a:r>
            </a:p>
          </p:txBody>
        </p:sp>
        <p:sp>
          <p:nvSpPr>
            <p:cNvPr id="23576" name="Text Box 98"/>
            <p:cNvSpPr txBox="1">
              <a:spLocks noChangeAspect="1" noChangeArrowheads="1"/>
            </p:cNvSpPr>
            <p:nvPr/>
          </p:nvSpPr>
          <p:spPr bwMode="auto">
            <a:xfrm>
              <a:off x="507" y="1628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 3’</a:t>
              </a:r>
            </a:p>
          </p:txBody>
        </p:sp>
        <p:sp>
          <p:nvSpPr>
            <p:cNvPr id="23577" name="Text Box 99"/>
            <p:cNvSpPr txBox="1">
              <a:spLocks noChangeAspect="1" noChangeArrowheads="1"/>
            </p:cNvSpPr>
            <p:nvPr/>
          </p:nvSpPr>
          <p:spPr bwMode="auto">
            <a:xfrm>
              <a:off x="4737" y="1958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 3’</a:t>
              </a:r>
            </a:p>
          </p:txBody>
        </p:sp>
        <p:sp>
          <p:nvSpPr>
            <p:cNvPr id="23578" name="Text Box 100"/>
            <p:cNvSpPr txBox="1">
              <a:spLocks noChangeAspect="1" noChangeArrowheads="1"/>
            </p:cNvSpPr>
            <p:nvPr/>
          </p:nvSpPr>
          <p:spPr bwMode="auto">
            <a:xfrm>
              <a:off x="4737" y="2174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 5’</a:t>
              </a:r>
            </a:p>
          </p:txBody>
        </p:sp>
        <p:sp>
          <p:nvSpPr>
            <p:cNvPr id="23579" name="Text Box 101"/>
            <p:cNvSpPr txBox="1">
              <a:spLocks noChangeAspect="1" noChangeArrowheads="1"/>
            </p:cNvSpPr>
            <p:nvPr/>
          </p:nvSpPr>
          <p:spPr bwMode="auto">
            <a:xfrm>
              <a:off x="4737" y="853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 3’</a:t>
              </a:r>
            </a:p>
          </p:txBody>
        </p:sp>
        <p:sp>
          <p:nvSpPr>
            <p:cNvPr id="23580" name="Freeform 102"/>
            <p:cNvSpPr>
              <a:spLocks noChangeAspect="1"/>
            </p:cNvSpPr>
            <p:nvPr/>
          </p:nvSpPr>
          <p:spPr bwMode="auto">
            <a:xfrm>
              <a:off x="779" y="1724"/>
              <a:ext cx="3998" cy="606"/>
            </a:xfrm>
            <a:custGeom>
              <a:avLst/>
              <a:gdLst>
                <a:gd name="T0" fmla="*/ 1099 w 2796"/>
                <a:gd name="T1" fmla="*/ 0 h 412"/>
                <a:gd name="T2" fmla="*/ 1042 w 2796"/>
                <a:gd name="T3" fmla="*/ 0 h 412"/>
                <a:gd name="T4" fmla="*/ 946 w 2796"/>
                <a:gd name="T5" fmla="*/ 0 h 412"/>
                <a:gd name="T6" fmla="*/ 821 w 2796"/>
                <a:gd name="T7" fmla="*/ 0 h 412"/>
                <a:gd name="T8" fmla="*/ 680 w 2796"/>
                <a:gd name="T9" fmla="*/ 0 h 412"/>
                <a:gd name="T10" fmla="*/ 530 w 2796"/>
                <a:gd name="T11" fmla="*/ 0 h 412"/>
                <a:gd name="T12" fmla="*/ 380 w 2796"/>
                <a:gd name="T13" fmla="*/ 0 h 412"/>
                <a:gd name="T14" fmla="*/ 243 w 2796"/>
                <a:gd name="T15" fmla="*/ 0 h 412"/>
                <a:gd name="T16" fmla="*/ 128 w 2796"/>
                <a:gd name="T17" fmla="*/ 0 h 412"/>
                <a:gd name="T18" fmla="*/ 45 w 2796"/>
                <a:gd name="T19" fmla="*/ 0 h 412"/>
                <a:gd name="T20" fmla="*/ 3 w 2796"/>
                <a:gd name="T21" fmla="*/ 0 h 412"/>
                <a:gd name="T22" fmla="*/ 0 w 2796"/>
                <a:gd name="T23" fmla="*/ 35 h 412"/>
                <a:gd name="T24" fmla="*/ 1112 w 2796"/>
                <a:gd name="T25" fmla="*/ 35 h 412"/>
                <a:gd name="T26" fmla="*/ 1112 w 2796"/>
                <a:gd name="T27" fmla="*/ 35 h 412"/>
                <a:gd name="T28" fmla="*/ 1165 w 2796"/>
                <a:gd name="T29" fmla="*/ 35 h 412"/>
                <a:gd name="T30" fmla="*/ 1276 w 2796"/>
                <a:gd name="T31" fmla="*/ 60 h 412"/>
                <a:gd name="T32" fmla="*/ 1377 w 2796"/>
                <a:gd name="T33" fmla="*/ 143 h 412"/>
                <a:gd name="T34" fmla="*/ 1404 w 2796"/>
                <a:gd name="T35" fmla="*/ 189 h 412"/>
                <a:gd name="T36" fmla="*/ 1431 w 2796"/>
                <a:gd name="T37" fmla="*/ 236 h 412"/>
                <a:gd name="T38" fmla="*/ 1480 w 2796"/>
                <a:gd name="T39" fmla="*/ 312 h 412"/>
                <a:gd name="T40" fmla="*/ 1545 w 2796"/>
                <a:gd name="T41" fmla="*/ 369 h 412"/>
                <a:gd name="T42" fmla="*/ 1638 w 2796"/>
                <a:gd name="T43" fmla="*/ 404 h 412"/>
                <a:gd name="T44" fmla="*/ 1725 w 2796"/>
                <a:gd name="T45" fmla="*/ 411 h 412"/>
                <a:gd name="T46" fmla="*/ 1751 w 2796"/>
                <a:gd name="T47" fmla="*/ 411 h 412"/>
                <a:gd name="T48" fmla="*/ 1823 w 2796"/>
                <a:gd name="T49" fmla="*/ 411 h 412"/>
                <a:gd name="T50" fmla="*/ 1929 w 2796"/>
                <a:gd name="T51" fmla="*/ 411 h 412"/>
                <a:gd name="T52" fmla="*/ 2061 w 2796"/>
                <a:gd name="T53" fmla="*/ 411 h 412"/>
                <a:gd name="T54" fmla="*/ 2207 w 2796"/>
                <a:gd name="T55" fmla="*/ 411 h 412"/>
                <a:gd name="T56" fmla="*/ 2357 w 2796"/>
                <a:gd name="T57" fmla="*/ 411 h 412"/>
                <a:gd name="T58" fmla="*/ 2500 w 2796"/>
                <a:gd name="T59" fmla="*/ 411 h 412"/>
                <a:gd name="T60" fmla="*/ 2623 w 2796"/>
                <a:gd name="T61" fmla="*/ 411 h 412"/>
                <a:gd name="T62" fmla="*/ 2720 w 2796"/>
                <a:gd name="T63" fmla="*/ 411 h 412"/>
                <a:gd name="T64" fmla="*/ 2796 w 2796"/>
                <a:gd name="T65" fmla="*/ 410 h 412"/>
                <a:gd name="T66" fmla="*/ 2794 w 2796"/>
                <a:gd name="T67" fmla="*/ 410 h 412"/>
                <a:gd name="T68" fmla="*/ 2772 w 2796"/>
                <a:gd name="T69" fmla="*/ 378 h 412"/>
                <a:gd name="T70" fmla="*/ 2744 w 2796"/>
                <a:gd name="T71" fmla="*/ 377 h 412"/>
                <a:gd name="T72" fmla="*/ 2659 w 2796"/>
                <a:gd name="T73" fmla="*/ 377 h 412"/>
                <a:gd name="T74" fmla="*/ 2543 w 2796"/>
                <a:gd name="T75" fmla="*/ 377 h 412"/>
                <a:gd name="T76" fmla="*/ 2405 w 2796"/>
                <a:gd name="T77" fmla="*/ 377 h 412"/>
                <a:gd name="T78" fmla="*/ 2258 w 2796"/>
                <a:gd name="T79" fmla="*/ 377 h 412"/>
                <a:gd name="T80" fmla="*/ 2109 w 2796"/>
                <a:gd name="T81" fmla="*/ 377 h 412"/>
                <a:gd name="T82" fmla="*/ 1971 w 2796"/>
                <a:gd name="T83" fmla="*/ 377 h 412"/>
                <a:gd name="T84" fmla="*/ 1856 w 2796"/>
                <a:gd name="T85" fmla="*/ 377 h 412"/>
                <a:gd name="T86" fmla="*/ 1770 w 2796"/>
                <a:gd name="T87" fmla="*/ 377 h 412"/>
                <a:gd name="T88" fmla="*/ 1728 w 2796"/>
                <a:gd name="T89" fmla="*/ 377 h 412"/>
                <a:gd name="T90" fmla="*/ 1680 w 2796"/>
                <a:gd name="T91" fmla="*/ 374 h 412"/>
                <a:gd name="T92" fmla="*/ 1579 w 2796"/>
                <a:gd name="T93" fmla="*/ 350 h 412"/>
                <a:gd name="T94" fmla="*/ 1513 w 2796"/>
                <a:gd name="T95" fmla="*/ 297 h 412"/>
                <a:gd name="T96" fmla="*/ 1459 w 2796"/>
                <a:gd name="T97" fmla="*/ 219 h 412"/>
                <a:gd name="T98" fmla="*/ 1434 w 2796"/>
                <a:gd name="T99" fmla="*/ 173 h 412"/>
                <a:gd name="T100" fmla="*/ 1405 w 2796"/>
                <a:gd name="T101" fmla="*/ 125 h 412"/>
                <a:gd name="T102" fmla="*/ 1308 w 2796"/>
                <a:gd name="T103" fmla="*/ 36 h 412"/>
                <a:gd name="T104" fmla="*/ 1197 w 2796"/>
                <a:gd name="T105" fmla="*/ 3 h 412"/>
                <a:gd name="T106" fmla="*/ 1120 w 2796"/>
                <a:gd name="T107" fmla="*/ 0 h 4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796"/>
                <a:gd name="T163" fmla="*/ 0 h 412"/>
                <a:gd name="T164" fmla="*/ 2796 w 2796"/>
                <a:gd name="T165" fmla="*/ 412 h 41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796" h="412">
                  <a:moveTo>
                    <a:pt x="1111" y="0"/>
                  </a:moveTo>
                  <a:lnTo>
                    <a:pt x="1108" y="0"/>
                  </a:lnTo>
                  <a:lnTo>
                    <a:pt x="1099" y="0"/>
                  </a:lnTo>
                  <a:lnTo>
                    <a:pt x="1085" y="0"/>
                  </a:lnTo>
                  <a:lnTo>
                    <a:pt x="1066" y="0"/>
                  </a:lnTo>
                  <a:lnTo>
                    <a:pt x="1042" y="0"/>
                  </a:lnTo>
                  <a:lnTo>
                    <a:pt x="1013" y="0"/>
                  </a:lnTo>
                  <a:lnTo>
                    <a:pt x="982" y="0"/>
                  </a:lnTo>
                  <a:lnTo>
                    <a:pt x="946" y="0"/>
                  </a:lnTo>
                  <a:lnTo>
                    <a:pt x="907" y="0"/>
                  </a:lnTo>
                  <a:lnTo>
                    <a:pt x="866" y="0"/>
                  </a:lnTo>
                  <a:lnTo>
                    <a:pt x="821" y="0"/>
                  </a:lnTo>
                  <a:lnTo>
                    <a:pt x="776" y="0"/>
                  </a:lnTo>
                  <a:lnTo>
                    <a:pt x="730" y="0"/>
                  </a:lnTo>
                  <a:lnTo>
                    <a:pt x="680" y="0"/>
                  </a:lnTo>
                  <a:lnTo>
                    <a:pt x="631" y="0"/>
                  </a:lnTo>
                  <a:lnTo>
                    <a:pt x="581" y="0"/>
                  </a:lnTo>
                  <a:lnTo>
                    <a:pt x="530" y="0"/>
                  </a:lnTo>
                  <a:lnTo>
                    <a:pt x="479" y="0"/>
                  </a:lnTo>
                  <a:lnTo>
                    <a:pt x="429" y="0"/>
                  </a:lnTo>
                  <a:lnTo>
                    <a:pt x="380" y="0"/>
                  </a:lnTo>
                  <a:lnTo>
                    <a:pt x="333" y="0"/>
                  </a:lnTo>
                  <a:lnTo>
                    <a:pt x="288" y="0"/>
                  </a:lnTo>
                  <a:lnTo>
                    <a:pt x="243" y="0"/>
                  </a:lnTo>
                  <a:lnTo>
                    <a:pt x="203" y="0"/>
                  </a:lnTo>
                  <a:lnTo>
                    <a:pt x="164" y="0"/>
                  </a:lnTo>
                  <a:lnTo>
                    <a:pt x="128" y="0"/>
                  </a:lnTo>
                  <a:lnTo>
                    <a:pt x="96" y="0"/>
                  </a:lnTo>
                  <a:lnTo>
                    <a:pt x="68" y="0"/>
                  </a:lnTo>
                  <a:lnTo>
                    <a:pt x="45" y="0"/>
                  </a:lnTo>
                  <a:lnTo>
                    <a:pt x="26" y="0"/>
                  </a:lnTo>
                  <a:lnTo>
                    <a:pt x="12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5"/>
                  </a:lnTo>
                  <a:lnTo>
                    <a:pt x="1112" y="35"/>
                  </a:lnTo>
                  <a:lnTo>
                    <a:pt x="1120" y="35"/>
                  </a:lnTo>
                  <a:lnTo>
                    <a:pt x="1138" y="33"/>
                  </a:lnTo>
                  <a:lnTo>
                    <a:pt x="1165" y="35"/>
                  </a:lnTo>
                  <a:lnTo>
                    <a:pt x="1200" y="39"/>
                  </a:lnTo>
                  <a:lnTo>
                    <a:pt x="1237" y="47"/>
                  </a:lnTo>
                  <a:lnTo>
                    <a:pt x="1276" y="60"/>
                  </a:lnTo>
                  <a:lnTo>
                    <a:pt x="1314" y="80"/>
                  </a:lnTo>
                  <a:lnTo>
                    <a:pt x="1348" y="107"/>
                  </a:lnTo>
                  <a:lnTo>
                    <a:pt x="1377" y="143"/>
                  </a:lnTo>
                  <a:lnTo>
                    <a:pt x="1386" y="159"/>
                  </a:lnTo>
                  <a:lnTo>
                    <a:pt x="1404" y="189"/>
                  </a:lnTo>
                  <a:lnTo>
                    <a:pt x="1414" y="206"/>
                  </a:lnTo>
                  <a:lnTo>
                    <a:pt x="1431" y="236"/>
                  </a:lnTo>
                  <a:lnTo>
                    <a:pt x="1446" y="263"/>
                  </a:lnTo>
                  <a:lnTo>
                    <a:pt x="1462" y="288"/>
                  </a:lnTo>
                  <a:lnTo>
                    <a:pt x="1480" y="312"/>
                  </a:lnTo>
                  <a:lnTo>
                    <a:pt x="1498" y="333"/>
                  </a:lnTo>
                  <a:lnTo>
                    <a:pt x="1521" y="353"/>
                  </a:lnTo>
                  <a:lnTo>
                    <a:pt x="1545" y="369"/>
                  </a:lnTo>
                  <a:lnTo>
                    <a:pt x="1572" y="384"/>
                  </a:lnTo>
                  <a:lnTo>
                    <a:pt x="1602" y="396"/>
                  </a:lnTo>
                  <a:lnTo>
                    <a:pt x="1638" y="404"/>
                  </a:lnTo>
                  <a:lnTo>
                    <a:pt x="1679" y="408"/>
                  </a:lnTo>
                  <a:lnTo>
                    <a:pt x="1725" y="411"/>
                  </a:lnTo>
                  <a:lnTo>
                    <a:pt x="1728" y="411"/>
                  </a:lnTo>
                  <a:lnTo>
                    <a:pt x="1736" y="411"/>
                  </a:lnTo>
                  <a:lnTo>
                    <a:pt x="1751" y="411"/>
                  </a:lnTo>
                  <a:lnTo>
                    <a:pt x="1770" y="411"/>
                  </a:lnTo>
                  <a:lnTo>
                    <a:pt x="1794" y="411"/>
                  </a:lnTo>
                  <a:lnTo>
                    <a:pt x="1823" y="411"/>
                  </a:lnTo>
                  <a:lnTo>
                    <a:pt x="1856" y="411"/>
                  </a:lnTo>
                  <a:lnTo>
                    <a:pt x="1890" y="411"/>
                  </a:lnTo>
                  <a:lnTo>
                    <a:pt x="1929" y="411"/>
                  </a:lnTo>
                  <a:lnTo>
                    <a:pt x="1971" y="411"/>
                  </a:lnTo>
                  <a:lnTo>
                    <a:pt x="2016" y="411"/>
                  </a:lnTo>
                  <a:lnTo>
                    <a:pt x="2061" y="411"/>
                  </a:lnTo>
                  <a:lnTo>
                    <a:pt x="2109" y="411"/>
                  </a:lnTo>
                  <a:lnTo>
                    <a:pt x="2157" y="411"/>
                  </a:lnTo>
                  <a:lnTo>
                    <a:pt x="2207" y="411"/>
                  </a:lnTo>
                  <a:lnTo>
                    <a:pt x="2258" y="411"/>
                  </a:lnTo>
                  <a:lnTo>
                    <a:pt x="2308" y="411"/>
                  </a:lnTo>
                  <a:lnTo>
                    <a:pt x="2357" y="411"/>
                  </a:lnTo>
                  <a:lnTo>
                    <a:pt x="2405" y="411"/>
                  </a:lnTo>
                  <a:lnTo>
                    <a:pt x="2453" y="411"/>
                  </a:lnTo>
                  <a:lnTo>
                    <a:pt x="2500" y="411"/>
                  </a:lnTo>
                  <a:lnTo>
                    <a:pt x="2543" y="411"/>
                  </a:lnTo>
                  <a:lnTo>
                    <a:pt x="2584" y="411"/>
                  </a:lnTo>
                  <a:lnTo>
                    <a:pt x="2623" y="411"/>
                  </a:lnTo>
                  <a:lnTo>
                    <a:pt x="2659" y="411"/>
                  </a:lnTo>
                  <a:lnTo>
                    <a:pt x="2692" y="411"/>
                  </a:lnTo>
                  <a:lnTo>
                    <a:pt x="2720" y="411"/>
                  </a:lnTo>
                  <a:lnTo>
                    <a:pt x="2744" y="411"/>
                  </a:lnTo>
                  <a:lnTo>
                    <a:pt x="2794" y="410"/>
                  </a:lnTo>
                  <a:lnTo>
                    <a:pt x="2796" y="410"/>
                  </a:lnTo>
                  <a:lnTo>
                    <a:pt x="2794" y="412"/>
                  </a:lnTo>
                  <a:lnTo>
                    <a:pt x="2794" y="410"/>
                  </a:lnTo>
                  <a:lnTo>
                    <a:pt x="2796" y="380"/>
                  </a:lnTo>
                  <a:lnTo>
                    <a:pt x="2774" y="380"/>
                  </a:lnTo>
                  <a:lnTo>
                    <a:pt x="2772" y="378"/>
                  </a:lnTo>
                  <a:lnTo>
                    <a:pt x="2777" y="377"/>
                  </a:lnTo>
                  <a:lnTo>
                    <a:pt x="2764" y="377"/>
                  </a:lnTo>
                  <a:lnTo>
                    <a:pt x="2744" y="377"/>
                  </a:lnTo>
                  <a:lnTo>
                    <a:pt x="2720" y="377"/>
                  </a:lnTo>
                  <a:lnTo>
                    <a:pt x="2692" y="377"/>
                  </a:lnTo>
                  <a:lnTo>
                    <a:pt x="2659" y="377"/>
                  </a:lnTo>
                  <a:lnTo>
                    <a:pt x="2623" y="377"/>
                  </a:lnTo>
                  <a:lnTo>
                    <a:pt x="2584" y="377"/>
                  </a:lnTo>
                  <a:lnTo>
                    <a:pt x="2543" y="377"/>
                  </a:lnTo>
                  <a:lnTo>
                    <a:pt x="2500" y="377"/>
                  </a:lnTo>
                  <a:lnTo>
                    <a:pt x="2453" y="377"/>
                  </a:lnTo>
                  <a:lnTo>
                    <a:pt x="2405" y="377"/>
                  </a:lnTo>
                  <a:lnTo>
                    <a:pt x="2357" y="377"/>
                  </a:lnTo>
                  <a:lnTo>
                    <a:pt x="2308" y="377"/>
                  </a:lnTo>
                  <a:lnTo>
                    <a:pt x="2258" y="377"/>
                  </a:lnTo>
                  <a:lnTo>
                    <a:pt x="2207" y="377"/>
                  </a:lnTo>
                  <a:lnTo>
                    <a:pt x="2157" y="377"/>
                  </a:lnTo>
                  <a:lnTo>
                    <a:pt x="2109" y="377"/>
                  </a:lnTo>
                  <a:lnTo>
                    <a:pt x="2061" y="377"/>
                  </a:lnTo>
                  <a:lnTo>
                    <a:pt x="2016" y="377"/>
                  </a:lnTo>
                  <a:lnTo>
                    <a:pt x="1971" y="377"/>
                  </a:lnTo>
                  <a:lnTo>
                    <a:pt x="1929" y="377"/>
                  </a:lnTo>
                  <a:lnTo>
                    <a:pt x="1890" y="377"/>
                  </a:lnTo>
                  <a:lnTo>
                    <a:pt x="1856" y="377"/>
                  </a:lnTo>
                  <a:lnTo>
                    <a:pt x="1823" y="377"/>
                  </a:lnTo>
                  <a:lnTo>
                    <a:pt x="1794" y="377"/>
                  </a:lnTo>
                  <a:lnTo>
                    <a:pt x="1770" y="377"/>
                  </a:lnTo>
                  <a:lnTo>
                    <a:pt x="1751" y="377"/>
                  </a:lnTo>
                  <a:lnTo>
                    <a:pt x="1736" y="377"/>
                  </a:lnTo>
                  <a:lnTo>
                    <a:pt x="1728" y="377"/>
                  </a:lnTo>
                  <a:lnTo>
                    <a:pt x="1725" y="377"/>
                  </a:lnTo>
                  <a:lnTo>
                    <a:pt x="1680" y="374"/>
                  </a:lnTo>
                  <a:lnTo>
                    <a:pt x="1641" y="369"/>
                  </a:lnTo>
                  <a:lnTo>
                    <a:pt x="1608" y="362"/>
                  </a:lnTo>
                  <a:lnTo>
                    <a:pt x="1579" y="350"/>
                  </a:lnTo>
                  <a:lnTo>
                    <a:pt x="1554" y="335"/>
                  </a:lnTo>
                  <a:lnTo>
                    <a:pt x="1531" y="317"/>
                  </a:lnTo>
                  <a:lnTo>
                    <a:pt x="1513" y="297"/>
                  </a:lnTo>
                  <a:lnTo>
                    <a:pt x="1494" y="273"/>
                  </a:lnTo>
                  <a:lnTo>
                    <a:pt x="1477" y="248"/>
                  </a:lnTo>
                  <a:lnTo>
                    <a:pt x="1459" y="219"/>
                  </a:lnTo>
                  <a:lnTo>
                    <a:pt x="1443" y="189"/>
                  </a:lnTo>
                  <a:lnTo>
                    <a:pt x="1434" y="173"/>
                  </a:lnTo>
                  <a:lnTo>
                    <a:pt x="1416" y="141"/>
                  </a:lnTo>
                  <a:lnTo>
                    <a:pt x="1405" y="125"/>
                  </a:lnTo>
                  <a:lnTo>
                    <a:pt x="1378" y="87"/>
                  </a:lnTo>
                  <a:lnTo>
                    <a:pt x="1344" y="59"/>
                  </a:lnTo>
                  <a:lnTo>
                    <a:pt x="1308" y="36"/>
                  </a:lnTo>
                  <a:lnTo>
                    <a:pt x="1270" y="20"/>
                  </a:lnTo>
                  <a:lnTo>
                    <a:pt x="1233" y="11"/>
                  </a:lnTo>
                  <a:lnTo>
                    <a:pt x="1197" y="3"/>
                  </a:lnTo>
                  <a:lnTo>
                    <a:pt x="1164" y="0"/>
                  </a:lnTo>
                  <a:lnTo>
                    <a:pt x="1138" y="0"/>
                  </a:lnTo>
                  <a:lnTo>
                    <a:pt x="1120" y="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1" name="Freeform 103"/>
            <p:cNvSpPr>
              <a:spLocks noChangeAspect="1"/>
            </p:cNvSpPr>
            <p:nvPr/>
          </p:nvSpPr>
          <p:spPr bwMode="auto">
            <a:xfrm>
              <a:off x="779" y="956"/>
              <a:ext cx="3998" cy="605"/>
            </a:xfrm>
            <a:custGeom>
              <a:avLst/>
              <a:gdLst>
                <a:gd name="T0" fmla="*/ 1638 w 2796"/>
                <a:gd name="T1" fmla="*/ 9 h 411"/>
                <a:gd name="T2" fmla="*/ 1543 w 2796"/>
                <a:gd name="T3" fmla="*/ 42 h 411"/>
                <a:gd name="T4" fmla="*/ 1479 w 2796"/>
                <a:gd name="T5" fmla="*/ 101 h 411"/>
                <a:gd name="T6" fmla="*/ 1429 w 2796"/>
                <a:gd name="T7" fmla="*/ 177 h 411"/>
                <a:gd name="T8" fmla="*/ 1404 w 2796"/>
                <a:gd name="T9" fmla="*/ 222 h 411"/>
                <a:gd name="T10" fmla="*/ 1377 w 2796"/>
                <a:gd name="T11" fmla="*/ 269 h 411"/>
                <a:gd name="T12" fmla="*/ 1276 w 2796"/>
                <a:gd name="T13" fmla="*/ 351 h 411"/>
                <a:gd name="T14" fmla="*/ 1165 w 2796"/>
                <a:gd name="T15" fmla="*/ 375 h 411"/>
                <a:gd name="T16" fmla="*/ 1112 w 2796"/>
                <a:gd name="T17" fmla="*/ 377 h 411"/>
                <a:gd name="T18" fmla="*/ 1112 w 2796"/>
                <a:gd name="T19" fmla="*/ 377 h 411"/>
                <a:gd name="T20" fmla="*/ 0 w 2796"/>
                <a:gd name="T21" fmla="*/ 377 h 411"/>
                <a:gd name="T22" fmla="*/ 3 w 2796"/>
                <a:gd name="T23" fmla="*/ 410 h 411"/>
                <a:gd name="T24" fmla="*/ 45 w 2796"/>
                <a:gd name="T25" fmla="*/ 410 h 411"/>
                <a:gd name="T26" fmla="*/ 128 w 2796"/>
                <a:gd name="T27" fmla="*/ 410 h 411"/>
                <a:gd name="T28" fmla="*/ 243 w 2796"/>
                <a:gd name="T29" fmla="*/ 410 h 411"/>
                <a:gd name="T30" fmla="*/ 380 w 2796"/>
                <a:gd name="T31" fmla="*/ 410 h 411"/>
                <a:gd name="T32" fmla="*/ 530 w 2796"/>
                <a:gd name="T33" fmla="*/ 410 h 411"/>
                <a:gd name="T34" fmla="*/ 680 w 2796"/>
                <a:gd name="T35" fmla="*/ 410 h 411"/>
                <a:gd name="T36" fmla="*/ 821 w 2796"/>
                <a:gd name="T37" fmla="*/ 410 h 411"/>
                <a:gd name="T38" fmla="*/ 946 w 2796"/>
                <a:gd name="T39" fmla="*/ 410 h 411"/>
                <a:gd name="T40" fmla="*/ 1042 w 2796"/>
                <a:gd name="T41" fmla="*/ 410 h 411"/>
                <a:gd name="T42" fmla="*/ 1099 w 2796"/>
                <a:gd name="T43" fmla="*/ 410 h 411"/>
                <a:gd name="T44" fmla="*/ 1111 w 2796"/>
                <a:gd name="T45" fmla="*/ 410 h 411"/>
                <a:gd name="T46" fmla="*/ 1164 w 2796"/>
                <a:gd name="T47" fmla="*/ 410 h 411"/>
                <a:gd name="T48" fmla="*/ 1270 w 2796"/>
                <a:gd name="T49" fmla="*/ 390 h 411"/>
                <a:gd name="T50" fmla="*/ 1378 w 2796"/>
                <a:gd name="T51" fmla="*/ 324 h 411"/>
                <a:gd name="T52" fmla="*/ 1416 w 2796"/>
                <a:gd name="T53" fmla="*/ 270 h 411"/>
                <a:gd name="T54" fmla="*/ 1441 w 2796"/>
                <a:gd name="T55" fmla="*/ 224 h 411"/>
                <a:gd name="T56" fmla="*/ 1494 w 2796"/>
                <a:gd name="T57" fmla="*/ 138 h 411"/>
                <a:gd name="T58" fmla="*/ 1552 w 2796"/>
                <a:gd name="T59" fmla="*/ 78 h 411"/>
                <a:gd name="T60" fmla="*/ 1641 w 2796"/>
                <a:gd name="T61" fmla="*/ 44 h 411"/>
                <a:gd name="T62" fmla="*/ 1725 w 2796"/>
                <a:gd name="T63" fmla="*/ 36 h 411"/>
                <a:gd name="T64" fmla="*/ 1751 w 2796"/>
                <a:gd name="T65" fmla="*/ 36 h 411"/>
                <a:gd name="T66" fmla="*/ 1823 w 2796"/>
                <a:gd name="T67" fmla="*/ 36 h 411"/>
                <a:gd name="T68" fmla="*/ 1929 w 2796"/>
                <a:gd name="T69" fmla="*/ 36 h 411"/>
                <a:gd name="T70" fmla="*/ 2061 w 2796"/>
                <a:gd name="T71" fmla="*/ 36 h 411"/>
                <a:gd name="T72" fmla="*/ 2207 w 2796"/>
                <a:gd name="T73" fmla="*/ 36 h 411"/>
                <a:gd name="T74" fmla="*/ 2357 w 2796"/>
                <a:gd name="T75" fmla="*/ 36 h 411"/>
                <a:gd name="T76" fmla="*/ 2500 w 2796"/>
                <a:gd name="T77" fmla="*/ 36 h 411"/>
                <a:gd name="T78" fmla="*/ 2623 w 2796"/>
                <a:gd name="T79" fmla="*/ 36 h 411"/>
                <a:gd name="T80" fmla="*/ 2720 w 2796"/>
                <a:gd name="T81" fmla="*/ 36 h 411"/>
                <a:gd name="T82" fmla="*/ 2754 w 2796"/>
                <a:gd name="T83" fmla="*/ 36 h 411"/>
                <a:gd name="T84" fmla="*/ 2794 w 2796"/>
                <a:gd name="T85" fmla="*/ 36 h 4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96"/>
                <a:gd name="T130" fmla="*/ 0 h 411"/>
                <a:gd name="T131" fmla="*/ 2796 w 2796"/>
                <a:gd name="T132" fmla="*/ 411 h 4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96" h="411">
                  <a:moveTo>
                    <a:pt x="1725" y="2"/>
                  </a:moveTo>
                  <a:lnTo>
                    <a:pt x="1679" y="3"/>
                  </a:lnTo>
                  <a:lnTo>
                    <a:pt x="1638" y="9"/>
                  </a:lnTo>
                  <a:lnTo>
                    <a:pt x="1602" y="18"/>
                  </a:lnTo>
                  <a:lnTo>
                    <a:pt x="1572" y="29"/>
                  </a:lnTo>
                  <a:lnTo>
                    <a:pt x="1543" y="42"/>
                  </a:lnTo>
                  <a:lnTo>
                    <a:pt x="1519" y="59"/>
                  </a:lnTo>
                  <a:lnTo>
                    <a:pt x="1498" y="80"/>
                  </a:lnTo>
                  <a:lnTo>
                    <a:pt x="1479" y="101"/>
                  </a:lnTo>
                  <a:lnTo>
                    <a:pt x="1461" y="125"/>
                  </a:lnTo>
                  <a:lnTo>
                    <a:pt x="1444" y="150"/>
                  </a:lnTo>
                  <a:lnTo>
                    <a:pt x="1429" y="177"/>
                  </a:lnTo>
                  <a:lnTo>
                    <a:pt x="1413" y="206"/>
                  </a:lnTo>
                  <a:lnTo>
                    <a:pt x="1404" y="222"/>
                  </a:lnTo>
                  <a:lnTo>
                    <a:pt x="1386" y="252"/>
                  </a:lnTo>
                  <a:lnTo>
                    <a:pt x="1377" y="269"/>
                  </a:lnTo>
                  <a:lnTo>
                    <a:pt x="1348" y="305"/>
                  </a:lnTo>
                  <a:lnTo>
                    <a:pt x="1314" y="332"/>
                  </a:lnTo>
                  <a:lnTo>
                    <a:pt x="1276" y="351"/>
                  </a:lnTo>
                  <a:lnTo>
                    <a:pt x="1237" y="365"/>
                  </a:lnTo>
                  <a:lnTo>
                    <a:pt x="1200" y="372"/>
                  </a:lnTo>
                  <a:lnTo>
                    <a:pt x="1165" y="375"/>
                  </a:lnTo>
                  <a:lnTo>
                    <a:pt x="1138" y="377"/>
                  </a:lnTo>
                  <a:lnTo>
                    <a:pt x="1120" y="377"/>
                  </a:lnTo>
                  <a:lnTo>
                    <a:pt x="1112" y="377"/>
                  </a:lnTo>
                  <a:lnTo>
                    <a:pt x="0" y="377"/>
                  </a:lnTo>
                  <a:lnTo>
                    <a:pt x="0" y="410"/>
                  </a:lnTo>
                  <a:lnTo>
                    <a:pt x="3" y="410"/>
                  </a:lnTo>
                  <a:lnTo>
                    <a:pt x="12" y="410"/>
                  </a:lnTo>
                  <a:lnTo>
                    <a:pt x="26" y="410"/>
                  </a:lnTo>
                  <a:lnTo>
                    <a:pt x="45" y="410"/>
                  </a:lnTo>
                  <a:lnTo>
                    <a:pt x="68" y="410"/>
                  </a:lnTo>
                  <a:lnTo>
                    <a:pt x="96" y="410"/>
                  </a:lnTo>
                  <a:lnTo>
                    <a:pt x="128" y="410"/>
                  </a:lnTo>
                  <a:lnTo>
                    <a:pt x="164" y="410"/>
                  </a:lnTo>
                  <a:lnTo>
                    <a:pt x="203" y="410"/>
                  </a:lnTo>
                  <a:lnTo>
                    <a:pt x="243" y="410"/>
                  </a:lnTo>
                  <a:lnTo>
                    <a:pt x="288" y="410"/>
                  </a:lnTo>
                  <a:lnTo>
                    <a:pt x="333" y="410"/>
                  </a:lnTo>
                  <a:lnTo>
                    <a:pt x="380" y="410"/>
                  </a:lnTo>
                  <a:lnTo>
                    <a:pt x="429" y="410"/>
                  </a:lnTo>
                  <a:lnTo>
                    <a:pt x="479" y="410"/>
                  </a:lnTo>
                  <a:lnTo>
                    <a:pt x="530" y="410"/>
                  </a:lnTo>
                  <a:lnTo>
                    <a:pt x="581" y="410"/>
                  </a:lnTo>
                  <a:lnTo>
                    <a:pt x="631" y="410"/>
                  </a:lnTo>
                  <a:lnTo>
                    <a:pt x="680" y="410"/>
                  </a:lnTo>
                  <a:lnTo>
                    <a:pt x="730" y="410"/>
                  </a:lnTo>
                  <a:lnTo>
                    <a:pt x="776" y="410"/>
                  </a:lnTo>
                  <a:lnTo>
                    <a:pt x="821" y="410"/>
                  </a:lnTo>
                  <a:lnTo>
                    <a:pt x="866" y="410"/>
                  </a:lnTo>
                  <a:lnTo>
                    <a:pt x="907" y="410"/>
                  </a:lnTo>
                  <a:lnTo>
                    <a:pt x="946" y="410"/>
                  </a:lnTo>
                  <a:lnTo>
                    <a:pt x="982" y="410"/>
                  </a:lnTo>
                  <a:lnTo>
                    <a:pt x="1013" y="410"/>
                  </a:lnTo>
                  <a:lnTo>
                    <a:pt x="1042" y="410"/>
                  </a:lnTo>
                  <a:lnTo>
                    <a:pt x="1066" y="410"/>
                  </a:lnTo>
                  <a:lnTo>
                    <a:pt x="1085" y="410"/>
                  </a:lnTo>
                  <a:lnTo>
                    <a:pt x="1099" y="410"/>
                  </a:lnTo>
                  <a:lnTo>
                    <a:pt x="1108" y="410"/>
                  </a:lnTo>
                  <a:lnTo>
                    <a:pt x="1111" y="410"/>
                  </a:lnTo>
                  <a:lnTo>
                    <a:pt x="1120" y="411"/>
                  </a:lnTo>
                  <a:lnTo>
                    <a:pt x="1138" y="411"/>
                  </a:lnTo>
                  <a:lnTo>
                    <a:pt x="1164" y="410"/>
                  </a:lnTo>
                  <a:lnTo>
                    <a:pt x="1197" y="407"/>
                  </a:lnTo>
                  <a:lnTo>
                    <a:pt x="1233" y="401"/>
                  </a:lnTo>
                  <a:lnTo>
                    <a:pt x="1270" y="390"/>
                  </a:lnTo>
                  <a:lnTo>
                    <a:pt x="1308" y="375"/>
                  </a:lnTo>
                  <a:lnTo>
                    <a:pt x="1344" y="353"/>
                  </a:lnTo>
                  <a:lnTo>
                    <a:pt x="1378" y="324"/>
                  </a:lnTo>
                  <a:lnTo>
                    <a:pt x="1405" y="287"/>
                  </a:lnTo>
                  <a:lnTo>
                    <a:pt x="1416" y="270"/>
                  </a:lnTo>
                  <a:lnTo>
                    <a:pt x="1434" y="240"/>
                  </a:lnTo>
                  <a:lnTo>
                    <a:pt x="1441" y="224"/>
                  </a:lnTo>
                  <a:lnTo>
                    <a:pt x="1459" y="192"/>
                  </a:lnTo>
                  <a:lnTo>
                    <a:pt x="1477" y="164"/>
                  </a:lnTo>
                  <a:lnTo>
                    <a:pt x="1494" y="138"/>
                  </a:lnTo>
                  <a:lnTo>
                    <a:pt x="1512" y="116"/>
                  </a:lnTo>
                  <a:lnTo>
                    <a:pt x="1531" y="95"/>
                  </a:lnTo>
                  <a:lnTo>
                    <a:pt x="1552" y="78"/>
                  </a:lnTo>
                  <a:lnTo>
                    <a:pt x="1578" y="63"/>
                  </a:lnTo>
                  <a:lnTo>
                    <a:pt x="1606" y="51"/>
                  </a:lnTo>
                  <a:lnTo>
                    <a:pt x="1641" y="44"/>
                  </a:lnTo>
                  <a:lnTo>
                    <a:pt x="1680" y="38"/>
                  </a:lnTo>
                  <a:lnTo>
                    <a:pt x="1725" y="36"/>
                  </a:lnTo>
                  <a:lnTo>
                    <a:pt x="1728" y="36"/>
                  </a:lnTo>
                  <a:lnTo>
                    <a:pt x="1736" y="36"/>
                  </a:lnTo>
                  <a:lnTo>
                    <a:pt x="1751" y="36"/>
                  </a:lnTo>
                  <a:lnTo>
                    <a:pt x="1770" y="36"/>
                  </a:lnTo>
                  <a:lnTo>
                    <a:pt x="1794" y="36"/>
                  </a:lnTo>
                  <a:lnTo>
                    <a:pt x="1823" y="36"/>
                  </a:lnTo>
                  <a:lnTo>
                    <a:pt x="1856" y="36"/>
                  </a:lnTo>
                  <a:lnTo>
                    <a:pt x="1890" y="36"/>
                  </a:lnTo>
                  <a:lnTo>
                    <a:pt x="1929" y="36"/>
                  </a:lnTo>
                  <a:lnTo>
                    <a:pt x="1971" y="36"/>
                  </a:lnTo>
                  <a:lnTo>
                    <a:pt x="2016" y="36"/>
                  </a:lnTo>
                  <a:lnTo>
                    <a:pt x="2061" y="36"/>
                  </a:lnTo>
                  <a:lnTo>
                    <a:pt x="2109" y="36"/>
                  </a:lnTo>
                  <a:lnTo>
                    <a:pt x="2157" y="36"/>
                  </a:lnTo>
                  <a:lnTo>
                    <a:pt x="2207" y="36"/>
                  </a:lnTo>
                  <a:lnTo>
                    <a:pt x="2258" y="36"/>
                  </a:lnTo>
                  <a:lnTo>
                    <a:pt x="2308" y="36"/>
                  </a:lnTo>
                  <a:lnTo>
                    <a:pt x="2357" y="36"/>
                  </a:lnTo>
                  <a:lnTo>
                    <a:pt x="2405" y="36"/>
                  </a:lnTo>
                  <a:lnTo>
                    <a:pt x="2453" y="36"/>
                  </a:lnTo>
                  <a:lnTo>
                    <a:pt x="2500" y="36"/>
                  </a:lnTo>
                  <a:lnTo>
                    <a:pt x="2543" y="36"/>
                  </a:lnTo>
                  <a:lnTo>
                    <a:pt x="2584" y="36"/>
                  </a:lnTo>
                  <a:lnTo>
                    <a:pt x="2623" y="36"/>
                  </a:lnTo>
                  <a:lnTo>
                    <a:pt x="2659" y="36"/>
                  </a:lnTo>
                  <a:lnTo>
                    <a:pt x="2692" y="36"/>
                  </a:lnTo>
                  <a:lnTo>
                    <a:pt x="2720" y="36"/>
                  </a:lnTo>
                  <a:lnTo>
                    <a:pt x="2744" y="36"/>
                  </a:lnTo>
                  <a:lnTo>
                    <a:pt x="2754" y="36"/>
                  </a:lnTo>
                  <a:lnTo>
                    <a:pt x="2758" y="34"/>
                  </a:lnTo>
                  <a:lnTo>
                    <a:pt x="2796" y="34"/>
                  </a:lnTo>
                  <a:lnTo>
                    <a:pt x="2794" y="36"/>
                  </a:lnTo>
                  <a:lnTo>
                    <a:pt x="2794" y="0"/>
                  </a:lnTo>
                  <a:lnTo>
                    <a:pt x="1725" y="2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82" name="Text Box 104"/>
            <p:cNvSpPr txBox="1">
              <a:spLocks noChangeAspect="1" noChangeArrowheads="1"/>
            </p:cNvSpPr>
            <p:nvPr/>
          </p:nvSpPr>
          <p:spPr bwMode="auto">
            <a:xfrm>
              <a:off x="1260" y="779"/>
              <a:ext cx="11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Overall direction</a:t>
              </a:r>
            </a:p>
            <a:p>
              <a:pPr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of replication</a:t>
              </a:r>
            </a:p>
          </p:txBody>
        </p:sp>
        <p:sp>
          <p:nvSpPr>
            <p:cNvPr id="23583" name="Line 105"/>
            <p:cNvSpPr>
              <a:spLocks noChangeAspect="1" noChangeShapeType="1"/>
            </p:cNvSpPr>
            <p:nvPr/>
          </p:nvSpPr>
          <p:spPr bwMode="auto">
            <a:xfrm flipH="1">
              <a:off x="1480" y="1412"/>
              <a:ext cx="670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55" name="Text Box 106"/>
          <p:cNvSpPr txBox="1">
            <a:spLocks noChangeArrowheads="1"/>
          </p:cNvSpPr>
          <p:nvPr/>
        </p:nvSpPr>
        <p:spPr bwMode="auto">
          <a:xfrm>
            <a:off x="809625" y="4459288"/>
            <a:ext cx="5368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Leading strand synthesis continues in a </a:t>
            </a:r>
          </a:p>
          <a:p>
            <a:pPr algn="l"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5’ to 3’ direction.</a:t>
            </a:r>
          </a:p>
        </p:txBody>
      </p:sp>
      <p:sp>
        <p:nvSpPr>
          <p:cNvPr id="23556" name="Rectangle 107"/>
          <p:cNvSpPr>
            <a:spLocks noGrp="1" noChangeArrowheads="1"/>
          </p:cNvSpPr>
          <p:nvPr>
            <p:ph type="title"/>
          </p:nvPr>
        </p:nvSpPr>
        <p:spPr>
          <a:xfrm>
            <a:off x="685800" y="288925"/>
            <a:ext cx="7772400" cy="579438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FF0000"/>
                </a:solidFill>
              </a:rPr>
              <a:t>Replication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04863" y="1236663"/>
            <a:ext cx="7377112" cy="2757487"/>
            <a:chOff x="507" y="779"/>
            <a:chExt cx="4647" cy="1737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908" y="1871"/>
              <a:ext cx="953" cy="645"/>
              <a:chOff x="2908" y="1871"/>
              <a:chExt cx="953" cy="645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2908" y="1871"/>
                <a:ext cx="953" cy="645"/>
                <a:chOff x="3135" y="3007"/>
                <a:chExt cx="953" cy="645"/>
              </a:xfrm>
            </p:grpSpPr>
            <p:sp>
              <p:nvSpPr>
                <p:cNvPr id="24692" name="Line 5"/>
                <p:cNvSpPr>
                  <a:spLocks noChangeAspect="1" noChangeShapeType="1"/>
                </p:cNvSpPr>
                <p:nvPr/>
              </p:nvSpPr>
              <p:spPr bwMode="auto">
                <a:xfrm>
                  <a:off x="3303" y="3096"/>
                  <a:ext cx="2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stealth" w="sm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" name="Group 6"/>
                <p:cNvGrpSpPr>
                  <a:grpSpLocks/>
                </p:cNvGrpSpPr>
                <p:nvPr/>
              </p:nvGrpSpPr>
              <p:grpSpPr bwMode="auto">
                <a:xfrm>
                  <a:off x="3543" y="3007"/>
                  <a:ext cx="322" cy="645"/>
                  <a:chOff x="4459" y="2091"/>
                  <a:chExt cx="231" cy="426"/>
                </a:xfrm>
              </p:grpSpPr>
              <p:sp>
                <p:nvSpPr>
                  <p:cNvPr id="24702" name="Freeform 7"/>
                  <p:cNvSpPr>
                    <a:spLocks noChangeAspect="1"/>
                  </p:cNvSpPr>
                  <p:nvPr/>
                </p:nvSpPr>
                <p:spPr bwMode="auto">
                  <a:xfrm>
                    <a:off x="4459" y="2091"/>
                    <a:ext cx="231" cy="426"/>
                  </a:xfrm>
                  <a:custGeom>
                    <a:avLst/>
                    <a:gdLst>
                      <a:gd name="T0" fmla="*/ 142 w 154"/>
                      <a:gd name="T1" fmla="*/ 189 h 284"/>
                      <a:gd name="T2" fmla="*/ 149 w 154"/>
                      <a:gd name="T3" fmla="*/ 204 h 284"/>
                      <a:gd name="T4" fmla="*/ 154 w 154"/>
                      <a:gd name="T5" fmla="*/ 222 h 284"/>
                      <a:gd name="T6" fmla="*/ 154 w 154"/>
                      <a:gd name="T7" fmla="*/ 243 h 284"/>
                      <a:gd name="T8" fmla="*/ 148 w 154"/>
                      <a:gd name="T9" fmla="*/ 262 h 284"/>
                      <a:gd name="T10" fmla="*/ 134 w 154"/>
                      <a:gd name="T11" fmla="*/ 277 h 284"/>
                      <a:gd name="T12" fmla="*/ 109 w 154"/>
                      <a:gd name="T13" fmla="*/ 284 h 284"/>
                      <a:gd name="T14" fmla="*/ 109 w 154"/>
                      <a:gd name="T15" fmla="*/ 284 h 284"/>
                      <a:gd name="T16" fmla="*/ 77 w 154"/>
                      <a:gd name="T17" fmla="*/ 280 h 284"/>
                      <a:gd name="T18" fmla="*/ 52 w 154"/>
                      <a:gd name="T19" fmla="*/ 268 h 284"/>
                      <a:gd name="T20" fmla="*/ 32 w 154"/>
                      <a:gd name="T21" fmla="*/ 249 h 284"/>
                      <a:gd name="T22" fmla="*/ 17 w 154"/>
                      <a:gd name="T23" fmla="*/ 228 h 284"/>
                      <a:gd name="T24" fmla="*/ 8 w 154"/>
                      <a:gd name="T25" fmla="*/ 209 h 284"/>
                      <a:gd name="T26" fmla="*/ 2 w 154"/>
                      <a:gd name="T27" fmla="*/ 195 h 284"/>
                      <a:gd name="T28" fmla="*/ 0 w 154"/>
                      <a:gd name="T29" fmla="*/ 190 h 284"/>
                      <a:gd name="T30" fmla="*/ 0 w 154"/>
                      <a:gd name="T31" fmla="*/ 190 h 284"/>
                      <a:gd name="T32" fmla="*/ 0 w 154"/>
                      <a:gd name="T33" fmla="*/ 94 h 284"/>
                      <a:gd name="T34" fmla="*/ 0 w 154"/>
                      <a:gd name="T35" fmla="*/ 94 h 284"/>
                      <a:gd name="T36" fmla="*/ 2 w 154"/>
                      <a:gd name="T37" fmla="*/ 89 h 284"/>
                      <a:gd name="T38" fmla="*/ 8 w 154"/>
                      <a:gd name="T39" fmla="*/ 75 h 284"/>
                      <a:gd name="T40" fmla="*/ 17 w 154"/>
                      <a:gd name="T41" fmla="*/ 56 h 284"/>
                      <a:gd name="T42" fmla="*/ 32 w 154"/>
                      <a:gd name="T43" fmla="*/ 35 h 284"/>
                      <a:gd name="T44" fmla="*/ 52 w 154"/>
                      <a:gd name="T45" fmla="*/ 17 h 284"/>
                      <a:gd name="T46" fmla="*/ 77 w 154"/>
                      <a:gd name="T47" fmla="*/ 4 h 284"/>
                      <a:gd name="T48" fmla="*/ 109 w 154"/>
                      <a:gd name="T49" fmla="*/ 0 h 284"/>
                      <a:gd name="T50" fmla="*/ 109 w 154"/>
                      <a:gd name="T51" fmla="*/ 0 h 284"/>
                      <a:gd name="T52" fmla="*/ 134 w 154"/>
                      <a:gd name="T53" fmla="*/ 7 h 284"/>
                      <a:gd name="T54" fmla="*/ 148 w 154"/>
                      <a:gd name="T55" fmla="*/ 22 h 284"/>
                      <a:gd name="T56" fmla="*/ 154 w 154"/>
                      <a:gd name="T57" fmla="*/ 41 h 284"/>
                      <a:gd name="T58" fmla="*/ 154 w 154"/>
                      <a:gd name="T59" fmla="*/ 61 h 284"/>
                      <a:gd name="T60" fmla="*/ 149 w 154"/>
                      <a:gd name="T61" fmla="*/ 81 h 284"/>
                      <a:gd name="T62" fmla="*/ 142 w 154"/>
                      <a:gd name="T63" fmla="*/ 94 h 284"/>
                      <a:gd name="T64" fmla="*/ 142 w 154"/>
                      <a:gd name="T65" fmla="*/ 94 h 284"/>
                      <a:gd name="T66" fmla="*/ 142 w 154"/>
                      <a:gd name="T67" fmla="*/ 119 h 284"/>
                      <a:gd name="T68" fmla="*/ 142 w 154"/>
                      <a:gd name="T69" fmla="*/ 165 h 284"/>
                      <a:gd name="T70" fmla="*/ 142 w 154"/>
                      <a:gd name="T71" fmla="*/ 189 h 284"/>
                      <a:gd name="T72" fmla="*/ 142 w 154"/>
                      <a:gd name="T73" fmla="*/ 189 h 284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154"/>
                      <a:gd name="T112" fmla="*/ 0 h 284"/>
                      <a:gd name="T113" fmla="*/ 154 w 154"/>
                      <a:gd name="T114" fmla="*/ 284 h 284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154" h="284">
                        <a:moveTo>
                          <a:pt x="142" y="189"/>
                        </a:moveTo>
                        <a:lnTo>
                          <a:pt x="149" y="204"/>
                        </a:lnTo>
                        <a:lnTo>
                          <a:pt x="154" y="222"/>
                        </a:lnTo>
                        <a:lnTo>
                          <a:pt x="154" y="243"/>
                        </a:lnTo>
                        <a:lnTo>
                          <a:pt x="148" y="262"/>
                        </a:lnTo>
                        <a:lnTo>
                          <a:pt x="134" y="277"/>
                        </a:lnTo>
                        <a:lnTo>
                          <a:pt x="109" y="284"/>
                        </a:lnTo>
                        <a:lnTo>
                          <a:pt x="77" y="280"/>
                        </a:lnTo>
                        <a:lnTo>
                          <a:pt x="52" y="268"/>
                        </a:lnTo>
                        <a:lnTo>
                          <a:pt x="32" y="249"/>
                        </a:lnTo>
                        <a:lnTo>
                          <a:pt x="17" y="228"/>
                        </a:lnTo>
                        <a:lnTo>
                          <a:pt x="8" y="209"/>
                        </a:lnTo>
                        <a:lnTo>
                          <a:pt x="2" y="195"/>
                        </a:lnTo>
                        <a:lnTo>
                          <a:pt x="0" y="190"/>
                        </a:lnTo>
                        <a:lnTo>
                          <a:pt x="0" y="94"/>
                        </a:lnTo>
                        <a:lnTo>
                          <a:pt x="2" y="89"/>
                        </a:lnTo>
                        <a:lnTo>
                          <a:pt x="8" y="75"/>
                        </a:lnTo>
                        <a:lnTo>
                          <a:pt x="17" y="56"/>
                        </a:lnTo>
                        <a:lnTo>
                          <a:pt x="32" y="35"/>
                        </a:lnTo>
                        <a:lnTo>
                          <a:pt x="52" y="17"/>
                        </a:lnTo>
                        <a:lnTo>
                          <a:pt x="77" y="4"/>
                        </a:lnTo>
                        <a:lnTo>
                          <a:pt x="109" y="0"/>
                        </a:lnTo>
                        <a:lnTo>
                          <a:pt x="134" y="7"/>
                        </a:lnTo>
                        <a:lnTo>
                          <a:pt x="148" y="22"/>
                        </a:lnTo>
                        <a:lnTo>
                          <a:pt x="154" y="41"/>
                        </a:lnTo>
                        <a:lnTo>
                          <a:pt x="154" y="61"/>
                        </a:lnTo>
                        <a:lnTo>
                          <a:pt x="149" y="81"/>
                        </a:lnTo>
                        <a:lnTo>
                          <a:pt x="142" y="94"/>
                        </a:lnTo>
                        <a:lnTo>
                          <a:pt x="142" y="119"/>
                        </a:lnTo>
                        <a:lnTo>
                          <a:pt x="142" y="165"/>
                        </a:lnTo>
                        <a:lnTo>
                          <a:pt x="142" y="189"/>
                        </a:lnTo>
                        <a:close/>
                      </a:path>
                    </a:pathLst>
                  </a:custGeom>
                  <a:solidFill>
                    <a:srgbClr val="C3AAD2"/>
                  </a:solidFill>
                  <a:ln w="19050" cmpd="sng">
                    <a:solidFill>
                      <a:srgbClr val="9E7AB9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03" name="Freeform 8"/>
                  <p:cNvSpPr>
                    <a:spLocks noChangeAspect="1"/>
                  </p:cNvSpPr>
                  <p:nvPr/>
                </p:nvSpPr>
                <p:spPr bwMode="auto">
                  <a:xfrm>
                    <a:off x="4515" y="2114"/>
                    <a:ext cx="123" cy="66"/>
                  </a:xfrm>
                  <a:custGeom>
                    <a:avLst/>
                    <a:gdLst>
                      <a:gd name="T0" fmla="*/ 0 w 82"/>
                      <a:gd name="T1" fmla="*/ 44 h 44"/>
                      <a:gd name="T2" fmla="*/ 18 w 82"/>
                      <a:gd name="T3" fmla="*/ 26 h 44"/>
                      <a:gd name="T4" fmla="*/ 43 w 82"/>
                      <a:gd name="T5" fmla="*/ 13 h 44"/>
                      <a:gd name="T6" fmla="*/ 70 w 82"/>
                      <a:gd name="T7" fmla="*/ 9 h 44"/>
                      <a:gd name="T8" fmla="*/ 70 w 82"/>
                      <a:gd name="T9" fmla="*/ 9 h 44"/>
                      <a:gd name="T10" fmla="*/ 78 w 82"/>
                      <a:gd name="T11" fmla="*/ 7 h 44"/>
                      <a:gd name="T12" fmla="*/ 82 w 82"/>
                      <a:gd name="T13" fmla="*/ 3 h 44"/>
                      <a:gd name="T14" fmla="*/ 71 w 82"/>
                      <a:gd name="T15" fmla="*/ 0 h 44"/>
                      <a:gd name="T16" fmla="*/ 71 w 82"/>
                      <a:gd name="T17" fmla="*/ 0 h 44"/>
                      <a:gd name="T18" fmla="*/ 31 w 82"/>
                      <a:gd name="T19" fmla="*/ 9 h 44"/>
                      <a:gd name="T20" fmla="*/ 7 w 82"/>
                      <a:gd name="T21" fmla="*/ 32 h 44"/>
                      <a:gd name="T22" fmla="*/ 0 w 82"/>
                      <a:gd name="T23" fmla="*/ 44 h 44"/>
                      <a:gd name="T24" fmla="*/ 0 w 82"/>
                      <a:gd name="T25" fmla="*/ 44 h 4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82"/>
                      <a:gd name="T40" fmla="*/ 0 h 44"/>
                      <a:gd name="T41" fmla="*/ 82 w 82"/>
                      <a:gd name="T42" fmla="*/ 44 h 4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82" h="44">
                        <a:moveTo>
                          <a:pt x="0" y="44"/>
                        </a:moveTo>
                        <a:lnTo>
                          <a:pt x="18" y="26"/>
                        </a:lnTo>
                        <a:lnTo>
                          <a:pt x="43" y="13"/>
                        </a:lnTo>
                        <a:lnTo>
                          <a:pt x="70" y="9"/>
                        </a:lnTo>
                        <a:lnTo>
                          <a:pt x="78" y="7"/>
                        </a:lnTo>
                        <a:lnTo>
                          <a:pt x="82" y="3"/>
                        </a:lnTo>
                        <a:lnTo>
                          <a:pt x="71" y="0"/>
                        </a:lnTo>
                        <a:lnTo>
                          <a:pt x="31" y="9"/>
                        </a:lnTo>
                        <a:lnTo>
                          <a:pt x="7" y="32"/>
                        </a:lnTo>
                        <a:lnTo>
                          <a:pt x="0" y="4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694" name="Rectangle 9"/>
                <p:cNvSpPr>
                  <a:spLocks noChangeArrowheads="1"/>
                </p:cNvSpPr>
                <p:nvPr/>
              </p:nvSpPr>
              <p:spPr bwMode="auto">
                <a:xfrm>
                  <a:off x="3710" y="3190"/>
                  <a:ext cx="169" cy="52"/>
                </a:xfrm>
                <a:prstGeom prst="rect">
                  <a:avLst/>
                </a:prstGeom>
                <a:solidFill>
                  <a:srgbClr val="4D94C3"/>
                </a:solidFill>
                <a:ln w="19050">
                  <a:solidFill>
                    <a:srgbClr val="4D94C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95" name="Text Box 10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816" y="3087"/>
                  <a:ext cx="27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>
                    <a:spcBef>
                      <a:spcPct val="0"/>
                    </a:spcBef>
                  </a:pPr>
                  <a:r>
                    <a:rPr lang="en-US" sz="1800" b="1">
                      <a:latin typeface="Times New Roman" pitchFamily="18" charset="0"/>
                    </a:rPr>
                    <a:t> 3’</a:t>
                  </a:r>
                </a:p>
              </p:txBody>
            </p:sp>
            <p:sp>
              <p:nvSpPr>
                <p:cNvPr id="24696" name="Text Box 11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3135" y="3087"/>
                  <a:ext cx="27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l" eaLnBrk="0" hangingPunct="0">
                    <a:spcBef>
                      <a:spcPct val="0"/>
                    </a:spcBef>
                  </a:pPr>
                  <a:r>
                    <a:rPr lang="en-US" sz="1800" b="1">
                      <a:latin typeface="Times New Roman" pitchFamily="18" charset="0"/>
                    </a:rPr>
                    <a:t> 5’</a:t>
                  </a:r>
                </a:p>
              </p:txBody>
            </p:sp>
            <p:grpSp>
              <p:nvGrpSpPr>
                <p:cNvPr id="6" name="Group 12"/>
                <p:cNvGrpSpPr>
                  <a:grpSpLocks noChangeAspect="1"/>
                </p:cNvGrpSpPr>
                <p:nvPr/>
              </p:nvGrpSpPr>
              <p:grpSpPr bwMode="auto">
                <a:xfrm>
                  <a:off x="3370" y="3190"/>
                  <a:ext cx="326" cy="133"/>
                  <a:chOff x="3109" y="911"/>
                  <a:chExt cx="156" cy="59"/>
                </a:xfrm>
              </p:grpSpPr>
              <p:sp>
                <p:nvSpPr>
                  <p:cNvPr id="24698" name="Rectangle 13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09" y="911"/>
                    <a:ext cx="156" cy="23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l" eaLnBrk="0" hangingPunct="0">
                      <a:spcBef>
                        <a:spcPct val="0"/>
                      </a:spcBef>
                    </a:pPr>
                    <a:endParaRPr lang="en-US" sz="180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4699" name="Rectangle 1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232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00" name="Rectangle 15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84" y="922"/>
                    <a:ext cx="8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4701" name="Rectangle 1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3137" y="922"/>
                    <a:ext cx="7" cy="48"/>
                  </a:xfrm>
                  <a:prstGeom prst="rect">
                    <a:avLst/>
                  </a:prstGeom>
                  <a:solidFill>
                    <a:srgbClr val="437631"/>
                  </a:solidFill>
                  <a:ln w="19050">
                    <a:solidFill>
                      <a:srgbClr val="437631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4690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3512" y="2064"/>
                <a:ext cx="16" cy="17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1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3619" y="2057"/>
                <a:ext cx="16" cy="17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583" name="Line 19"/>
            <p:cNvSpPr>
              <a:spLocks noChangeAspect="1" noChangeShapeType="1"/>
            </p:cNvSpPr>
            <p:nvPr/>
          </p:nvSpPr>
          <p:spPr bwMode="auto">
            <a:xfrm>
              <a:off x="4214" y="1977"/>
              <a:ext cx="256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4" name="Text Box 20"/>
            <p:cNvSpPr txBox="1">
              <a:spLocks noChangeAspect="1" noChangeArrowheads="1"/>
            </p:cNvSpPr>
            <p:nvPr/>
          </p:nvSpPr>
          <p:spPr bwMode="auto">
            <a:xfrm>
              <a:off x="3825" y="1958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 5’</a:t>
              </a:r>
            </a:p>
          </p:txBody>
        </p:sp>
        <p:sp>
          <p:nvSpPr>
            <p:cNvPr id="24585" name="Rectangle 21"/>
            <p:cNvSpPr>
              <a:spLocks noChangeArrowheads="1"/>
            </p:cNvSpPr>
            <p:nvPr/>
          </p:nvSpPr>
          <p:spPr bwMode="auto">
            <a:xfrm>
              <a:off x="4350" y="2068"/>
              <a:ext cx="437" cy="50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22"/>
            <p:cNvGrpSpPr>
              <a:grpSpLocks noChangeAspect="1"/>
            </p:cNvGrpSpPr>
            <p:nvPr/>
          </p:nvGrpSpPr>
          <p:grpSpPr bwMode="auto">
            <a:xfrm>
              <a:off x="4077" y="2068"/>
              <a:ext cx="335" cy="130"/>
              <a:chOff x="3109" y="911"/>
              <a:chExt cx="156" cy="59"/>
            </a:xfrm>
          </p:grpSpPr>
          <p:sp>
            <p:nvSpPr>
              <p:cNvPr id="24685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3109" y="911"/>
                <a:ext cx="156" cy="23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spcBef>
                    <a:spcPct val="0"/>
                  </a:spcBef>
                </a:pPr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24686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3232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7" name="Rectangle 25"/>
              <p:cNvSpPr>
                <a:spLocks noChangeAspect="1" noChangeArrowheads="1"/>
              </p:cNvSpPr>
              <p:nvPr/>
            </p:nvSpPr>
            <p:spPr bwMode="auto">
              <a:xfrm>
                <a:off x="3184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8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3137" y="922"/>
                <a:ext cx="7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27"/>
            <p:cNvGrpSpPr>
              <a:grpSpLocks/>
            </p:cNvGrpSpPr>
            <p:nvPr/>
          </p:nvGrpSpPr>
          <p:grpSpPr bwMode="auto">
            <a:xfrm>
              <a:off x="3134" y="787"/>
              <a:ext cx="330" cy="628"/>
              <a:chOff x="4063" y="1341"/>
              <a:chExt cx="231" cy="427"/>
            </a:xfrm>
          </p:grpSpPr>
          <p:sp>
            <p:nvSpPr>
              <p:cNvPr id="24683" name="Freeform 28"/>
              <p:cNvSpPr>
                <a:spLocks noChangeAspect="1"/>
              </p:cNvSpPr>
              <p:nvPr/>
            </p:nvSpPr>
            <p:spPr bwMode="auto">
              <a:xfrm>
                <a:off x="4063" y="1341"/>
                <a:ext cx="231" cy="427"/>
              </a:xfrm>
              <a:custGeom>
                <a:avLst/>
                <a:gdLst>
                  <a:gd name="T0" fmla="*/ 12 w 154"/>
                  <a:gd name="T1" fmla="*/ 190 h 284"/>
                  <a:gd name="T2" fmla="*/ 5 w 154"/>
                  <a:gd name="T3" fmla="*/ 204 h 284"/>
                  <a:gd name="T4" fmla="*/ 0 w 154"/>
                  <a:gd name="T5" fmla="*/ 223 h 284"/>
                  <a:gd name="T6" fmla="*/ 0 w 154"/>
                  <a:gd name="T7" fmla="*/ 244 h 284"/>
                  <a:gd name="T8" fmla="*/ 6 w 154"/>
                  <a:gd name="T9" fmla="*/ 263 h 284"/>
                  <a:gd name="T10" fmla="*/ 20 w 154"/>
                  <a:gd name="T11" fmla="*/ 278 h 284"/>
                  <a:gd name="T12" fmla="*/ 45 w 154"/>
                  <a:gd name="T13" fmla="*/ 284 h 284"/>
                  <a:gd name="T14" fmla="*/ 45 w 154"/>
                  <a:gd name="T15" fmla="*/ 284 h 284"/>
                  <a:gd name="T16" fmla="*/ 77 w 154"/>
                  <a:gd name="T17" fmla="*/ 281 h 284"/>
                  <a:gd name="T18" fmla="*/ 102 w 154"/>
                  <a:gd name="T19" fmla="*/ 268 h 284"/>
                  <a:gd name="T20" fmla="*/ 122 w 154"/>
                  <a:gd name="T21" fmla="*/ 249 h 284"/>
                  <a:gd name="T22" fmla="*/ 137 w 154"/>
                  <a:gd name="T23" fmla="*/ 229 h 284"/>
                  <a:gd name="T24" fmla="*/ 146 w 154"/>
                  <a:gd name="T25" fmla="*/ 210 h 284"/>
                  <a:gd name="T26" fmla="*/ 152 w 154"/>
                  <a:gd name="T27" fmla="*/ 196 h 284"/>
                  <a:gd name="T28" fmla="*/ 154 w 154"/>
                  <a:gd name="T29" fmla="*/ 190 h 284"/>
                  <a:gd name="T30" fmla="*/ 154 w 154"/>
                  <a:gd name="T31" fmla="*/ 190 h 284"/>
                  <a:gd name="T32" fmla="*/ 154 w 154"/>
                  <a:gd name="T33" fmla="*/ 95 h 284"/>
                  <a:gd name="T34" fmla="*/ 154 w 154"/>
                  <a:gd name="T35" fmla="*/ 95 h 284"/>
                  <a:gd name="T36" fmla="*/ 152 w 154"/>
                  <a:gd name="T37" fmla="*/ 89 h 284"/>
                  <a:gd name="T38" fmla="*/ 146 w 154"/>
                  <a:gd name="T39" fmla="*/ 75 h 284"/>
                  <a:gd name="T40" fmla="*/ 137 w 154"/>
                  <a:gd name="T41" fmla="*/ 56 h 284"/>
                  <a:gd name="T42" fmla="*/ 122 w 154"/>
                  <a:gd name="T43" fmla="*/ 35 h 284"/>
                  <a:gd name="T44" fmla="*/ 102 w 154"/>
                  <a:gd name="T45" fmla="*/ 17 h 284"/>
                  <a:gd name="T46" fmla="*/ 77 w 154"/>
                  <a:gd name="T47" fmla="*/ 4 h 284"/>
                  <a:gd name="T48" fmla="*/ 45 w 154"/>
                  <a:gd name="T49" fmla="*/ 0 h 284"/>
                  <a:gd name="T50" fmla="*/ 45 w 154"/>
                  <a:gd name="T51" fmla="*/ 0 h 284"/>
                  <a:gd name="T52" fmla="*/ 20 w 154"/>
                  <a:gd name="T53" fmla="*/ 7 h 284"/>
                  <a:gd name="T54" fmla="*/ 6 w 154"/>
                  <a:gd name="T55" fmla="*/ 22 h 284"/>
                  <a:gd name="T56" fmla="*/ 0 w 154"/>
                  <a:gd name="T57" fmla="*/ 41 h 284"/>
                  <a:gd name="T58" fmla="*/ 0 w 154"/>
                  <a:gd name="T59" fmla="*/ 62 h 284"/>
                  <a:gd name="T60" fmla="*/ 5 w 154"/>
                  <a:gd name="T61" fmla="*/ 81 h 284"/>
                  <a:gd name="T62" fmla="*/ 12 w 154"/>
                  <a:gd name="T63" fmla="*/ 95 h 284"/>
                  <a:gd name="T64" fmla="*/ 12 w 154"/>
                  <a:gd name="T65" fmla="*/ 95 h 284"/>
                  <a:gd name="T66" fmla="*/ 12 w 154"/>
                  <a:gd name="T67" fmla="*/ 120 h 284"/>
                  <a:gd name="T68" fmla="*/ 12 w 154"/>
                  <a:gd name="T69" fmla="*/ 165 h 284"/>
                  <a:gd name="T70" fmla="*/ 12 w 154"/>
                  <a:gd name="T71" fmla="*/ 190 h 284"/>
                  <a:gd name="T72" fmla="*/ 12 w 154"/>
                  <a:gd name="T73" fmla="*/ 190 h 28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4"/>
                  <a:gd name="T112" fmla="*/ 0 h 284"/>
                  <a:gd name="T113" fmla="*/ 154 w 154"/>
                  <a:gd name="T114" fmla="*/ 284 h 28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4" h="284">
                    <a:moveTo>
                      <a:pt x="12" y="190"/>
                    </a:moveTo>
                    <a:lnTo>
                      <a:pt x="5" y="204"/>
                    </a:lnTo>
                    <a:lnTo>
                      <a:pt x="0" y="223"/>
                    </a:lnTo>
                    <a:lnTo>
                      <a:pt x="0" y="244"/>
                    </a:lnTo>
                    <a:lnTo>
                      <a:pt x="6" y="263"/>
                    </a:lnTo>
                    <a:lnTo>
                      <a:pt x="20" y="278"/>
                    </a:lnTo>
                    <a:lnTo>
                      <a:pt x="45" y="284"/>
                    </a:lnTo>
                    <a:lnTo>
                      <a:pt x="77" y="281"/>
                    </a:lnTo>
                    <a:lnTo>
                      <a:pt x="102" y="268"/>
                    </a:lnTo>
                    <a:lnTo>
                      <a:pt x="122" y="249"/>
                    </a:lnTo>
                    <a:lnTo>
                      <a:pt x="137" y="229"/>
                    </a:lnTo>
                    <a:lnTo>
                      <a:pt x="146" y="210"/>
                    </a:lnTo>
                    <a:lnTo>
                      <a:pt x="152" y="196"/>
                    </a:lnTo>
                    <a:lnTo>
                      <a:pt x="154" y="190"/>
                    </a:lnTo>
                    <a:lnTo>
                      <a:pt x="154" y="95"/>
                    </a:lnTo>
                    <a:lnTo>
                      <a:pt x="152" y="89"/>
                    </a:lnTo>
                    <a:lnTo>
                      <a:pt x="146" y="75"/>
                    </a:lnTo>
                    <a:lnTo>
                      <a:pt x="137" y="56"/>
                    </a:lnTo>
                    <a:lnTo>
                      <a:pt x="122" y="35"/>
                    </a:lnTo>
                    <a:lnTo>
                      <a:pt x="102" y="17"/>
                    </a:lnTo>
                    <a:lnTo>
                      <a:pt x="77" y="4"/>
                    </a:lnTo>
                    <a:lnTo>
                      <a:pt x="45" y="0"/>
                    </a:lnTo>
                    <a:lnTo>
                      <a:pt x="20" y="7"/>
                    </a:lnTo>
                    <a:lnTo>
                      <a:pt x="6" y="22"/>
                    </a:lnTo>
                    <a:lnTo>
                      <a:pt x="0" y="41"/>
                    </a:lnTo>
                    <a:lnTo>
                      <a:pt x="0" y="62"/>
                    </a:lnTo>
                    <a:lnTo>
                      <a:pt x="5" y="81"/>
                    </a:lnTo>
                    <a:lnTo>
                      <a:pt x="12" y="95"/>
                    </a:lnTo>
                    <a:lnTo>
                      <a:pt x="12" y="120"/>
                    </a:lnTo>
                    <a:lnTo>
                      <a:pt x="12" y="165"/>
                    </a:lnTo>
                    <a:lnTo>
                      <a:pt x="12" y="190"/>
                    </a:lnTo>
                    <a:close/>
                  </a:path>
                </a:pathLst>
              </a:custGeom>
              <a:solidFill>
                <a:srgbClr val="C3AAD2"/>
              </a:solidFill>
              <a:ln w="19050" cmpd="sng">
                <a:solidFill>
                  <a:srgbClr val="9E7AB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4" name="Freeform 29"/>
              <p:cNvSpPr>
                <a:spLocks noChangeAspect="1"/>
              </p:cNvSpPr>
              <p:nvPr/>
            </p:nvSpPr>
            <p:spPr bwMode="auto">
              <a:xfrm>
                <a:off x="4086" y="1358"/>
                <a:ext cx="72" cy="100"/>
              </a:xfrm>
              <a:custGeom>
                <a:avLst/>
                <a:gdLst>
                  <a:gd name="T0" fmla="*/ 48 w 48"/>
                  <a:gd name="T1" fmla="*/ 0 h 67"/>
                  <a:gd name="T2" fmla="*/ 20 w 48"/>
                  <a:gd name="T3" fmla="*/ 6 h 67"/>
                  <a:gd name="T4" fmla="*/ 5 w 48"/>
                  <a:gd name="T5" fmla="*/ 22 h 67"/>
                  <a:gd name="T6" fmla="*/ 0 w 48"/>
                  <a:gd name="T7" fmla="*/ 43 h 67"/>
                  <a:gd name="T8" fmla="*/ 4 w 48"/>
                  <a:gd name="T9" fmla="*/ 64 h 67"/>
                  <a:gd name="T10" fmla="*/ 4 w 48"/>
                  <a:gd name="T11" fmla="*/ 64 h 67"/>
                  <a:gd name="T12" fmla="*/ 5 w 48"/>
                  <a:gd name="T13" fmla="*/ 65 h 67"/>
                  <a:gd name="T14" fmla="*/ 6 w 48"/>
                  <a:gd name="T15" fmla="*/ 66 h 67"/>
                  <a:gd name="T16" fmla="*/ 8 w 48"/>
                  <a:gd name="T17" fmla="*/ 67 h 67"/>
                  <a:gd name="T18" fmla="*/ 8 w 48"/>
                  <a:gd name="T19" fmla="*/ 67 h 67"/>
                  <a:gd name="T20" fmla="*/ 10 w 48"/>
                  <a:gd name="T21" fmla="*/ 66 h 67"/>
                  <a:gd name="T22" fmla="*/ 11 w 48"/>
                  <a:gd name="T23" fmla="*/ 65 h 67"/>
                  <a:gd name="T24" fmla="*/ 11 w 48"/>
                  <a:gd name="T25" fmla="*/ 63 h 67"/>
                  <a:gd name="T26" fmla="*/ 11 w 48"/>
                  <a:gd name="T27" fmla="*/ 63 h 67"/>
                  <a:gd name="T28" fmla="*/ 10 w 48"/>
                  <a:gd name="T29" fmla="*/ 38 h 67"/>
                  <a:gd name="T30" fmla="*/ 20 w 48"/>
                  <a:gd name="T31" fmla="*/ 14 h 67"/>
                  <a:gd name="T32" fmla="*/ 48 w 48"/>
                  <a:gd name="T33" fmla="*/ 0 h 67"/>
                  <a:gd name="T34" fmla="*/ 48 w 48"/>
                  <a:gd name="T35" fmla="*/ 0 h 67"/>
                  <a:gd name="T36" fmla="*/ 48 w 48"/>
                  <a:gd name="T37" fmla="*/ 0 h 67"/>
                  <a:gd name="T38" fmla="*/ 48 w 48"/>
                  <a:gd name="T39" fmla="*/ 0 h 67"/>
                  <a:gd name="T40" fmla="*/ 48 w 48"/>
                  <a:gd name="T41" fmla="*/ 0 h 67"/>
                  <a:gd name="T42" fmla="*/ 48 w 48"/>
                  <a:gd name="T43" fmla="*/ 0 h 67"/>
                  <a:gd name="T44" fmla="*/ 48 w 48"/>
                  <a:gd name="T45" fmla="*/ 0 h 67"/>
                  <a:gd name="T46" fmla="*/ 48 w 48"/>
                  <a:gd name="T47" fmla="*/ 0 h 67"/>
                  <a:gd name="T48" fmla="*/ 48 w 48"/>
                  <a:gd name="T49" fmla="*/ 0 h 67"/>
                  <a:gd name="T50" fmla="*/ 48 w 48"/>
                  <a:gd name="T51" fmla="*/ 0 h 67"/>
                  <a:gd name="T52" fmla="*/ 48 w 48"/>
                  <a:gd name="T53" fmla="*/ 0 h 6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8"/>
                  <a:gd name="T82" fmla="*/ 0 h 67"/>
                  <a:gd name="T83" fmla="*/ 48 w 48"/>
                  <a:gd name="T84" fmla="*/ 67 h 6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8" h="67">
                    <a:moveTo>
                      <a:pt x="48" y="0"/>
                    </a:moveTo>
                    <a:lnTo>
                      <a:pt x="20" y="6"/>
                    </a:lnTo>
                    <a:lnTo>
                      <a:pt x="5" y="22"/>
                    </a:lnTo>
                    <a:lnTo>
                      <a:pt x="0" y="43"/>
                    </a:lnTo>
                    <a:lnTo>
                      <a:pt x="4" y="64"/>
                    </a:lnTo>
                    <a:lnTo>
                      <a:pt x="5" y="65"/>
                    </a:lnTo>
                    <a:lnTo>
                      <a:pt x="6" y="66"/>
                    </a:lnTo>
                    <a:lnTo>
                      <a:pt x="8" y="67"/>
                    </a:lnTo>
                    <a:lnTo>
                      <a:pt x="10" y="66"/>
                    </a:lnTo>
                    <a:lnTo>
                      <a:pt x="11" y="65"/>
                    </a:lnTo>
                    <a:lnTo>
                      <a:pt x="11" y="63"/>
                    </a:lnTo>
                    <a:lnTo>
                      <a:pt x="10" y="38"/>
                    </a:lnTo>
                    <a:lnTo>
                      <a:pt x="20" y="1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588" name="Rectangle 30"/>
            <p:cNvSpPr>
              <a:spLocks noChangeArrowheads="1"/>
            </p:cNvSpPr>
            <p:nvPr/>
          </p:nvSpPr>
          <p:spPr bwMode="auto">
            <a:xfrm>
              <a:off x="3142" y="1168"/>
              <a:ext cx="964" cy="50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Line 31"/>
            <p:cNvSpPr>
              <a:spLocks noChangeAspect="1" noChangeShapeType="1"/>
            </p:cNvSpPr>
            <p:nvPr/>
          </p:nvSpPr>
          <p:spPr bwMode="auto">
            <a:xfrm flipH="1">
              <a:off x="3463" y="1309"/>
              <a:ext cx="255" cy="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0" name="Text Box 32"/>
            <p:cNvSpPr txBox="1">
              <a:spLocks noChangeAspect="1" noChangeArrowheads="1"/>
            </p:cNvSpPr>
            <p:nvPr/>
          </p:nvSpPr>
          <p:spPr bwMode="auto">
            <a:xfrm>
              <a:off x="4345" y="1118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 5’</a:t>
              </a:r>
            </a:p>
          </p:txBody>
        </p:sp>
        <p:sp>
          <p:nvSpPr>
            <p:cNvPr id="24591" name="Text Box 33"/>
            <p:cNvSpPr txBox="1">
              <a:spLocks noChangeAspect="1" noChangeArrowheads="1"/>
            </p:cNvSpPr>
            <p:nvPr/>
          </p:nvSpPr>
          <p:spPr bwMode="auto">
            <a:xfrm>
              <a:off x="2920" y="1118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 3’</a:t>
              </a:r>
            </a:p>
          </p:txBody>
        </p:sp>
        <p:sp>
          <p:nvSpPr>
            <p:cNvPr id="24592" name="Freeform 34"/>
            <p:cNvSpPr>
              <a:spLocks noChangeAspect="1"/>
            </p:cNvSpPr>
            <p:nvPr/>
          </p:nvSpPr>
          <p:spPr bwMode="auto">
            <a:xfrm>
              <a:off x="4070" y="1088"/>
              <a:ext cx="326" cy="130"/>
            </a:xfrm>
            <a:custGeom>
              <a:avLst/>
              <a:gdLst>
                <a:gd name="T0" fmla="*/ 131 w 152"/>
                <a:gd name="T1" fmla="*/ 36 h 59"/>
                <a:gd name="T2" fmla="*/ 131 w 152"/>
                <a:gd name="T3" fmla="*/ 0 h 59"/>
                <a:gd name="T4" fmla="*/ 123 w 152"/>
                <a:gd name="T5" fmla="*/ 0 h 59"/>
                <a:gd name="T6" fmla="*/ 123 w 152"/>
                <a:gd name="T7" fmla="*/ 36 h 59"/>
                <a:gd name="T8" fmla="*/ 83 w 152"/>
                <a:gd name="T9" fmla="*/ 36 h 59"/>
                <a:gd name="T10" fmla="*/ 83 w 152"/>
                <a:gd name="T11" fmla="*/ 0 h 59"/>
                <a:gd name="T12" fmla="*/ 75 w 152"/>
                <a:gd name="T13" fmla="*/ 0 h 59"/>
                <a:gd name="T14" fmla="*/ 75 w 152"/>
                <a:gd name="T15" fmla="*/ 36 h 59"/>
                <a:gd name="T16" fmla="*/ 35 w 152"/>
                <a:gd name="T17" fmla="*/ 36 h 59"/>
                <a:gd name="T18" fmla="*/ 35 w 152"/>
                <a:gd name="T19" fmla="*/ 0 h 59"/>
                <a:gd name="T20" fmla="*/ 28 w 152"/>
                <a:gd name="T21" fmla="*/ 0 h 59"/>
                <a:gd name="T22" fmla="*/ 28 w 152"/>
                <a:gd name="T23" fmla="*/ 36 h 59"/>
                <a:gd name="T24" fmla="*/ 0 w 152"/>
                <a:gd name="T25" fmla="*/ 36 h 59"/>
                <a:gd name="T26" fmla="*/ 0 w 152"/>
                <a:gd name="T27" fmla="*/ 59 h 59"/>
                <a:gd name="T28" fmla="*/ 152 w 152"/>
                <a:gd name="T29" fmla="*/ 59 h 59"/>
                <a:gd name="T30" fmla="*/ 152 w 152"/>
                <a:gd name="T31" fmla="*/ 36 h 59"/>
                <a:gd name="T32" fmla="*/ 131 w 152"/>
                <a:gd name="T33" fmla="*/ 36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2"/>
                <a:gd name="T52" fmla="*/ 0 h 59"/>
                <a:gd name="T53" fmla="*/ 152 w 152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2" h="59">
                  <a:moveTo>
                    <a:pt x="131" y="36"/>
                  </a:moveTo>
                  <a:lnTo>
                    <a:pt x="131" y="0"/>
                  </a:lnTo>
                  <a:lnTo>
                    <a:pt x="123" y="0"/>
                  </a:lnTo>
                  <a:lnTo>
                    <a:pt x="123" y="36"/>
                  </a:lnTo>
                  <a:lnTo>
                    <a:pt x="83" y="36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75" y="36"/>
                  </a:lnTo>
                  <a:lnTo>
                    <a:pt x="35" y="36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8" y="36"/>
                  </a:lnTo>
                  <a:lnTo>
                    <a:pt x="0" y="36"/>
                  </a:lnTo>
                  <a:lnTo>
                    <a:pt x="0" y="59"/>
                  </a:lnTo>
                  <a:lnTo>
                    <a:pt x="152" y="59"/>
                  </a:lnTo>
                  <a:lnTo>
                    <a:pt x="152" y="36"/>
                  </a:lnTo>
                  <a:lnTo>
                    <a:pt x="131" y="36"/>
                  </a:lnTo>
                  <a:close/>
                </a:path>
              </a:pathLst>
            </a:custGeom>
            <a:solidFill>
              <a:srgbClr val="437631"/>
            </a:solidFill>
            <a:ln w="19050" cmpd="sng">
              <a:solidFill>
                <a:srgbClr val="43763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35"/>
            <p:cNvGrpSpPr>
              <a:grpSpLocks/>
            </p:cNvGrpSpPr>
            <p:nvPr/>
          </p:nvGrpSpPr>
          <p:grpSpPr bwMode="auto">
            <a:xfrm>
              <a:off x="2409" y="1334"/>
              <a:ext cx="484" cy="634"/>
              <a:chOff x="3561" y="1713"/>
              <a:chExt cx="339" cy="431"/>
            </a:xfrm>
          </p:grpSpPr>
          <p:sp>
            <p:nvSpPr>
              <p:cNvPr id="24679" name="Freeform 36"/>
              <p:cNvSpPr>
                <a:spLocks noChangeAspect="1"/>
              </p:cNvSpPr>
              <p:nvPr/>
            </p:nvSpPr>
            <p:spPr bwMode="auto">
              <a:xfrm>
                <a:off x="3561" y="1713"/>
                <a:ext cx="339" cy="431"/>
              </a:xfrm>
              <a:custGeom>
                <a:avLst/>
                <a:gdLst>
                  <a:gd name="T0" fmla="*/ 113 w 226"/>
                  <a:gd name="T1" fmla="*/ 0 h 288"/>
                  <a:gd name="T2" fmla="*/ 133 w 226"/>
                  <a:gd name="T3" fmla="*/ 2 h 288"/>
                  <a:gd name="T4" fmla="*/ 152 w 226"/>
                  <a:gd name="T5" fmla="*/ 9 h 288"/>
                  <a:gd name="T6" fmla="*/ 170 w 226"/>
                  <a:gd name="T7" fmla="*/ 20 h 288"/>
                  <a:gd name="T8" fmla="*/ 186 w 226"/>
                  <a:gd name="T9" fmla="*/ 34 h 288"/>
                  <a:gd name="T10" fmla="*/ 199 w 226"/>
                  <a:gd name="T11" fmla="*/ 51 h 288"/>
                  <a:gd name="T12" fmla="*/ 210 w 226"/>
                  <a:gd name="T13" fmla="*/ 71 h 288"/>
                  <a:gd name="T14" fmla="*/ 219 w 226"/>
                  <a:gd name="T15" fmla="*/ 94 h 288"/>
                  <a:gd name="T16" fmla="*/ 224 w 226"/>
                  <a:gd name="T17" fmla="*/ 118 h 288"/>
                  <a:gd name="T18" fmla="*/ 226 w 226"/>
                  <a:gd name="T19" fmla="*/ 144 h 288"/>
                  <a:gd name="T20" fmla="*/ 226 w 226"/>
                  <a:gd name="T21" fmla="*/ 144 h 288"/>
                  <a:gd name="T22" fmla="*/ 224 w 226"/>
                  <a:gd name="T23" fmla="*/ 170 h 288"/>
                  <a:gd name="T24" fmla="*/ 219 w 226"/>
                  <a:gd name="T25" fmla="*/ 194 h 288"/>
                  <a:gd name="T26" fmla="*/ 210 w 226"/>
                  <a:gd name="T27" fmla="*/ 216 h 288"/>
                  <a:gd name="T28" fmla="*/ 199 w 226"/>
                  <a:gd name="T29" fmla="*/ 237 h 288"/>
                  <a:gd name="T30" fmla="*/ 186 w 226"/>
                  <a:gd name="T31" fmla="*/ 254 h 288"/>
                  <a:gd name="T32" fmla="*/ 170 w 226"/>
                  <a:gd name="T33" fmla="*/ 268 h 288"/>
                  <a:gd name="T34" fmla="*/ 152 w 226"/>
                  <a:gd name="T35" fmla="*/ 279 h 288"/>
                  <a:gd name="T36" fmla="*/ 133 w 226"/>
                  <a:gd name="T37" fmla="*/ 286 h 288"/>
                  <a:gd name="T38" fmla="*/ 113 w 226"/>
                  <a:gd name="T39" fmla="*/ 288 h 288"/>
                  <a:gd name="T40" fmla="*/ 113 w 226"/>
                  <a:gd name="T41" fmla="*/ 288 h 288"/>
                  <a:gd name="T42" fmla="*/ 93 w 226"/>
                  <a:gd name="T43" fmla="*/ 286 h 288"/>
                  <a:gd name="T44" fmla="*/ 73 w 226"/>
                  <a:gd name="T45" fmla="*/ 279 h 288"/>
                  <a:gd name="T46" fmla="*/ 56 w 226"/>
                  <a:gd name="T47" fmla="*/ 268 h 288"/>
                  <a:gd name="T48" fmla="*/ 40 w 226"/>
                  <a:gd name="T49" fmla="*/ 254 h 288"/>
                  <a:gd name="T50" fmla="*/ 27 w 226"/>
                  <a:gd name="T51" fmla="*/ 237 h 288"/>
                  <a:gd name="T52" fmla="*/ 15 w 226"/>
                  <a:gd name="T53" fmla="*/ 216 h 288"/>
                  <a:gd name="T54" fmla="*/ 7 w 226"/>
                  <a:gd name="T55" fmla="*/ 194 h 288"/>
                  <a:gd name="T56" fmla="*/ 2 w 226"/>
                  <a:gd name="T57" fmla="*/ 170 h 288"/>
                  <a:gd name="T58" fmla="*/ 0 w 226"/>
                  <a:gd name="T59" fmla="*/ 144 h 288"/>
                  <a:gd name="T60" fmla="*/ 0 w 226"/>
                  <a:gd name="T61" fmla="*/ 144 h 288"/>
                  <a:gd name="T62" fmla="*/ 2 w 226"/>
                  <a:gd name="T63" fmla="*/ 118 h 288"/>
                  <a:gd name="T64" fmla="*/ 7 w 226"/>
                  <a:gd name="T65" fmla="*/ 94 h 288"/>
                  <a:gd name="T66" fmla="*/ 15 w 226"/>
                  <a:gd name="T67" fmla="*/ 71 h 288"/>
                  <a:gd name="T68" fmla="*/ 27 w 226"/>
                  <a:gd name="T69" fmla="*/ 51 h 288"/>
                  <a:gd name="T70" fmla="*/ 40 w 226"/>
                  <a:gd name="T71" fmla="*/ 34 h 288"/>
                  <a:gd name="T72" fmla="*/ 56 w 226"/>
                  <a:gd name="T73" fmla="*/ 20 h 288"/>
                  <a:gd name="T74" fmla="*/ 73 w 226"/>
                  <a:gd name="T75" fmla="*/ 9 h 288"/>
                  <a:gd name="T76" fmla="*/ 93 w 226"/>
                  <a:gd name="T77" fmla="*/ 2 h 288"/>
                  <a:gd name="T78" fmla="*/ 113 w 226"/>
                  <a:gd name="T79" fmla="*/ 0 h 288"/>
                  <a:gd name="T80" fmla="*/ 113 w 226"/>
                  <a:gd name="T81" fmla="*/ 0 h 28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6"/>
                  <a:gd name="T124" fmla="*/ 0 h 288"/>
                  <a:gd name="T125" fmla="*/ 226 w 226"/>
                  <a:gd name="T126" fmla="*/ 288 h 28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6" h="288">
                    <a:moveTo>
                      <a:pt x="113" y="0"/>
                    </a:moveTo>
                    <a:lnTo>
                      <a:pt x="133" y="2"/>
                    </a:lnTo>
                    <a:lnTo>
                      <a:pt x="152" y="9"/>
                    </a:lnTo>
                    <a:lnTo>
                      <a:pt x="170" y="20"/>
                    </a:lnTo>
                    <a:lnTo>
                      <a:pt x="186" y="34"/>
                    </a:lnTo>
                    <a:lnTo>
                      <a:pt x="199" y="51"/>
                    </a:lnTo>
                    <a:lnTo>
                      <a:pt x="210" y="71"/>
                    </a:lnTo>
                    <a:lnTo>
                      <a:pt x="219" y="94"/>
                    </a:lnTo>
                    <a:lnTo>
                      <a:pt x="224" y="118"/>
                    </a:lnTo>
                    <a:lnTo>
                      <a:pt x="226" y="144"/>
                    </a:lnTo>
                    <a:lnTo>
                      <a:pt x="224" y="170"/>
                    </a:lnTo>
                    <a:lnTo>
                      <a:pt x="219" y="194"/>
                    </a:lnTo>
                    <a:lnTo>
                      <a:pt x="210" y="216"/>
                    </a:lnTo>
                    <a:lnTo>
                      <a:pt x="199" y="237"/>
                    </a:lnTo>
                    <a:lnTo>
                      <a:pt x="186" y="254"/>
                    </a:lnTo>
                    <a:lnTo>
                      <a:pt x="170" y="268"/>
                    </a:lnTo>
                    <a:lnTo>
                      <a:pt x="152" y="279"/>
                    </a:lnTo>
                    <a:lnTo>
                      <a:pt x="133" y="286"/>
                    </a:lnTo>
                    <a:lnTo>
                      <a:pt x="113" y="288"/>
                    </a:lnTo>
                    <a:lnTo>
                      <a:pt x="93" y="286"/>
                    </a:lnTo>
                    <a:lnTo>
                      <a:pt x="73" y="279"/>
                    </a:lnTo>
                    <a:lnTo>
                      <a:pt x="56" y="268"/>
                    </a:lnTo>
                    <a:lnTo>
                      <a:pt x="40" y="254"/>
                    </a:lnTo>
                    <a:lnTo>
                      <a:pt x="27" y="237"/>
                    </a:lnTo>
                    <a:lnTo>
                      <a:pt x="15" y="216"/>
                    </a:lnTo>
                    <a:lnTo>
                      <a:pt x="7" y="194"/>
                    </a:lnTo>
                    <a:lnTo>
                      <a:pt x="2" y="170"/>
                    </a:lnTo>
                    <a:lnTo>
                      <a:pt x="0" y="144"/>
                    </a:lnTo>
                    <a:lnTo>
                      <a:pt x="2" y="118"/>
                    </a:lnTo>
                    <a:lnTo>
                      <a:pt x="7" y="94"/>
                    </a:lnTo>
                    <a:lnTo>
                      <a:pt x="15" y="71"/>
                    </a:lnTo>
                    <a:lnTo>
                      <a:pt x="27" y="51"/>
                    </a:lnTo>
                    <a:lnTo>
                      <a:pt x="40" y="34"/>
                    </a:lnTo>
                    <a:lnTo>
                      <a:pt x="56" y="20"/>
                    </a:lnTo>
                    <a:lnTo>
                      <a:pt x="73" y="9"/>
                    </a:lnTo>
                    <a:lnTo>
                      <a:pt x="93" y="2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EAD4E4"/>
              </a:solidFill>
              <a:ln w="1905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0" name="Freeform 37"/>
              <p:cNvSpPr>
                <a:spLocks noChangeAspect="1"/>
              </p:cNvSpPr>
              <p:nvPr/>
            </p:nvSpPr>
            <p:spPr bwMode="auto">
              <a:xfrm>
                <a:off x="3749" y="1830"/>
                <a:ext cx="67" cy="202"/>
              </a:xfrm>
              <a:custGeom>
                <a:avLst/>
                <a:gdLst>
                  <a:gd name="T0" fmla="*/ 37 w 45"/>
                  <a:gd name="T1" fmla="*/ 108 h 135"/>
                  <a:gd name="T2" fmla="*/ 27 w 45"/>
                  <a:gd name="T3" fmla="*/ 96 h 135"/>
                  <a:gd name="T4" fmla="*/ 19 w 45"/>
                  <a:gd name="T5" fmla="*/ 83 h 135"/>
                  <a:gd name="T6" fmla="*/ 15 w 45"/>
                  <a:gd name="T7" fmla="*/ 66 h 135"/>
                  <a:gd name="T8" fmla="*/ 15 w 45"/>
                  <a:gd name="T9" fmla="*/ 66 h 135"/>
                  <a:gd name="T10" fmla="*/ 19 w 45"/>
                  <a:gd name="T11" fmla="*/ 51 h 135"/>
                  <a:gd name="T12" fmla="*/ 27 w 45"/>
                  <a:gd name="T13" fmla="*/ 38 h 135"/>
                  <a:gd name="T14" fmla="*/ 37 w 45"/>
                  <a:gd name="T15" fmla="*/ 27 h 135"/>
                  <a:gd name="T16" fmla="*/ 37 w 45"/>
                  <a:gd name="T17" fmla="*/ 27 h 135"/>
                  <a:gd name="T18" fmla="*/ 42 w 45"/>
                  <a:gd name="T19" fmla="*/ 19 h 135"/>
                  <a:gd name="T20" fmla="*/ 43 w 45"/>
                  <a:gd name="T21" fmla="*/ 9 h 135"/>
                  <a:gd name="T22" fmla="*/ 45 w 45"/>
                  <a:gd name="T23" fmla="*/ 0 h 135"/>
                  <a:gd name="T24" fmla="*/ 45 w 45"/>
                  <a:gd name="T25" fmla="*/ 0 h 135"/>
                  <a:gd name="T26" fmla="*/ 43 w 45"/>
                  <a:gd name="T27" fmla="*/ 7 h 135"/>
                  <a:gd name="T28" fmla="*/ 43 w 45"/>
                  <a:gd name="T29" fmla="*/ 9 h 135"/>
                  <a:gd name="T30" fmla="*/ 45 w 45"/>
                  <a:gd name="T31" fmla="*/ 0 h 135"/>
                  <a:gd name="T32" fmla="*/ 45 w 45"/>
                  <a:gd name="T33" fmla="*/ 0 h 135"/>
                  <a:gd name="T34" fmla="*/ 45 w 45"/>
                  <a:gd name="T35" fmla="*/ 0 h 135"/>
                  <a:gd name="T36" fmla="*/ 45 w 45"/>
                  <a:gd name="T37" fmla="*/ 0 h 135"/>
                  <a:gd name="T38" fmla="*/ 45 w 45"/>
                  <a:gd name="T39" fmla="*/ 0 h 135"/>
                  <a:gd name="T40" fmla="*/ 45 w 45"/>
                  <a:gd name="T41" fmla="*/ 0 h 135"/>
                  <a:gd name="T42" fmla="*/ 42 w 45"/>
                  <a:gd name="T43" fmla="*/ 8 h 135"/>
                  <a:gd name="T44" fmla="*/ 39 w 45"/>
                  <a:gd name="T45" fmla="*/ 17 h 135"/>
                  <a:gd name="T46" fmla="*/ 34 w 45"/>
                  <a:gd name="T47" fmla="*/ 24 h 135"/>
                  <a:gd name="T48" fmla="*/ 34 w 45"/>
                  <a:gd name="T49" fmla="*/ 24 h 135"/>
                  <a:gd name="T50" fmla="*/ 17 w 45"/>
                  <a:gd name="T51" fmla="*/ 36 h 135"/>
                  <a:gd name="T52" fmla="*/ 4 w 45"/>
                  <a:gd name="T53" fmla="*/ 52 h 135"/>
                  <a:gd name="T54" fmla="*/ 0 w 45"/>
                  <a:gd name="T55" fmla="*/ 71 h 135"/>
                  <a:gd name="T56" fmla="*/ 0 w 45"/>
                  <a:gd name="T57" fmla="*/ 71 h 135"/>
                  <a:gd name="T58" fmla="*/ 0 w 45"/>
                  <a:gd name="T59" fmla="*/ 71 h 135"/>
                  <a:gd name="T60" fmla="*/ 0 w 45"/>
                  <a:gd name="T61" fmla="*/ 71 h 135"/>
                  <a:gd name="T62" fmla="*/ 0 w 45"/>
                  <a:gd name="T63" fmla="*/ 72 h 135"/>
                  <a:gd name="T64" fmla="*/ 0 w 45"/>
                  <a:gd name="T65" fmla="*/ 72 h 135"/>
                  <a:gd name="T66" fmla="*/ 7 w 45"/>
                  <a:gd name="T67" fmla="*/ 87 h 135"/>
                  <a:gd name="T68" fmla="*/ 20 w 45"/>
                  <a:gd name="T69" fmla="*/ 100 h 135"/>
                  <a:gd name="T70" fmla="*/ 34 w 45"/>
                  <a:gd name="T71" fmla="*/ 111 h 135"/>
                  <a:gd name="T72" fmla="*/ 34 w 45"/>
                  <a:gd name="T73" fmla="*/ 111 h 135"/>
                  <a:gd name="T74" fmla="*/ 39 w 45"/>
                  <a:gd name="T75" fmla="*/ 118 h 135"/>
                  <a:gd name="T76" fmla="*/ 42 w 45"/>
                  <a:gd name="T77" fmla="*/ 126 h 135"/>
                  <a:gd name="T78" fmla="*/ 45 w 45"/>
                  <a:gd name="T79" fmla="*/ 135 h 135"/>
                  <a:gd name="T80" fmla="*/ 45 w 45"/>
                  <a:gd name="T81" fmla="*/ 135 h 135"/>
                  <a:gd name="T82" fmla="*/ 45 w 45"/>
                  <a:gd name="T83" fmla="*/ 135 h 135"/>
                  <a:gd name="T84" fmla="*/ 45 w 45"/>
                  <a:gd name="T85" fmla="*/ 135 h 135"/>
                  <a:gd name="T86" fmla="*/ 45 w 45"/>
                  <a:gd name="T87" fmla="*/ 135 h 135"/>
                  <a:gd name="T88" fmla="*/ 37 w 45"/>
                  <a:gd name="T89" fmla="*/ 108 h 13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5"/>
                  <a:gd name="T136" fmla="*/ 0 h 135"/>
                  <a:gd name="T137" fmla="*/ 45 w 45"/>
                  <a:gd name="T138" fmla="*/ 135 h 13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5" h="135">
                    <a:moveTo>
                      <a:pt x="37" y="108"/>
                    </a:moveTo>
                    <a:lnTo>
                      <a:pt x="27" y="96"/>
                    </a:lnTo>
                    <a:lnTo>
                      <a:pt x="19" y="83"/>
                    </a:lnTo>
                    <a:lnTo>
                      <a:pt x="15" y="66"/>
                    </a:lnTo>
                    <a:lnTo>
                      <a:pt x="19" y="51"/>
                    </a:lnTo>
                    <a:lnTo>
                      <a:pt x="27" y="38"/>
                    </a:lnTo>
                    <a:lnTo>
                      <a:pt x="37" y="27"/>
                    </a:lnTo>
                    <a:lnTo>
                      <a:pt x="42" y="19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2" y="8"/>
                    </a:lnTo>
                    <a:lnTo>
                      <a:pt x="39" y="17"/>
                    </a:lnTo>
                    <a:lnTo>
                      <a:pt x="34" y="24"/>
                    </a:lnTo>
                    <a:lnTo>
                      <a:pt x="17" y="36"/>
                    </a:lnTo>
                    <a:lnTo>
                      <a:pt x="4" y="52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7" y="87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39" y="118"/>
                    </a:lnTo>
                    <a:lnTo>
                      <a:pt x="42" y="126"/>
                    </a:lnTo>
                    <a:lnTo>
                      <a:pt x="45" y="135"/>
                    </a:lnTo>
                    <a:lnTo>
                      <a:pt x="37" y="108"/>
                    </a:lnTo>
                    <a:close/>
                  </a:path>
                </a:pathLst>
              </a:custGeom>
              <a:solidFill>
                <a:srgbClr val="E0BCD6"/>
              </a:solidFill>
              <a:ln w="3810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1" name="Freeform 38"/>
              <p:cNvSpPr>
                <a:spLocks noChangeAspect="1"/>
              </p:cNvSpPr>
              <p:nvPr/>
            </p:nvSpPr>
            <p:spPr bwMode="auto">
              <a:xfrm>
                <a:off x="3599" y="1732"/>
                <a:ext cx="138" cy="113"/>
              </a:xfrm>
              <a:custGeom>
                <a:avLst/>
                <a:gdLst>
                  <a:gd name="T0" fmla="*/ 0 w 92"/>
                  <a:gd name="T1" fmla="*/ 75 h 75"/>
                  <a:gd name="T2" fmla="*/ 16 w 92"/>
                  <a:gd name="T3" fmla="*/ 54 h 75"/>
                  <a:gd name="T4" fmla="*/ 35 w 92"/>
                  <a:gd name="T5" fmla="*/ 36 h 75"/>
                  <a:gd name="T6" fmla="*/ 57 w 92"/>
                  <a:gd name="T7" fmla="*/ 22 h 75"/>
                  <a:gd name="T8" fmla="*/ 82 w 92"/>
                  <a:gd name="T9" fmla="*/ 14 h 75"/>
                  <a:gd name="T10" fmla="*/ 82 w 92"/>
                  <a:gd name="T11" fmla="*/ 14 h 75"/>
                  <a:gd name="T12" fmla="*/ 87 w 92"/>
                  <a:gd name="T13" fmla="*/ 11 h 75"/>
                  <a:gd name="T14" fmla="*/ 90 w 92"/>
                  <a:gd name="T15" fmla="*/ 7 h 75"/>
                  <a:gd name="T16" fmla="*/ 92 w 92"/>
                  <a:gd name="T17" fmla="*/ 4 h 75"/>
                  <a:gd name="T18" fmla="*/ 92 w 92"/>
                  <a:gd name="T19" fmla="*/ 4 h 75"/>
                  <a:gd name="T20" fmla="*/ 87 w 92"/>
                  <a:gd name="T21" fmla="*/ 0 h 75"/>
                  <a:gd name="T22" fmla="*/ 79 w 92"/>
                  <a:gd name="T23" fmla="*/ 0 h 75"/>
                  <a:gd name="T24" fmla="*/ 73 w 92"/>
                  <a:gd name="T25" fmla="*/ 0 h 75"/>
                  <a:gd name="T26" fmla="*/ 73 w 92"/>
                  <a:gd name="T27" fmla="*/ 0 h 75"/>
                  <a:gd name="T28" fmla="*/ 47 w 92"/>
                  <a:gd name="T29" fmla="*/ 11 h 75"/>
                  <a:gd name="T30" fmla="*/ 26 w 92"/>
                  <a:gd name="T31" fmla="*/ 29 h 75"/>
                  <a:gd name="T32" fmla="*/ 10 w 92"/>
                  <a:gd name="T33" fmla="*/ 52 h 75"/>
                  <a:gd name="T34" fmla="*/ 0 w 92"/>
                  <a:gd name="T35" fmla="*/ 75 h 75"/>
                  <a:gd name="T36" fmla="*/ 0 w 92"/>
                  <a:gd name="T37" fmla="*/ 75 h 75"/>
                  <a:gd name="T38" fmla="*/ 0 w 92"/>
                  <a:gd name="T39" fmla="*/ 75 h 75"/>
                  <a:gd name="T40" fmla="*/ 0 w 92"/>
                  <a:gd name="T41" fmla="*/ 75 h 75"/>
                  <a:gd name="T42" fmla="*/ 0 w 92"/>
                  <a:gd name="T43" fmla="*/ 75 h 75"/>
                  <a:gd name="T44" fmla="*/ 0 w 92"/>
                  <a:gd name="T45" fmla="*/ 75 h 75"/>
                  <a:gd name="T46" fmla="*/ 0 w 92"/>
                  <a:gd name="T47" fmla="*/ 75 h 75"/>
                  <a:gd name="T48" fmla="*/ 0 w 92"/>
                  <a:gd name="T49" fmla="*/ 75 h 75"/>
                  <a:gd name="T50" fmla="*/ 0 w 92"/>
                  <a:gd name="T51" fmla="*/ 75 h 75"/>
                  <a:gd name="T52" fmla="*/ 0 w 92"/>
                  <a:gd name="T53" fmla="*/ 75 h 7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2"/>
                  <a:gd name="T82" fmla="*/ 0 h 75"/>
                  <a:gd name="T83" fmla="*/ 92 w 92"/>
                  <a:gd name="T84" fmla="*/ 75 h 7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2" h="75">
                    <a:moveTo>
                      <a:pt x="0" y="75"/>
                    </a:moveTo>
                    <a:lnTo>
                      <a:pt x="16" y="54"/>
                    </a:lnTo>
                    <a:lnTo>
                      <a:pt x="35" y="36"/>
                    </a:lnTo>
                    <a:lnTo>
                      <a:pt x="57" y="22"/>
                    </a:lnTo>
                    <a:lnTo>
                      <a:pt x="82" y="14"/>
                    </a:lnTo>
                    <a:lnTo>
                      <a:pt x="87" y="11"/>
                    </a:lnTo>
                    <a:lnTo>
                      <a:pt x="90" y="7"/>
                    </a:lnTo>
                    <a:lnTo>
                      <a:pt x="92" y="4"/>
                    </a:lnTo>
                    <a:lnTo>
                      <a:pt x="87" y="0"/>
                    </a:lnTo>
                    <a:lnTo>
                      <a:pt x="79" y="0"/>
                    </a:lnTo>
                    <a:lnTo>
                      <a:pt x="73" y="0"/>
                    </a:lnTo>
                    <a:lnTo>
                      <a:pt x="47" y="11"/>
                    </a:lnTo>
                    <a:lnTo>
                      <a:pt x="26" y="29"/>
                    </a:lnTo>
                    <a:lnTo>
                      <a:pt x="10" y="52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2" name="Freeform 39"/>
              <p:cNvSpPr>
                <a:spLocks noChangeAspect="1"/>
              </p:cNvSpPr>
              <p:nvPr/>
            </p:nvSpPr>
            <p:spPr bwMode="auto">
              <a:xfrm>
                <a:off x="3735" y="1824"/>
                <a:ext cx="77" cy="202"/>
              </a:xfrm>
              <a:custGeom>
                <a:avLst/>
                <a:gdLst>
                  <a:gd name="T0" fmla="*/ 50 w 51"/>
                  <a:gd name="T1" fmla="*/ 0 h 135"/>
                  <a:gd name="T2" fmla="*/ 47 w 51"/>
                  <a:gd name="T3" fmla="*/ 8 h 135"/>
                  <a:gd name="T4" fmla="*/ 46 w 51"/>
                  <a:gd name="T5" fmla="*/ 10 h 135"/>
                  <a:gd name="T6" fmla="*/ 50 w 51"/>
                  <a:gd name="T7" fmla="*/ 0 h 135"/>
                  <a:gd name="T8" fmla="*/ 50 w 51"/>
                  <a:gd name="T9" fmla="*/ 0 h 135"/>
                  <a:gd name="T10" fmla="*/ 50 w 51"/>
                  <a:gd name="T11" fmla="*/ 0 h 135"/>
                  <a:gd name="T12" fmla="*/ 50 w 51"/>
                  <a:gd name="T13" fmla="*/ 0 h 135"/>
                  <a:gd name="T14" fmla="*/ 46 w 51"/>
                  <a:gd name="T15" fmla="*/ 9 h 135"/>
                  <a:gd name="T16" fmla="*/ 41 w 51"/>
                  <a:gd name="T17" fmla="*/ 17 h 135"/>
                  <a:gd name="T18" fmla="*/ 34 w 51"/>
                  <a:gd name="T19" fmla="*/ 24 h 135"/>
                  <a:gd name="T20" fmla="*/ 18 w 51"/>
                  <a:gd name="T21" fmla="*/ 37 h 135"/>
                  <a:gd name="T22" fmla="*/ 4 w 51"/>
                  <a:gd name="T23" fmla="*/ 52 h 135"/>
                  <a:gd name="T24" fmla="*/ 0 w 51"/>
                  <a:gd name="T25" fmla="*/ 72 h 135"/>
                  <a:gd name="T26" fmla="*/ 0 w 51"/>
                  <a:gd name="T27" fmla="*/ 72 h 135"/>
                  <a:gd name="T28" fmla="*/ 0 w 51"/>
                  <a:gd name="T29" fmla="*/ 72 h 135"/>
                  <a:gd name="T30" fmla="*/ 0 w 51"/>
                  <a:gd name="T31" fmla="*/ 72 h 135"/>
                  <a:gd name="T32" fmla="*/ 7 w 51"/>
                  <a:gd name="T33" fmla="*/ 88 h 135"/>
                  <a:gd name="T34" fmla="*/ 20 w 51"/>
                  <a:gd name="T35" fmla="*/ 100 h 135"/>
                  <a:gd name="T36" fmla="*/ 34 w 51"/>
                  <a:gd name="T37" fmla="*/ 111 h 135"/>
                  <a:gd name="T38" fmla="*/ 41 w 51"/>
                  <a:gd name="T39" fmla="*/ 119 h 135"/>
                  <a:gd name="T40" fmla="*/ 46 w 51"/>
                  <a:gd name="T41" fmla="*/ 127 h 135"/>
                  <a:gd name="T42" fmla="*/ 51 w 51"/>
                  <a:gd name="T43" fmla="*/ 135 h 13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1"/>
                  <a:gd name="T67" fmla="*/ 0 h 135"/>
                  <a:gd name="T68" fmla="*/ 51 w 51"/>
                  <a:gd name="T69" fmla="*/ 135 h 13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1" h="135">
                    <a:moveTo>
                      <a:pt x="50" y="0"/>
                    </a:moveTo>
                    <a:lnTo>
                      <a:pt x="47" y="8"/>
                    </a:lnTo>
                    <a:lnTo>
                      <a:pt x="46" y="10"/>
                    </a:lnTo>
                    <a:lnTo>
                      <a:pt x="50" y="0"/>
                    </a:lnTo>
                    <a:lnTo>
                      <a:pt x="46" y="9"/>
                    </a:lnTo>
                    <a:lnTo>
                      <a:pt x="41" y="17"/>
                    </a:lnTo>
                    <a:lnTo>
                      <a:pt x="34" y="24"/>
                    </a:lnTo>
                    <a:lnTo>
                      <a:pt x="18" y="37"/>
                    </a:lnTo>
                    <a:lnTo>
                      <a:pt x="4" y="52"/>
                    </a:lnTo>
                    <a:lnTo>
                      <a:pt x="0" y="72"/>
                    </a:lnTo>
                    <a:lnTo>
                      <a:pt x="7" y="88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41" y="119"/>
                    </a:lnTo>
                    <a:lnTo>
                      <a:pt x="46" y="127"/>
                    </a:lnTo>
                    <a:lnTo>
                      <a:pt x="51" y="135"/>
                    </a:lnTo>
                  </a:path>
                </a:pathLst>
              </a:custGeom>
              <a:noFill/>
              <a:ln w="19050" cmpd="sng">
                <a:solidFill>
                  <a:srgbClr val="C8A3C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40"/>
            <p:cNvGrpSpPr>
              <a:grpSpLocks/>
            </p:cNvGrpSpPr>
            <p:nvPr/>
          </p:nvGrpSpPr>
          <p:grpSpPr bwMode="auto">
            <a:xfrm>
              <a:off x="4435" y="2098"/>
              <a:ext cx="326" cy="207"/>
              <a:chOff x="4615" y="2232"/>
              <a:chExt cx="228" cy="141"/>
            </a:xfrm>
          </p:grpSpPr>
          <p:sp>
            <p:nvSpPr>
              <p:cNvPr id="24675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4615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6" name="Rectangle 42"/>
              <p:cNvSpPr>
                <a:spLocks noChangeAspect="1" noChangeArrowheads="1"/>
              </p:cNvSpPr>
              <p:nvPr/>
            </p:nvSpPr>
            <p:spPr bwMode="auto">
              <a:xfrm>
                <a:off x="4687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7" name="Rectangle 43"/>
              <p:cNvSpPr>
                <a:spLocks noChangeAspect="1" noChangeArrowheads="1"/>
              </p:cNvSpPr>
              <p:nvPr/>
            </p:nvSpPr>
            <p:spPr bwMode="auto">
              <a:xfrm>
                <a:off x="4759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8" name="Rectangle 44"/>
              <p:cNvSpPr>
                <a:spLocks noChangeAspect="1" noChangeArrowheads="1"/>
              </p:cNvSpPr>
              <p:nvPr/>
            </p:nvSpPr>
            <p:spPr bwMode="auto">
              <a:xfrm>
                <a:off x="4831" y="2232"/>
                <a:ext cx="12" cy="14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45"/>
            <p:cNvGrpSpPr>
              <a:grpSpLocks/>
            </p:cNvGrpSpPr>
            <p:nvPr/>
          </p:nvGrpSpPr>
          <p:grpSpPr bwMode="auto">
            <a:xfrm>
              <a:off x="4129" y="982"/>
              <a:ext cx="632" cy="111"/>
              <a:chOff x="4401" y="1474"/>
              <a:chExt cx="442" cy="75"/>
            </a:xfrm>
          </p:grpSpPr>
          <p:sp>
            <p:nvSpPr>
              <p:cNvPr id="24668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4401" y="1474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9" name="Rectangle 47"/>
              <p:cNvSpPr>
                <a:spLocks noChangeAspect="1" noChangeArrowheads="1"/>
              </p:cNvSpPr>
              <p:nvPr/>
            </p:nvSpPr>
            <p:spPr bwMode="auto">
              <a:xfrm>
                <a:off x="4472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0" name="Rectangle 48"/>
              <p:cNvSpPr>
                <a:spLocks noChangeAspect="1" noChangeArrowheads="1"/>
              </p:cNvSpPr>
              <p:nvPr/>
            </p:nvSpPr>
            <p:spPr bwMode="auto">
              <a:xfrm>
                <a:off x="4544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1" name="Rectangle 49"/>
              <p:cNvSpPr>
                <a:spLocks noChangeAspect="1" noChangeArrowheads="1"/>
              </p:cNvSpPr>
              <p:nvPr/>
            </p:nvSpPr>
            <p:spPr bwMode="auto">
              <a:xfrm>
                <a:off x="4615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2" name="Rectangle 50"/>
              <p:cNvSpPr>
                <a:spLocks noChangeAspect="1" noChangeArrowheads="1"/>
              </p:cNvSpPr>
              <p:nvPr/>
            </p:nvSpPr>
            <p:spPr bwMode="auto">
              <a:xfrm>
                <a:off x="4687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3" name="Rectangle 51"/>
              <p:cNvSpPr>
                <a:spLocks noChangeAspect="1" noChangeArrowheads="1"/>
              </p:cNvSpPr>
              <p:nvPr/>
            </p:nvSpPr>
            <p:spPr bwMode="auto">
              <a:xfrm>
                <a:off x="4759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4" name="Rectangle 52"/>
              <p:cNvSpPr>
                <a:spLocks noChangeAspect="1" noChangeArrowheads="1"/>
              </p:cNvSpPr>
              <p:nvPr/>
            </p:nvSpPr>
            <p:spPr bwMode="auto">
              <a:xfrm>
                <a:off x="4831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53"/>
            <p:cNvGrpSpPr>
              <a:grpSpLocks/>
            </p:cNvGrpSpPr>
            <p:nvPr/>
          </p:nvGrpSpPr>
          <p:grpSpPr bwMode="auto">
            <a:xfrm>
              <a:off x="3205" y="982"/>
              <a:ext cx="838" cy="211"/>
              <a:chOff x="3755" y="1474"/>
              <a:chExt cx="586" cy="143"/>
            </a:xfrm>
          </p:grpSpPr>
          <p:sp>
            <p:nvSpPr>
              <p:cNvPr id="24659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3755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0" name="Rectangle 55"/>
              <p:cNvSpPr>
                <a:spLocks noChangeAspect="1" noChangeArrowheads="1"/>
              </p:cNvSpPr>
              <p:nvPr/>
            </p:nvSpPr>
            <p:spPr bwMode="auto">
              <a:xfrm>
                <a:off x="3826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1" name="Rectangle 56"/>
              <p:cNvSpPr>
                <a:spLocks noChangeAspect="1" noChangeArrowheads="1"/>
              </p:cNvSpPr>
              <p:nvPr/>
            </p:nvSpPr>
            <p:spPr bwMode="auto">
              <a:xfrm>
                <a:off x="3898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2" name="Rectangle 57"/>
              <p:cNvSpPr>
                <a:spLocks noChangeAspect="1" noChangeArrowheads="1"/>
              </p:cNvSpPr>
              <p:nvPr/>
            </p:nvSpPr>
            <p:spPr bwMode="auto">
              <a:xfrm>
                <a:off x="3970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3" name="Rectangle 58"/>
              <p:cNvSpPr>
                <a:spLocks noChangeAspect="1" noChangeArrowheads="1"/>
              </p:cNvSpPr>
              <p:nvPr/>
            </p:nvSpPr>
            <p:spPr bwMode="auto">
              <a:xfrm>
                <a:off x="4043" y="1474"/>
                <a:ext cx="10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4" name="Rectangle 59"/>
              <p:cNvSpPr>
                <a:spLocks noChangeAspect="1" noChangeArrowheads="1"/>
              </p:cNvSpPr>
              <p:nvPr/>
            </p:nvSpPr>
            <p:spPr bwMode="auto">
              <a:xfrm>
                <a:off x="4113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5" name="Rectangle 60"/>
              <p:cNvSpPr>
                <a:spLocks noChangeAspect="1" noChangeArrowheads="1"/>
              </p:cNvSpPr>
              <p:nvPr/>
            </p:nvSpPr>
            <p:spPr bwMode="auto">
              <a:xfrm>
                <a:off x="4186" y="1474"/>
                <a:ext cx="10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6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4256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7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4329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63"/>
            <p:cNvGrpSpPr>
              <a:grpSpLocks/>
            </p:cNvGrpSpPr>
            <p:nvPr/>
          </p:nvGrpSpPr>
          <p:grpSpPr bwMode="auto">
            <a:xfrm>
              <a:off x="2496" y="1015"/>
              <a:ext cx="713" cy="1289"/>
              <a:chOff x="3259" y="1496"/>
              <a:chExt cx="499" cy="876"/>
            </a:xfrm>
          </p:grpSpPr>
          <p:sp>
            <p:nvSpPr>
              <p:cNvPr id="24642" name="Freeform 64"/>
              <p:cNvSpPr>
                <a:spLocks noChangeAspect="1"/>
              </p:cNvSpPr>
              <p:nvPr/>
            </p:nvSpPr>
            <p:spPr bwMode="auto">
              <a:xfrm>
                <a:off x="3736" y="2296"/>
                <a:ext cx="22" cy="76"/>
              </a:xfrm>
              <a:custGeom>
                <a:avLst/>
                <a:gdLst>
                  <a:gd name="T0" fmla="*/ 0 w 15"/>
                  <a:gd name="T1" fmla="*/ 50 h 51"/>
                  <a:gd name="T2" fmla="*/ 8 w 15"/>
                  <a:gd name="T3" fmla="*/ 51 h 51"/>
                  <a:gd name="T4" fmla="*/ 15 w 15"/>
                  <a:gd name="T5" fmla="*/ 1 h 51"/>
                  <a:gd name="T6" fmla="*/ 7 w 15"/>
                  <a:gd name="T7" fmla="*/ 0 h 51"/>
                  <a:gd name="T8" fmla="*/ 0 w 15"/>
                  <a:gd name="T9" fmla="*/ 5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51"/>
                  <a:gd name="T17" fmla="*/ 15 w 15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51">
                    <a:moveTo>
                      <a:pt x="0" y="50"/>
                    </a:moveTo>
                    <a:lnTo>
                      <a:pt x="8" y="51"/>
                    </a:lnTo>
                    <a:lnTo>
                      <a:pt x="15" y="1"/>
                    </a:lnTo>
                    <a:lnTo>
                      <a:pt x="7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3" name="Freeform 65"/>
              <p:cNvSpPr>
                <a:spLocks noChangeAspect="1"/>
              </p:cNvSpPr>
              <p:nvPr/>
            </p:nvSpPr>
            <p:spPr bwMode="auto">
              <a:xfrm>
                <a:off x="3259" y="1841"/>
                <a:ext cx="21" cy="78"/>
              </a:xfrm>
              <a:custGeom>
                <a:avLst/>
                <a:gdLst>
                  <a:gd name="T0" fmla="*/ 0 w 14"/>
                  <a:gd name="T1" fmla="*/ 0 h 52"/>
                  <a:gd name="T2" fmla="*/ 6 w 14"/>
                  <a:gd name="T3" fmla="*/ 52 h 52"/>
                  <a:gd name="T4" fmla="*/ 14 w 14"/>
                  <a:gd name="T5" fmla="*/ 51 h 52"/>
                  <a:gd name="T6" fmla="*/ 7 w 14"/>
                  <a:gd name="T7" fmla="*/ 0 h 52"/>
                  <a:gd name="T8" fmla="*/ 0 w 14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52"/>
                  <a:gd name="T17" fmla="*/ 14 w 14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52">
                    <a:moveTo>
                      <a:pt x="0" y="0"/>
                    </a:moveTo>
                    <a:lnTo>
                      <a:pt x="6" y="52"/>
                    </a:lnTo>
                    <a:lnTo>
                      <a:pt x="14" y="51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4" name="Freeform 66"/>
              <p:cNvSpPr>
                <a:spLocks noChangeAspect="1"/>
              </p:cNvSpPr>
              <p:nvPr/>
            </p:nvSpPr>
            <p:spPr bwMode="auto">
              <a:xfrm>
                <a:off x="3328" y="1819"/>
                <a:ext cx="46" cy="73"/>
              </a:xfrm>
              <a:custGeom>
                <a:avLst/>
                <a:gdLst>
                  <a:gd name="T0" fmla="*/ 0 w 31"/>
                  <a:gd name="T1" fmla="*/ 3 h 49"/>
                  <a:gd name="T2" fmla="*/ 24 w 31"/>
                  <a:gd name="T3" fmla="*/ 49 h 49"/>
                  <a:gd name="T4" fmla="*/ 31 w 31"/>
                  <a:gd name="T5" fmla="*/ 46 h 49"/>
                  <a:gd name="T6" fmla="*/ 8 w 31"/>
                  <a:gd name="T7" fmla="*/ 0 h 49"/>
                  <a:gd name="T8" fmla="*/ 0 w 31"/>
                  <a:gd name="T9" fmla="*/ 3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49"/>
                  <a:gd name="T17" fmla="*/ 31 w 31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49">
                    <a:moveTo>
                      <a:pt x="0" y="3"/>
                    </a:moveTo>
                    <a:lnTo>
                      <a:pt x="24" y="49"/>
                    </a:lnTo>
                    <a:lnTo>
                      <a:pt x="31" y="46"/>
                    </a:lnTo>
                    <a:lnTo>
                      <a:pt x="8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5" name="Freeform 67"/>
              <p:cNvSpPr>
                <a:spLocks noChangeAspect="1"/>
              </p:cNvSpPr>
              <p:nvPr/>
            </p:nvSpPr>
            <p:spPr bwMode="auto">
              <a:xfrm>
                <a:off x="3390" y="1781"/>
                <a:ext cx="60" cy="65"/>
              </a:xfrm>
              <a:custGeom>
                <a:avLst/>
                <a:gdLst>
                  <a:gd name="T0" fmla="*/ 0 w 40"/>
                  <a:gd name="T1" fmla="*/ 5 h 43"/>
                  <a:gd name="T2" fmla="*/ 35 w 40"/>
                  <a:gd name="T3" fmla="*/ 43 h 43"/>
                  <a:gd name="T4" fmla="*/ 40 w 40"/>
                  <a:gd name="T5" fmla="*/ 38 h 43"/>
                  <a:gd name="T6" fmla="*/ 6 w 40"/>
                  <a:gd name="T7" fmla="*/ 0 h 43"/>
                  <a:gd name="T8" fmla="*/ 0 w 40"/>
                  <a:gd name="T9" fmla="*/ 5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3"/>
                  <a:gd name="T17" fmla="*/ 40 w 40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3">
                    <a:moveTo>
                      <a:pt x="0" y="5"/>
                    </a:moveTo>
                    <a:lnTo>
                      <a:pt x="35" y="43"/>
                    </a:lnTo>
                    <a:lnTo>
                      <a:pt x="40" y="38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6" name="Freeform 68"/>
              <p:cNvSpPr>
                <a:spLocks noChangeAspect="1"/>
              </p:cNvSpPr>
              <p:nvPr/>
            </p:nvSpPr>
            <p:spPr bwMode="auto">
              <a:xfrm>
                <a:off x="3438" y="1729"/>
                <a:ext cx="71" cy="54"/>
              </a:xfrm>
              <a:custGeom>
                <a:avLst/>
                <a:gdLst>
                  <a:gd name="T0" fmla="*/ 0 w 47"/>
                  <a:gd name="T1" fmla="*/ 6 h 36"/>
                  <a:gd name="T2" fmla="*/ 43 w 47"/>
                  <a:gd name="T3" fmla="*/ 36 h 36"/>
                  <a:gd name="T4" fmla="*/ 47 w 47"/>
                  <a:gd name="T5" fmla="*/ 30 h 36"/>
                  <a:gd name="T6" fmla="*/ 5 w 47"/>
                  <a:gd name="T7" fmla="*/ 0 h 36"/>
                  <a:gd name="T8" fmla="*/ 0 w 47"/>
                  <a:gd name="T9" fmla="*/ 6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36"/>
                  <a:gd name="T17" fmla="*/ 47 w 47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36">
                    <a:moveTo>
                      <a:pt x="0" y="6"/>
                    </a:moveTo>
                    <a:lnTo>
                      <a:pt x="43" y="36"/>
                    </a:lnTo>
                    <a:lnTo>
                      <a:pt x="47" y="30"/>
                    </a:lnTo>
                    <a:lnTo>
                      <a:pt x="5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7" name="Freeform 69"/>
              <p:cNvSpPr>
                <a:spLocks noChangeAspect="1"/>
              </p:cNvSpPr>
              <p:nvPr/>
            </p:nvSpPr>
            <p:spPr bwMode="auto">
              <a:xfrm>
                <a:off x="3479" y="1664"/>
                <a:ext cx="73" cy="50"/>
              </a:xfrm>
              <a:custGeom>
                <a:avLst/>
                <a:gdLst>
                  <a:gd name="T0" fmla="*/ 0 w 49"/>
                  <a:gd name="T1" fmla="*/ 7 h 33"/>
                  <a:gd name="T2" fmla="*/ 45 w 49"/>
                  <a:gd name="T3" fmla="*/ 33 h 33"/>
                  <a:gd name="T4" fmla="*/ 49 w 49"/>
                  <a:gd name="T5" fmla="*/ 27 h 33"/>
                  <a:gd name="T6" fmla="*/ 5 w 49"/>
                  <a:gd name="T7" fmla="*/ 0 h 33"/>
                  <a:gd name="T8" fmla="*/ 0 w 49"/>
                  <a:gd name="T9" fmla="*/ 7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33"/>
                  <a:gd name="T17" fmla="*/ 49 w 49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33">
                    <a:moveTo>
                      <a:pt x="0" y="7"/>
                    </a:moveTo>
                    <a:lnTo>
                      <a:pt x="45" y="33"/>
                    </a:lnTo>
                    <a:lnTo>
                      <a:pt x="49" y="27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8" name="Freeform 70"/>
              <p:cNvSpPr>
                <a:spLocks noChangeAspect="1"/>
              </p:cNvSpPr>
              <p:nvPr/>
            </p:nvSpPr>
            <p:spPr bwMode="auto">
              <a:xfrm>
                <a:off x="3521" y="1597"/>
                <a:ext cx="66" cy="55"/>
              </a:xfrm>
              <a:custGeom>
                <a:avLst/>
                <a:gdLst>
                  <a:gd name="T0" fmla="*/ 0 w 44"/>
                  <a:gd name="T1" fmla="*/ 7 h 37"/>
                  <a:gd name="T2" fmla="*/ 39 w 44"/>
                  <a:gd name="T3" fmla="*/ 37 h 37"/>
                  <a:gd name="T4" fmla="*/ 44 w 44"/>
                  <a:gd name="T5" fmla="*/ 30 h 37"/>
                  <a:gd name="T6" fmla="*/ 5 w 44"/>
                  <a:gd name="T7" fmla="*/ 0 h 37"/>
                  <a:gd name="T8" fmla="*/ 0 w 44"/>
                  <a:gd name="T9" fmla="*/ 7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37"/>
                  <a:gd name="T17" fmla="*/ 44 w 44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37">
                    <a:moveTo>
                      <a:pt x="0" y="7"/>
                    </a:moveTo>
                    <a:lnTo>
                      <a:pt x="39" y="37"/>
                    </a:lnTo>
                    <a:lnTo>
                      <a:pt x="44" y="30"/>
                    </a:lnTo>
                    <a:lnTo>
                      <a:pt x="5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9" name="Freeform 71"/>
              <p:cNvSpPr>
                <a:spLocks noChangeAspect="1"/>
              </p:cNvSpPr>
              <p:nvPr/>
            </p:nvSpPr>
            <p:spPr bwMode="auto">
              <a:xfrm>
                <a:off x="3579" y="1532"/>
                <a:ext cx="52" cy="68"/>
              </a:xfrm>
              <a:custGeom>
                <a:avLst/>
                <a:gdLst>
                  <a:gd name="T0" fmla="*/ 0 w 35"/>
                  <a:gd name="T1" fmla="*/ 5 h 45"/>
                  <a:gd name="T2" fmla="*/ 29 w 35"/>
                  <a:gd name="T3" fmla="*/ 45 h 45"/>
                  <a:gd name="T4" fmla="*/ 35 w 35"/>
                  <a:gd name="T5" fmla="*/ 40 h 45"/>
                  <a:gd name="T6" fmla="*/ 6 w 35"/>
                  <a:gd name="T7" fmla="*/ 0 h 45"/>
                  <a:gd name="T8" fmla="*/ 0 w 35"/>
                  <a:gd name="T9" fmla="*/ 5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45"/>
                  <a:gd name="T17" fmla="*/ 35 w 35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45">
                    <a:moveTo>
                      <a:pt x="0" y="5"/>
                    </a:moveTo>
                    <a:lnTo>
                      <a:pt x="29" y="45"/>
                    </a:lnTo>
                    <a:lnTo>
                      <a:pt x="35" y="40"/>
                    </a:lnTo>
                    <a:lnTo>
                      <a:pt x="6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0" name="Freeform 72"/>
              <p:cNvSpPr>
                <a:spLocks noChangeAspect="1"/>
              </p:cNvSpPr>
              <p:nvPr/>
            </p:nvSpPr>
            <p:spPr bwMode="auto">
              <a:xfrm>
                <a:off x="3656" y="1496"/>
                <a:ext cx="33" cy="72"/>
              </a:xfrm>
              <a:custGeom>
                <a:avLst/>
                <a:gdLst>
                  <a:gd name="T0" fmla="*/ 0 w 22"/>
                  <a:gd name="T1" fmla="*/ 2 h 48"/>
                  <a:gd name="T2" fmla="*/ 15 w 22"/>
                  <a:gd name="T3" fmla="*/ 48 h 48"/>
                  <a:gd name="T4" fmla="*/ 22 w 22"/>
                  <a:gd name="T5" fmla="*/ 46 h 48"/>
                  <a:gd name="T6" fmla="*/ 7 w 22"/>
                  <a:gd name="T7" fmla="*/ 0 h 48"/>
                  <a:gd name="T8" fmla="*/ 0 w 22"/>
                  <a:gd name="T9" fmla="*/ 2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48"/>
                  <a:gd name="T17" fmla="*/ 22 w 2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48">
                    <a:moveTo>
                      <a:pt x="0" y="2"/>
                    </a:moveTo>
                    <a:lnTo>
                      <a:pt x="15" y="48"/>
                    </a:lnTo>
                    <a:lnTo>
                      <a:pt x="22" y="46"/>
                    </a:lnTo>
                    <a:lnTo>
                      <a:pt x="7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1" name="Freeform 73"/>
              <p:cNvSpPr>
                <a:spLocks noChangeAspect="1"/>
              </p:cNvSpPr>
              <p:nvPr/>
            </p:nvSpPr>
            <p:spPr bwMode="auto">
              <a:xfrm>
                <a:off x="3259" y="1927"/>
                <a:ext cx="21" cy="78"/>
              </a:xfrm>
              <a:custGeom>
                <a:avLst/>
                <a:gdLst>
                  <a:gd name="T0" fmla="*/ 0 w 14"/>
                  <a:gd name="T1" fmla="*/ 51 h 52"/>
                  <a:gd name="T2" fmla="*/ 7 w 14"/>
                  <a:gd name="T3" fmla="*/ 52 h 52"/>
                  <a:gd name="T4" fmla="*/ 14 w 14"/>
                  <a:gd name="T5" fmla="*/ 1 h 52"/>
                  <a:gd name="T6" fmla="*/ 6 w 14"/>
                  <a:gd name="T7" fmla="*/ 0 h 52"/>
                  <a:gd name="T8" fmla="*/ 0 w 14"/>
                  <a:gd name="T9" fmla="*/ 51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"/>
                  <a:gd name="T16" fmla="*/ 0 h 52"/>
                  <a:gd name="T17" fmla="*/ 14 w 14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" h="52">
                    <a:moveTo>
                      <a:pt x="0" y="51"/>
                    </a:moveTo>
                    <a:lnTo>
                      <a:pt x="7" y="52"/>
                    </a:lnTo>
                    <a:lnTo>
                      <a:pt x="14" y="1"/>
                    </a:lnTo>
                    <a:lnTo>
                      <a:pt x="6" y="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2" name="Freeform 74"/>
              <p:cNvSpPr>
                <a:spLocks noChangeAspect="1"/>
              </p:cNvSpPr>
              <p:nvPr/>
            </p:nvSpPr>
            <p:spPr bwMode="auto">
              <a:xfrm>
                <a:off x="3328" y="1952"/>
                <a:ext cx="46" cy="75"/>
              </a:xfrm>
              <a:custGeom>
                <a:avLst/>
                <a:gdLst>
                  <a:gd name="T0" fmla="*/ 0 w 31"/>
                  <a:gd name="T1" fmla="*/ 46 h 50"/>
                  <a:gd name="T2" fmla="*/ 8 w 31"/>
                  <a:gd name="T3" fmla="*/ 50 h 50"/>
                  <a:gd name="T4" fmla="*/ 31 w 31"/>
                  <a:gd name="T5" fmla="*/ 4 h 50"/>
                  <a:gd name="T6" fmla="*/ 24 w 31"/>
                  <a:gd name="T7" fmla="*/ 0 h 50"/>
                  <a:gd name="T8" fmla="*/ 0 w 31"/>
                  <a:gd name="T9" fmla="*/ 46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50"/>
                  <a:gd name="T17" fmla="*/ 31 w 31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50">
                    <a:moveTo>
                      <a:pt x="0" y="46"/>
                    </a:moveTo>
                    <a:lnTo>
                      <a:pt x="8" y="50"/>
                    </a:lnTo>
                    <a:lnTo>
                      <a:pt x="31" y="4"/>
                    </a:lnTo>
                    <a:lnTo>
                      <a:pt x="24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3" name="Freeform 75"/>
              <p:cNvSpPr>
                <a:spLocks noChangeAspect="1"/>
              </p:cNvSpPr>
              <p:nvPr/>
            </p:nvSpPr>
            <p:spPr bwMode="auto">
              <a:xfrm>
                <a:off x="3390" y="2000"/>
                <a:ext cx="60" cy="65"/>
              </a:xfrm>
              <a:custGeom>
                <a:avLst/>
                <a:gdLst>
                  <a:gd name="T0" fmla="*/ 0 w 40"/>
                  <a:gd name="T1" fmla="*/ 38 h 43"/>
                  <a:gd name="T2" fmla="*/ 6 w 40"/>
                  <a:gd name="T3" fmla="*/ 43 h 43"/>
                  <a:gd name="T4" fmla="*/ 40 w 40"/>
                  <a:gd name="T5" fmla="*/ 5 h 43"/>
                  <a:gd name="T6" fmla="*/ 35 w 40"/>
                  <a:gd name="T7" fmla="*/ 0 h 43"/>
                  <a:gd name="T8" fmla="*/ 0 w 40"/>
                  <a:gd name="T9" fmla="*/ 38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43"/>
                  <a:gd name="T17" fmla="*/ 40 w 40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43">
                    <a:moveTo>
                      <a:pt x="0" y="38"/>
                    </a:moveTo>
                    <a:lnTo>
                      <a:pt x="6" y="43"/>
                    </a:lnTo>
                    <a:lnTo>
                      <a:pt x="40" y="5"/>
                    </a:lnTo>
                    <a:lnTo>
                      <a:pt x="35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4" name="Freeform 76"/>
              <p:cNvSpPr>
                <a:spLocks noChangeAspect="1"/>
              </p:cNvSpPr>
              <p:nvPr/>
            </p:nvSpPr>
            <p:spPr bwMode="auto">
              <a:xfrm>
                <a:off x="3438" y="2063"/>
                <a:ext cx="71" cy="53"/>
              </a:xfrm>
              <a:custGeom>
                <a:avLst/>
                <a:gdLst>
                  <a:gd name="T0" fmla="*/ 0 w 47"/>
                  <a:gd name="T1" fmla="*/ 29 h 35"/>
                  <a:gd name="T2" fmla="*/ 5 w 47"/>
                  <a:gd name="T3" fmla="*/ 35 h 35"/>
                  <a:gd name="T4" fmla="*/ 47 w 47"/>
                  <a:gd name="T5" fmla="*/ 6 h 35"/>
                  <a:gd name="T6" fmla="*/ 43 w 47"/>
                  <a:gd name="T7" fmla="*/ 0 h 35"/>
                  <a:gd name="T8" fmla="*/ 0 w 47"/>
                  <a:gd name="T9" fmla="*/ 29 h 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35"/>
                  <a:gd name="T17" fmla="*/ 47 w 47"/>
                  <a:gd name="T18" fmla="*/ 35 h 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35">
                    <a:moveTo>
                      <a:pt x="0" y="29"/>
                    </a:moveTo>
                    <a:lnTo>
                      <a:pt x="5" y="35"/>
                    </a:lnTo>
                    <a:lnTo>
                      <a:pt x="47" y="6"/>
                    </a:lnTo>
                    <a:lnTo>
                      <a:pt x="43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5" name="Freeform 77"/>
              <p:cNvSpPr>
                <a:spLocks noChangeAspect="1"/>
              </p:cNvSpPr>
              <p:nvPr/>
            </p:nvSpPr>
            <p:spPr bwMode="auto">
              <a:xfrm>
                <a:off x="3479" y="2131"/>
                <a:ext cx="73" cy="49"/>
              </a:xfrm>
              <a:custGeom>
                <a:avLst/>
                <a:gdLst>
                  <a:gd name="T0" fmla="*/ 0 w 49"/>
                  <a:gd name="T1" fmla="*/ 27 h 33"/>
                  <a:gd name="T2" fmla="*/ 5 w 49"/>
                  <a:gd name="T3" fmla="*/ 33 h 33"/>
                  <a:gd name="T4" fmla="*/ 49 w 49"/>
                  <a:gd name="T5" fmla="*/ 7 h 33"/>
                  <a:gd name="T6" fmla="*/ 45 w 49"/>
                  <a:gd name="T7" fmla="*/ 0 h 33"/>
                  <a:gd name="T8" fmla="*/ 0 w 49"/>
                  <a:gd name="T9" fmla="*/ 27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33"/>
                  <a:gd name="T17" fmla="*/ 49 w 49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33">
                    <a:moveTo>
                      <a:pt x="0" y="27"/>
                    </a:moveTo>
                    <a:lnTo>
                      <a:pt x="5" y="33"/>
                    </a:lnTo>
                    <a:lnTo>
                      <a:pt x="49" y="7"/>
                    </a:lnTo>
                    <a:lnTo>
                      <a:pt x="45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6" name="Freeform 78"/>
              <p:cNvSpPr>
                <a:spLocks noChangeAspect="1"/>
              </p:cNvSpPr>
              <p:nvPr/>
            </p:nvSpPr>
            <p:spPr bwMode="auto">
              <a:xfrm>
                <a:off x="3521" y="2194"/>
                <a:ext cx="66" cy="55"/>
              </a:xfrm>
              <a:custGeom>
                <a:avLst/>
                <a:gdLst>
                  <a:gd name="T0" fmla="*/ 0 w 44"/>
                  <a:gd name="T1" fmla="*/ 31 h 37"/>
                  <a:gd name="T2" fmla="*/ 5 w 44"/>
                  <a:gd name="T3" fmla="*/ 37 h 37"/>
                  <a:gd name="T4" fmla="*/ 44 w 44"/>
                  <a:gd name="T5" fmla="*/ 6 h 37"/>
                  <a:gd name="T6" fmla="*/ 39 w 44"/>
                  <a:gd name="T7" fmla="*/ 0 h 37"/>
                  <a:gd name="T8" fmla="*/ 0 w 44"/>
                  <a:gd name="T9" fmla="*/ 31 h 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37"/>
                  <a:gd name="T17" fmla="*/ 44 w 44"/>
                  <a:gd name="T18" fmla="*/ 37 h 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37">
                    <a:moveTo>
                      <a:pt x="0" y="31"/>
                    </a:moveTo>
                    <a:lnTo>
                      <a:pt x="5" y="37"/>
                    </a:lnTo>
                    <a:lnTo>
                      <a:pt x="44" y="6"/>
                    </a:lnTo>
                    <a:lnTo>
                      <a:pt x="39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7" name="Freeform 79"/>
              <p:cNvSpPr>
                <a:spLocks noChangeAspect="1"/>
              </p:cNvSpPr>
              <p:nvPr/>
            </p:nvSpPr>
            <p:spPr bwMode="auto">
              <a:xfrm>
                <a:off x="3579" y="2248"/>
                <a:ext cx="52" cy="66"/>
              </a:xfrm>
              <a:custGeom>
                <a:avLst/>
                <a:gdLst>
                  <a:gd name="T0" fmla="*/ 0 w 35"/>
                  <a:gd name="T1" fmla="*/ 39 h 44"/>
                  <a:gd name="T2" fmla="*/ 6 w 35"/>
                  <a:gd name="T3" fmla="*/ 44 h 44"/>
                  <a:gd name="T4" fmla="*/ 35 w 35"/>
                  <a:gd name="T5" fmla="*/ 4 h 44"/>
                  <a:gd name="T6" fmla="*/ 29 w 35"/>
                  <a:gd name="T7" fmla="*/ 0 h 44"/>
                  <a:gd name="T8" fmla="*/ 0 w 35"/>
                  <a:gd name="T9" fmla="*/ 3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"/>
                  <a:gd name="T16" fmla="*/ 0 h 44"/>
                  <a:gd name="T17" fmla="*/ 35 w 35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" h="44">
                    <a:moveTo>
                      <a:pt x="0" y="39"/>
                    </a:moveTo>
                    <a:lnTo>
                      <a:pt x="6" y="44"/>
                    </a:lnTo>
                    <a:lnTo>
                      <a:pt x="35" y="4"/>
                    </a:lnTo>
                    <a:lnTo>
                      <a:pt x="29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8" name="Freeform 80"/>
              <p:cNvSpPr>
                <a:spLocks noChangeAspect="1"/>
              </p:cNvSpPr>
              <p:nvPr/>
            </p:nvSpPr>
            <p:spPr bwMode="auto">
              <a:xfrm>
                <a:off x="3656" y="2276"/>
                <a:ext cx="33" cy="74"/>
              </a:xfrm>
              <a:custGeom>
                <a:avLst/>
                <a:gdLst>
                  <a:gd name="T0" fmla="*/ 0 w 22"/>
                  <a:gd name="T1" fmla="*/ 47 h 49"/>
                  <a:gd name="T2" fmla="*/ 7 w 22"/>
                  <a:gd name="T3" fmla="*/ 49 h 49"/>
                  <a:gd name="T4" fmla="*/ 22 w 22"/>
                  <a:gd name="T5" fmla="*/ 3 h 49"/>
                  <a:gd name="T6" fmla="*/ 15 w 22"/>
                  <a:gd name="T7" fmla="*/ 0 h 49"/>
                  <a:gd name="T8" fmla="*/ 0 w 22"/>
                  <a:gd name="T9" fmla="*/ 47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49"/>
                  <a:gd name="T17" fmla="*/ 22 w 22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49">
                    <a:moveTo>
                      <a:pt x="0" y="47"/>
                    </a:moveTo>
                    <a:lnTo>
                      <a:pt x="7" y="49"/>
                    </a:lnTo>
                    <a:lnTo>
                      <a:pt x="22" y="3"/>
                    </a:lnTo>
                    <a:lnTo>
                      <a:pt x="15" y="0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4D94C3"/>
              </a:solidFill>
              <a:ln w="19050" cmpd="sng">
                <a:solidFill>
                  <a:srgbClr val="4D94C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81"/>
            <p:cNvGrpSpPr>
              <a:grpSpLocks/>
            </p:cNvGrpSpPr>
            <p:nvPr/>
          </p:nvGrpSpPr>
          <p:grpSpPr bwMode="auto">
            <a:xfrm>
              <a:off x="3307" y="2196"/>
              <a:ext cx="1043" cy="110"/>
              <a:chOff x="3826" y="2299"/>
              <a:chExt cx="730" cy="75"/>
            </a:xfrm>
          </p:grpSpPr>
          <p:sp>
            <p:nvSpPr>
              <p:cNvPr id="24631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3826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2" name="Rectangle 83"/>
              <p:cNvSpPr>
                <a:spLocks noChangeAspect="1" noChangeArrowheads="1"/>
              </p:cNvSpPr>
              <p:nvPr/>
            </p:nvSpPr>
            <p:spPr bwMode="auto">
              <a:xfrm>
                <a:off x="3898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3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3970" y="2299"/>
                <a:ext cx="11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4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4043" y="2299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5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4113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6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4186" y="2299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7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4256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8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4329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9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4401" y="2299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0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4472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1" name="Rectangle 92"/>
              <p:cNvSpPr>
                <a:spLocks noChangeAspect="1" noChangeArrowheads="1"/>
              </p:cNvSpPr>
              <p:nvPr/>
            </p:nvSpPr>
            <p:spPr bwMode="auto">
              <a:xfrm>
                <a:off x="4544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93"/>
            <p:cNvGrpSpPr>
              <a:grpSpLocks/>
            </p:cNvGrpSpPr>
            <p:nvPr/>
          </p:nvGrpSpPr>
          <p:grpSpPr bwMode="auto">
            <a:xfrm>
              <a:off x="826" y="1536"/>
              <a:ext cx="1574" cy="214"/>
              <a:chOff x="2091" y="1850"/>
              <a:chExt cx="1101" cy="146"/>
            </a:xfrm>
          </p:grpSpPr>
          <p:sp>
            <p:nvSpPr>
              <p:cNvPr id="24615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3182" y="1850"/>
                <a:ext cx="10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6" name="Rectangle 95"/>
              <p:cNvSpPr>
                <a:spLocks noChangeAspect="1" noChangeArrowheads="1"/>
              </p:cNvSpPr>
              <p:nvPr/>
            </p:nvSpPr>
            <p:spPr bwMode="auto">
              <a:xfrm>
                <a:off x="3109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7" name="Rectangle 96"/>
              <p:cNvSpPr>
                <a:spLocks noChangeAspect="1" noChangeArrowheads="1"/>
              </p:cNvSpPr>
              <p:nvPr/>
            </p:nvSpPr>
            <p:spPr bwMode="auto">
              <a:xfrm>
                <a:off x="3037" y="1850"/>
                <a:ext cx="10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8" name="Rectangle 97"/>
              <p:cNvSpPr>
                <a:spLocks noChangeAspect="1" noChangeArrowheads="1"/>
              </p:cNvSpPr>
              <p:nvPr/>
            </p:nvSpPr>
            <p:spPr bwMode="auto">
              <a:xfrm>
                <a:off x="2963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9" name="Rectangle 98"/>
              <p:cNvSpPr>
                <a:spLocks noChangeAspect="1" noChangeArrowheads="1"/>
              </p:cNvSpPr>
              <p:nvPr/>
            </p:nvSpPr>
            <p:spPr bwMode="auto">
              <a:xfrm>
                <a:off x="2891" y="1850"/>
                <a:ext cx="11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0" name="Rectangle 99"/>
              <p:cNvSpPr>
                <a:spLocks noChangeAspect="1" noChangeArrowheads="1"/>
              </p:cNvSpPr>
              <p:nvPr/>
            </p:nvSpPr>
            <p:spPr bwMode="auto">
              <a:xfrm>
                <a:off x="2818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1" name="Rectangle 100"/>
              <p:cNvSpPr>
                <a:spLocks noChangeAspect="1" noChangeArrowheads="1"/>
              </p:cNvSpPr>
              <p:nvPr/>
            </p:nvSpPr>
            <p:spPr bwMode="auto">
              <a:xfrm>
                <a:off x="2746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2" name="Rectangle 101"/>
              <p:cNvSpPr>
                <a:spLocks noChangeAspect="1" noChangeArrowheads="1"/>
              </p:cNvSpPr>
              <p:nvPr/>
            </p:nvSpPr>
            <p:spPr bwMode="auto">
              <a:xfrm>
                <a:off x="2672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3" name="Rectangle 102"/>
              <p:cNvSpPr>
                <a:spLocks noChangeAspect="1" noChangeArrowheads="1"/>
              </p:cNvSpPr>
              <p:nvPr/>
            </p:nvSpPr>
            <p:spPr bwMode="auto">
              <a:xfrm>
                <a:off x="2601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4" name="Rectangle 103"/>
              <p:cNvSpPr>
                <a:spLocks noChangeAspect="1" noChangeArrowheads="1"/>
              </p:cNvSpPr>
              <p:nvPr/>
            </p:nvSpPr>
            <p:spPr bwMode="auto">
              <a:xfrm>
                <a:off x="2527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5" name="Rectangle 104"/>
              <p:cNvSpPr>
                <a:spLocks noChangeAspect="1" noChangeArrowheads="1"/>
              </p:cNvSpPr>
              <p:nvPr/>
            </p:nvSpPr>
            <p:spPr bwMode="auto">
              <a:xfrm>
                <a:off x="2455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6" name="Rectangle 105"/>
              <p:cNvSpPr>
                <a:spLocks noChangeAspect="1" noChangeArrowheads="1"/>
              </p:cNvSpPr>
              <p:nvPr/>
            </p:nvSpPr>
            <p:spPr bwMode="auto">
              <a:xfrm>
                <a:off x="2382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7" name="Rectangle 106"/>
              <p:cNvSpPr>
                <a:spLocks noChangeAspect="1" noChangeArrowheads="1"/>
              </p:cNvSpPr>
              <p:nvPr/>
            </p:nvSpPr>
            <p:spPr bwMode="auto">
              <a:xfrm>
                <a:off x="2310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8" name="Rectangle 107"/>
              <p:cNvSpPr>
                <a:spLocks noChangeAspect="1" noChangeArrowheads="1"/>
              </p:cNvSpPr>
              <p:nvPr/>
            </p:nvSpPr>
            <p:spPr bwMode="auto">
              <a:xfrm>
                <a:off x="2236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9" name="Rectangle 108"/>
              <p:cNvSpPr>
                <a:spLocks noChangeAspect="1" noChangeArrowheads="1"/>
              </p:cNvSpPr>
              <p:nvPr/>
            </p:nvSpPr>
            <p:spPr bwMode="auto">
              <a:xfrm>
                <a:off x="2164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0" name="Rectangle 109"/>
              <p:cNvSpPr>
                <a:spLocks noChangeAspect="1" noChangeArrowheads="1"/>
              </p:cNvSpPr>
              <p:nvPr/>
            </p:nvSpPr>
            <p:spPr bwMode="auto">
              <a:xfrm>
                <a:off x="2091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600" name="Text Box 110"/>
            <p:cNvSpPr txBox="1">
              <a:spLocks noChangeAspect="1" noChangeArrowheads="1"/>
            </p:cNvSpPr>
            <p:nvPr/>
          </p:nvSpPr>
          <p:spPr bwMode="auto">
            <a:xfrm>
              <a:off x="553" y="1408"/>
              <a:ext cx="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5’</a:t>
              </a:r>
            </a:p>
          </p:txBody>
        </p:sp>
        <p:sp>
          <p:nvSpPr>
            <p:cNvPr id="24601" name="Text Box 111"/>
            <p:cNvSpPr txBox="1">
              <a:spLocks noChangeAspect="1" noChangeArrowheads="1"/>
            </p:cNvSpPr>
            <p:nvPr/>
          </p:nvSpPr>
          <p:spPr bwMode="auto">
            <a:xfrm>
              <a:off x="507" y="1628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 3’</a:t>
              </a:r>
            </a:p>
          </p:txBody>
        </p:sp>
        <p:sp>
          <p:nvSpPr>
            <p:cNvPr id="24602" name="Text Box 112"/>
            <p:cNvSpPr txBox="1">
              <a:spLocks noChangeAspect="1" noChangeArrowheads="1"/>
            </p:cNvSpPr>
            <p:nvPr/>
          </p:nvSpPr>
          <p:spPr bwMode="auto">
            <a:xfrm>
              <a:off x="4737" y="1958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 3’</a:t>
              </a:r>
            </a:p>
          </p:txBody>
        </p:sp>
        <p:sp>
          <p:nvSpPr>
            <p:cNvPr id="24603" name="Text Box 113"/>
            <p:cNvSpPr txBox="1">
              <a:spLocks noChangeAspect="1" noChangeArrowheads="1"/>
            </p:cNvSpPr>
            <p:nvPr/>
          </p:nvSpPr>
          <p:spPr bwMode="auto">
            <a:xfrm>
              <a:off x="4737" y="2174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 5’</a:t>
              </a:r>
            </a:p>
          </p:txBody>
        </p:sp>
        <p:sp>
          <p:nvSpPr>
            <p:cNvPr id="24604" name="Text Box 114"/>
            <p:cNvSpPr txBox="1">
              <a:spLocks noChangeAspect="1" noChangeArrowheads="1"/>
            </p:cNvSpPr>
            <p:nvPr/>
          </p:nvSpPr>
          <p:spPr bwMode="auto">
            <a:xfrm>
              <a:off x="4737" y="853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 3’</a:t>
              </a:r>
            </a:p>
          </p:txBody>
        </p:sp>
        <p:sp>
          <p:nvSpPr>
            <p:cNvPr id="24605" name="Freeform 115"/>
            <p:cNvSpPr>
              <a:spLocks noChangeAspect="1"/>
            </p:cNvSpPr>
            <p:nvPr/>
          </p:nvSpPr>
          <p:spPr bwMode="auto">
            <a:xfrm>
              <a:off x="779" y="1724"/>
              <a:ext cx="3998" cy="606"/>
            </a:xfrm>
            <a:custGeom>
              <a:avLst/>
              <a:gdLst>
                <a:gd name="T0" fmla="*/ 1099 w 2796"/>
                <a:gd name="T1" fmla="*/ 0 h 412"/>
                <a:gd name="T2" fmla="*/ 1042 w 2796"/>
                <a:gd name="T3" fmla="*/ 0 h 412"/>
                <a:gd name="T4" fmla="*/ 946 w 2796"/>
                <a:gd name="T5" fmla="*/ 0 h 412"/>
                <a:gd name="T6" fmla="*/ 821 w 2796"/>
                <a:gd name="T7" fmla="*/ 0 h 412"/>
                <a:gd name="T8" fmla="*/ 680 w 2796"/>
                <a:gd name="T9" fmla="*/ 0 h 412"/>
                <a:gd name="T10" fmla="*/ 530 w 2796"/>
                <a:gd name="T11" fmla="*/ 0 h 412"/>
                <a:gd name="T12" fmla="*/ 380 w 2796"/>
                <a:gd name="T13" fmla="*/ 0 h 412"/>
                <a:gd name="T14" fmla="*/ 243 w 2796"/>
                <a:gd name="T15" fmla="*/ 0 h 412"/>
                <a:gd name="T16" fmla="*/ 128 w 2796"/>
                <a:gd name="T17" fmla="*/ 0 h 412"/>
                <a:gd name="T18" fmla="*/ 45 w 2796"/>
                <a:gd name="T19" fmla="*/ 0 h 412"/>
                <a:gd name="T20" fmla="*/ 3 w 2796"/>
                <a:gd name="T21" fmla="*/ 0 h 412"/>
                <a:gd name="T22" fmla="*/ 0 w 2796"/>
                <a:gd name="T23" fmla="*/ 35 h 412"/>
                <a:gd name="T24" fmla="*/ 1112 w 2796"/>
                <a:gd name="T25" fmla="*/ 35 h 412"/>
                <a:gd name="T26" fmla="*/ 1112 w 2796"/>
                <a:gd name="T27" fmla="*/ 35 h 412"/>
                <a:gd name="T28" fmla="*/ 1165 w 2796"/>
                <a:gd name="T29" fmla="*/ 35 h 412"/>
                <a:gd name="T30" fmla="*/ 1276 w 2796"/>
                <a:gd name="T31" fmla="*/ 60 h 412"/>
                <a:gd name="T32" fmla="*/ 1377 w 2796"/>
                <a:gd name="T33" fmla="*/ 143 h 412"/>
                <a:gd name="T34" fmla="*/ 1404 w 2796"/>
                <a:gd name="T35" fmla="*/ 189 h 412"/>
                <a:gd name="T36" fmla="*/ 1431 w 2796"/>
                <a:gd name="T37" fmla="*/ 236 h 412"/>
                <a:gd name="T38" fmla="*/ 1480 w 2796"/>
                <a:gd name="T39" fmla="*/ 312 h 412"/>
                <a:gd name="T40" fmla="*/ 1545 w 2796"/>
                <a:gd name="T41" fmla="*/ 369 h 412"/>
                <a:gd name="T42" fmla="*/ 1638 w 2796"/>
                <a:gd name="T43" fmla="*/ 404 h 412"/>
                <a:gd name="T44" fmla="*/ 1725 w 2796"/>
                <a:gd name="T45" fmla="*/ 411 h 412"/>
                <a:gd name="T46" fmla="*/ 1751 w 2796"/>
                <a:gd name="T47" fmla="*/ 411 h 412"/>
                <a:gd name="T48" fmla="*/ 1823 w 2796"/>
                <a:gd name="T49" fmla="*/ 411 h 412"/>
                <a:gd name="T50" fmla="*/ 1929 w 2796"/>
                <a:gd name="T51" fmla="*/ 411 h 412"/>
                <a:gd name="T52" fmla="*/ 2061 w 2796"/>
                <a:gd name="T53" fmla="*/ 411 h 412"/>
                <a:gd name="T54" fmla="*/ 2207 w 2796"/>
                <a:gd name="T55" fmla="*/ 411 h 412"/>
                <a:gd name="T56" fmla="*/ 2357 w 2796"/>
                <a:gd name="T57" fmla="*/ 411 h 412"/>
                <a:gd name="T58" fmla="*/ 2500 w 2796"/>
                <a:gd name="T59" fmla="*/ 411 h 412"/>
                <a:gd name="T60" fmla="*/ 2623 w 2796"/>
                <a:gd name="T61" fmla="*/ 411 h 412"/>
                <a:gd name="T62" fmla="*/ 2720 w 2796"/>
                <a:gd name="T63" fmla="*/ 411 h 412"/>
                <a:gd name="T64" fmla="*/ 2796 w 2796"/>
                <a:gd name="T65" fmla="*/ 410 h 412"/>
                <a:gd name="T66" fmla="*/ 2794 w 2796"/>
                <a:gd name="T67" fmla="*/ 410 h 412"/>
                <a:gd name="T68" fmla="*/ 2772 w 2796"/>
                <a:gd name="T69" fmla="*/ 378 h 412"/>
                <a:gd name="T70" fmla="*/ 2744 w 2796"/>
                <a:gd name="T71" fmla="*/ 377 h 412"/>
                <a:gd name="T72" fmla="*/ 2659 w 2796"/>
                <a:gd name="T73" fmla="*/ 377 h 412"/>
                <a:gd name="T74" fmla="*/ 2543 w 2796"/>
                <a:gd name="T75" fmla="*/ 377 h 412"/>
                <a:gd name="T76" fmla="*/ 2405 w 2796"/>
                <a:gd name="T77" fmla="*/ 377 h 412"/>
                <a:gd name="T78" fmla="*/ 2258 w 2796"/>
                <a:gd name="T79" fmla="*/ 377 h 412"/>
                <a:gd name="T80" fmla="*/ 2109 w 2796"/>
                <a:gd name="T81" fmla="*/ 377 h 412"/>
                <a:gd name="T82" fmla="*/ 1971 w 2796"/>
                <a:gd name="T83" fmla="*/ 377 h 412"/>
                <a:gd name="T84" fmla="*/ 1856 w 2796"/>
                <a:gd name="T85" fmla="*/ 377 h 412"/>
                <a:gd name="T86" fmla="*/ 1770 w 2796"/>
                <a:gd name="T87" fmla="*/ 377 h 412"/>
                <a:gd name="T88" fmla="*/ 1728 w 2796"/>
                <a:gd name="T89" fmla="*/ 377 h 412"/>
                <a:gd name="T90" fmla="*/ 1680 w 2796"/>
                <a:gd name="T91" fmla="*/ 374 h 412"/>
                <a:gd name="T92" fmla="*/ 1579 w 2796"/>
                <a:gd name="T93" fmla="*/ 350 h 412"/>
                <a:gd name="T94" fmla="*/ 1513 w 2796"/>
                <a:gd name="T95" fmla="*/ 297 h 412"/>
                <a:gd name="T96" fmla="*/ 1459 w 2796"/>
                <a:gd name="T97" fmla="*/ 219 h 412"/>
                <a:gd name="T98" fmla="*/ 1434 w 2796"/>
                <a:gd name="T99" fmla="*/ 173 h 412"/>
                <a:gd name="T100" fmla="*/ 1405 w 2796"/>
                <a:gd name="T101" fmla="*/ 125 h 412"/>
                <a:gd name="T102" fmla="*/ 1308 w 2796"/>
                <a:gd name="T103" fmla="*/ 36 h 412"/>
                <a:gd name="T104" fmla="*/ 1197 w 2796"/>
                <a:gd name="T105" fmla="*/ 3 h 412"/>
                <a:gd name="T106" fmla="*/ 1120 w 2796"/>
                <a:gd name="T107" fmla="*/ 0 h 4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796"/>
                <a:gd name="T163" fmla="*/ 0 h 412"/>
                <a:gd name="T164" fmla="*/ 2796 w 2796"/>
                <a:gd name="T165" fmla="*/ 412 h 41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796" h="412">
                  <a:moveTo>
                    <a:pt x="1111" y="0"/>
                  </a:moveTo>
                  <a:lnTo>
                    <a:pt x="1108" y="0"/>
                  </a:lnTo>
                  <a:lnTo>
                    <a:pt x="1099" y="0"/>
                  </a:lnTo>
                  <a:lnTo>
                    <a:pt x="1085" y="0"/>
                  </a:lnTo>
                  <a:lnTo>
                    <a:pt x="1066" y="0"/>
                  </a:lnTo>
                  <a:lnTo>
                    <a:pt x="1042" y="0"/>
                  </a:lnTo>
                  <a:lnTo>
                    <a:pt x="1013" y="0"/>
                  </a:lnTo>
                  <a:lnTo>
                    <a:pt x="982" y="0"/>
                  </a:lnTo>
                  <a:lnTo>
                    <a:pt x="946" y="0"/>
                  </a:lnTo>
                  <a:lnTo>
                    <a:pt x="907" y="0"/>
                  </a:lnTo>
                  <a:lnTo>
                    <a:pt x="866" y="0"/>
                  </a:lnTo>
                  <a:lnTo>
                    <a:pt x="821" y="0"/>
                  </a:lnTo>
                  <a:lnTo>
                    <a:pt x="776" y="0"/>
                  </a:lnTo>
                  <a:lnTo>
                    <a:pt x="730" y="0"/>
                  </a:lnTo>
                  <a:lnTo>
                    <a:pt x="680" y="0"/>
                  </a:lnTo>
                  <a:lnTo>
                    <a:pt x="631" y="0"/>
                  </a:lnTo>
                  <a:lnTo>
                    <a:pt x="581" y="0"/>
                  </a:lnTo>
                  <a:lnTo>
                    <a:pt x="530" y="0"/>
                  </a:lnTo>
                  <a:lnTo>
                    <a:pt x="479" y="0"/>
                  </a:lnTo>
                  <a:lnTo>
                    <a:pt x="429" y="0"/>
                  </a:lnTo>
                  <a:lnTo>
                    <a:pt x="380" y="0"/>
                  </a:lnTo>
                  <a:lnTo>
                    <a:pt x="333" y="0"/>
                  </a:lnTo>
                  <a:lnTo>
                    <a:pt x="288" y="0"/>
                  </a:lnTo>
                  <a:lnTo>
                    <a:pt x="243" y="0"/>
                  </a:lnTo>
                  <a:lnTo>
                    <a:pt x="203" y="0"/>
                  </a:lnTo>
                  <a:lnTo>
                    <a:pt x="164" y="0"/>
                  </a:lnTo>
                  <a:lnTo>
                    <a:pt x="128" y="0"/>
                  </a:lnTo>
                  <a:lnTo>
                    <a:pt x="96" y="0"/>
                  </a:lnTo>
                  <a:lnTo>
                    <a:pt x="68" y="0"/>
                  </a:lnTo>
                  <a:lnTo>
                    <a:pt x="45" y="0"/>
                  </a:lnTo>
                  <a:lnTo>
                    <a:pt x="26" y="0"/>
                  </a:lnTo>
                  <a:lnTo>
                    <a:pt x="12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35"/>
                  </a:lnTo>
                  <a:lnTo>
                    <a:pt x="1112" y="35"/>
                  </a:lnTo>
                  <a:lnTo>
                    <a:pt x="1120" y="35"/>
                  </a:lnTo>
                  <a:lnTo>
                    <a:pt x="1138" y="33"/>
                  </a:lnTo>
                  <a:lnTo>
                    <a:pt x="1165" y="35"/>
                  </a:lnTo>
                  <a:lnTo>
                    <a:pt x="1200" y="39"/>
                  </a:lnTo>
                  <a:lnTo>
                    <a:pt x="1237" y="47"/>
                  </a:lnTo>
                  <a:lnTo>
                    <a:pt x="1276" y="60"/>
                  </a:lnTo>
                  <a:lnTo>
                    <a:pt x="1314" y="80"/>
                  </a:lnTo>
                  <a:lnTo>
                    <a:pt x="1348" y="107"/>
                  </a:lnTo>
                  <a:lnTo>
                    <a:pt x="1377" y="143"/>
                  </a:lnTo>
                  <a:lnTo>
                    <a:pt x="1386" y="159"/>
                  </a:lnTo>
                  <a:lnTo>
                    <a:pt x="1404" y="189"/>
                  </a:lnTo>
                  <a:lnTo>
                    <a:pt x="1414" y="206"/>
                  </a:lnTo>
                  <a:lnTo>
                    <a:pt x="1431" y="236"/>
                  </a:lnTo>
                  <a:lnTo>
                    <a:pt x="1446" y="263"/>
                  </a:lnTo>
                  <a:lnTo>
                    <a:pt x="1462" y="288"/>
                  </a:lnTo>
                  <a:lnTo>
                    <a:pt x="1480" y="312"/>
                  </a:lnTo>
                  <a:lnTo>
                    <a:pt x="1498" y="333"/>
                  </a:lnTo>
                  <a:lnTo>
                    <a:pt x="1521" y="353"/>
                  </a:lnTo>
                  <a:lnTo>
                    <a:pt x="1545" y="369"/>
                  </a:lnTo>
                  <a:lnTo>
                    <a:pt x="1572" y="384"/>
                  </a:lnTo>
                  <a:lnTo>
                    <a:pt x="1602" y="396"/>
                  </a:lnTo>
                  <a:lnTo>
                    <a:pt x="1638" y="404"/>
                  </a:lnTo>
                  <a:lnTo>
                    <a:pt x="1679" y="408"/>
                  </a:lnTo>
                  <a:lnTo>
                    <a:pt x="1725" y="411"/>
                  </a:lnTo>
                  <a:lnTo>
                    <a:pt x="1728" y="411"/>
                  </a:lnTo>
                  <a:lnTo>
                    <a:pt x="1736" y="411"/>
                  </a:lnTo>
                  <a:lnTo>
                    <a:pt x="1751" y="411"/>
                  </a:lnTo>
                  <a:lnTo>
                    <a:pt x="1770" y="411"/>
                  </a:lnTo>
                  <a:lnTo>
                    <a:pt x="1794" y="411"/>
                  </a:lnTo>
                  <a:lnTo>
                    <a:pt x="1823" y="411"/>
                  </a:lnTo>
                  <a:lnTo>
                    <a:pt x="1856" y="411"/>
                  </a:lnTo>
                  <a:lnTo>
                    <a:pt x="1890" y="411"/>
                  </a:lnTo>
                  <a:lnTo>
                    <a:pt x="1929" y="411"/>
                  </a:lnTo>
                  <a:lnTo>
                    <a:pt x="1971" y="411"/>
                  </a:lnTo>
                  <a:lnTo>
                    <a:pt x="2016" y="411"/>
                  </a:lnTo>
                  <a:lnTo>
                    <a:pt x="2061" y="411"/>
                  </a:lnTo>
                  <a:lnTo>
                    <a:pt x="2109" y="411"/>
                  </a:lnTo>
                  <a:lnTo>
                    <a:pt x="2157" y="411"/>
                  </a:lnTo>
                  <a:lnTo>
                    <a:pt x="2207" y="411"/>
                  </a:lnTo>
                  <a:lnTo>
                    <a:pt x="2258" y="411"/>
                  </a:lnTo>
                  <a:lnTo>
                    <a:pt x="2308" y="411"/>
                  </a:lnTo>
                  <a:lnTo>
                    <a:pt x="2357" y="411"/>
                  </a:lnTo>
                  <a:lnTo>
                    <a:pt x="2405" y="411"/>
                  </a:lnTo>
                  <a:lnTo>
                    <a:pt x="2453" y="411"/>
                  </a:lnTo>
                  <a:lnTo>
                    <a:pt x="2500" y="411"/>
                  </a:lnTo>
                  <a:lnTo>
                    <a:pt x="2543" y="411"/>
                  </a:lnTo>
                  <a:lnTo>
                    <a:pt x="2584" y="411"/>
                  </a:lnTo>
                  <a:lnTo>
                    <a:pt x="2623" y="411"/>
                  </a:lnTo>
                  <a:lnTo>
                    <a:pt x="2659" y="411"/>
                  </a:lnTo>
                  <a:lnTo>
                    <a:pt x="2692" y="411"/>
                  </a:lnTo>
                  <a:lnTo>
                    <a:pt x="2720" y="411"/>
                  </a:lnTo>
                  <a:lnTo>
                    <a:pt x="2744" y="411"/>
                  </a:lnTo>
                  <a:lnTo>
                    <a:pt x="2794" y="410"/>
                  </a:lnTo>
                  <a:lnTo>
                    <a:pt x="2796" y="410"/>
                  </a:lnTo>
                  <a:lnTo>
                    <a:pt x="2794" y="412"/>
                  </a:lnTo>
                  <a:lnTo>
                    <a:pt x="2794" y="410"/>
                  </a:lnTo>
                  <a:lnTo>
                    <a:pt x="2796" y="380"/>
                  </a:lnTo>
                  <a:lnTo>
                    <a:pt x="2774" y="380"/>
                  </a:lnTo>
                  <a:lnTo>
                    <a:pt x="2772" y="378"/>
                  </a:lnTo>
                  <a:lnTo>
                    <a:pt x="2777" y="377"/>
                  </a:lnTo>
                  <a:lnTo>
                    <a:pt x="2764" y="377"/>
                  </a:lnTo>
                  <a:lnTo>
                    <a:pt x="2744" y="377"/>
                  </a:lnTo>
                  <a:lnTo>
                    <a:pt x="2720" y="377"/>
                  </a:lnTo>
                  <a:lnTo>
                    <a:pt x="2692" y="377"/>
                  </a:lnTo>
                  <a:lnTo>
                    <a:pt x="2659" y="377"/>
                  </a:lnTo>
                  <a:lnTo>
                    <a:pt x="2623" y="377"/>
                  </a:lnTo>
                  <a:lnTo>
                    <a:pt x="2584" y="377"/>
                  </a:lnTo>
                  <a:lnTo>
                    <a:pt x="2543" y="377"/>
                  </a:lnTo>
                  <a:lnTo>
                    <a:pt x="2500" y="377"/>
                  </a:lnTo>
                  <a:lnTo>
                    <a:pt x="2453" y="377"/>
                  </a:lnTo>
                  <a:lnTo>
                    <a:pt x="2405" y="377"/>
                  </a:lnTo>
                  <a:lnTo>
                    <a:pt x="2357" y="377"/>
                  </a:lnTo>
                  <a:lnTo>
                    <a:pt x="2308" y="377"/>
                  </a:lnTo>
                  <a:lnTo>
                    <a:pt x="2258" y="377"/>
                  </a:lnTo>
                  <a:lnTo>
                    <a:pt x="2207" y="377"/>
                  </a:lnTo>
                  <a:lnTo>
                    <a:pt x="2157" y="377"/>
                  </a:lnTo>
                  <a:lnTo>
                    <a:pt x="2109" y="377"/>
                  </a:lnTo>
                  <a:lnTo>
                    <a:pt x="2061" y="377"/>
                  </a:lnTo>
                  <a:lnTo>
                    <a:pt x="2016" y="377"/>
                  </a:lnTo>
                  <a:lnTo>
                    <a:pt x="1971" y="377"/>
                  </a:lnTo>
                  <a:lnTo>
                    <a:pt x="1929" y="377"/>
                  </a:lnTo>
                  <a:lnTo>
                    <a:pt x="1890" y="377"/>
                  </a:lnTo>
                  <a:lnTo>
                    <a:pt x="1856" y="377"/>
                  </a:lnTo>
                  <a:lnTo>
                    <a:pt x="1823" y="377"/>
                  </a:lnTo>
                  <a:lnTo>
                    <a:pt x="1794" y="377"/>
                  </a:lnTo>
                  <a:lnTo>
                    <a:pt x="1770" y="377"/>
                  </a:lnTo>
                  <a:lnTo>
                    <a:pt x="1751" y="377"/>
                  </a:lnTo>
                  <a:lnTo>
                    <a:pt x="1736" y="377"/>
                  </a:lnTo>
                  <a:lnTo>
                    <a:pt x="1728" y="377"/>
                  </a:lnTo>
                  <a:lnTo>
                    <a:pt x="1725" y="377"/>
                  </a:lnTo>
                  <a:lnTo>
                    <a:pt x="1680" y="374"/>
                  </a:lnTo>
                  <a:lnTo>
                    <a:pt x="1641" y="369"/>
                  </a:lnTo>
                  <a:lnTo>
                    <a:pt x="1608" y="362"/>
                  </a:lnTo>
                  <a:lnTo>
                    <a:pt x="1579" y="350"/>
                  </a:lnTo>
                  <a:lnTo>
                    <a:pt x="1554" y="335"/>
                  </a:lnTo>
                  <a:lnTo>
                    <a:pt x="1531" y="317"/>
                  </a:lnTo>
                  <a:lnTo>
                    <a:pt x="1513" y="297"/>
                  </a:lnTo>
                  <a:lnTo>
                    <a:pt x="1494" y="273"/>
                  </a:lnTo>
                  <a:lnTo>
                    <a:pt x="1477" y="248"/>
                  </a:lnTo>
                  <a:lnTo>
                    <a:pt x="1459" y="219"/>
                  </a:lnTo>
                  <a:lnTo>
                    <a:pt x="1443" y="189"/>
                  </a:lnTo>
                  <a:lnTo>
                    <a:pt x="1434" y="173"/>
                  </a:lnTo>
                  <a:lnTo>
                    <a:pt x="1416" y="141"/>
                  </a:lnTo>
                  <a:lnTo>
                    <a:pt x="1405" y="125"/>
                  </a:lnTo>
                  <a:lnTo>
                    <a:pt x="1378" y="87"/>
                  </a:lnTo>
                  <a:lnTo>
                    <a:pt x="1344" y="59"/>
                  </a:lnTo>
                  <a:lnTo>
                    <a:pt x="1308" y="36"/>
                  </a:lnTo>
                  <a:lnTo>
                    <a:pt x="1270" y="20"/>
                  </a:lnTo>
                  <a:lnTo>
                    <a:pt x="1233" y="11"/>
                  </a:lnTo>
                  <a:lnTo>
                    <a:pt x="1197" y="3"/>
                  </a:lnTo>
                  <a:lnTo>
                    <a:pt x="1164" y="0"/>
                  </a:lnTo>
                  <a:lnTo>
                    <a:pt x="1138" y="0"/>
                  </a:lnTo>
                  <a:lnTo>
                    <a:pt x="1120" y="0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6" name="Freeform 116"/>
            <p:cNvSpPr>
              <a:spLocks noChangeAspect="1"/>
            </p:cNvSpPr>
            <p:nvPr/>
          </p:nvSpPr>
          <p:spPr bwMode="auto">
            <a:xfrm>
              <a:off x="779" y="956"/>
              <a:ext cx="3998" cy="605"/>
            </a:xfrm>
            <a:custGeom>
              <a:avLst/>
              <a:gdLst>
                <a:gd name="T0" fmla="*/ 1638 w 2796"/>
                <a:gd name="T1" fmla="*/ 9 h 411"/>
                <a:gd name="T2" fmla="*/ 1543 w 2796"/>
                <a:gd name="T3" fmla="*/ 42 h 411"/>
                <a:gd name="T4" fmla="*/ 1479 w 2796"/>
                <a:gd name="T5" fmla="*/ 101 h 411"/>
                <a:gd name="T6" fmla="*/ 1429 w 2796"/>
                <a:gd name="T7" fmla="*/ 177 h 411"/>
                <a:gd name="T8" fmla="*/ 1404 w 2796"/>
                <a:gd name="T9" fmla="*/ 222 h 411"/>
                <a:gd name="T10" fmla="*/ 1377 w 2796"/>
                <a:gd name="T11" fmla="*/ 269 h 411"/>
                <a:gd name="T12" fmla="*/ 1276 w 2796"/>
                <a:gd name="T13" fmla="*/ 351 h 411"/>
                <a:gd name="T14" fmla="*/ 1165 w 2796"/>
                <a:gd name="T15" fmla="*/ 375 h 411"/>
                <a:gd name="T16" fmla="*/ 1112 w 2796"/>
                <a:gd name="T17" fmla="*/ 377 h 411"/>
                <a:gd name="T18" fmla="*/ 1112 w 2796"/>
                <a:gd name="T19" fmla="*/ 377 h 411"/>
                <a:gd name="T20" fmla="*/ 0 w 2796"/>
                <a:gd name="T21" fmla="*/ 377 h 411"/>
                <a:gd name="T22" fmla="*/ 3 w 2796"/>
                <a:gd name="T23" fmla="*/ 410 h 411"/>
                <a:gd name="T24" fmla="*/ 45 w 2796"/>
                <a:gd name="T25" fmla="*/ 410 h 411"/>
                <a:gd name="T26" fmla="*/ 128 w 2796"/>
                <a:gd name="T27" fmla="*/ 410 h 411"/>
                <a:gd name="T28" fmla="*/ 243 w 2796"/>
                <a:gd name="T29" fmla="*/ 410 h 411"/>
                <a:gd name="T30" fmla="*/ 380 w 2796"/>
                <a:gd name="T31" fmla="*/ 410 h 411"/>
                <a:gd name="T32" fmla="*/ 530 w 2796"/>
                <a:gd name="T33" fmla="*/ 410 h 411"/>
                <a:gd name="T34" fmla="*/ 680 w 2796"/>
                <a:gd name="T35" fmla="*/ 410 h 411"/>
                <a:gd name="T36" fmla="*/ 821 w 2796"/>
                <a:gd name="T37" fmla="*/ 410 h 411"/>
                <a:gd name="T38" fmla="*/ 946 w 2796"/>
                <a:gd name="T39" fmla="*/ 410 h 411"/>
                <a:gd name="T40" fmla="*/ 1042 w 2796"/>
                <a:gd name="T41" fmla="*/ 410 h 411"/>
                <a:gd name="T42" fmla="*/ 1099 w 2796"/>
                <a:gd name="T43" fmla="*/ 410 h 411"/>
                <a:gd name="T44" fmla="*/ 1111 w 2796"/>
                <a:gd name="T45" fmla="*/ 410 h 411"/>
                <a:gd name="T46" fmla="*/ 1164 w 2796"/>
                <a:gd name="T47" fmla="*/ 410 h 411"/>
                <a:gd name="T48" fmla="*/ 1270 w 2796"/>
                <a:gd name="T49" fmla="*/ 390 h 411"/>
                <a:gd name="T50" fmla="*/ 1378 w 2796"/>
                <a:gd name="T51" fmla="*/ 324 h 411"/>
                <a:gd name="T52" fmla="*/ 1416 w 2796"/>
                <a:gd name="T53" fmla="*/ 270 h 411"/>
                <a:gd name="T54" fmla="*/ 1441 w 2796"/>
                <a:gd name="T55" fmla="*/ 224 h 411"/>
                <a:gd name="T56" fmla="*/ 1494 w 2796"/>
                <a:gd name="T57" fmla="*/ 138 h 411"/>
                <a:gd name="T58" fmla="*/ 1552 w 2796"/>
                <a:gd name="T59" fmla="*/ 78 h 411"/>
                <a:gd name="T60" fmla="*/ 1641 w 2796"/>
                <a:gd name="T61" fmla="*/ 44 h 411"/>
                <a:gd name="T62" fmla="*/ 1725 w 2796"/>
                <a:gd name="T63" fmla="*/ 36 h 411"/>
                <a:gd name="T64" fmla="*/ 1751 w 2796"/>
                <a:gd name="T65" fmla="*/ 36 h 411"/>
                <a:gd name="T66" fmla="*/ 1823 w 2796"/>
                <a:gd name="T67" fmla="*/ 36 h 411"/>
                <a:gd name="T68" fmla="*/ 1929 w 2796"/>
                <a:gd name="T69" fmla="*/ 36 h 411"/>
                <a:gd name="T70" fmla="*/ 2061 w 2796"/>
                <a:gd name="T71" fmla="*/ 36 h 411"/>
                <a:gd name="T72" fmla="*/ 2207 w 2796"/>
                <a:gd name="T73" fmla="*/ 36 h 411"/>
                <a:gd name="T74" fmla="*/ 2357 w 2796"/>
                <a:gd name="T75" fmla="*/ 36 h 411"/>
                <a:gd name="T76" fmla="*/ 2500 w 2796"/>
                <a:gd name="T77" fmla="*/ 36 h 411"/>
                <a:gd name="T78" fmla="*/ 2623 w 2796"/>
                <a:gd name="T79" fmla="*/ 36 h 411"/>
                <a:gd name="T80" fmla="*/ 2720 w 2796"/>
                <a:gd name="T81" fmla="*/ 36 h 411"/>
                <a:gd name="T82" fmla="*/ 2754 w 2796"/>
                <a:gd name="T83" fmla="*/ 36 h 411"/>
                <a:gd name="T84" fmla="*/ 2794 w 2796"/>
                <a:gd name="T85" fmla="*/ 36 h 4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96"/>
                <a:gd name="T130" fmla="*/ 0 h 411"/>
                <a:gd name="T131" fmla="*/ 2796 w 2796"/>
                <a:gd name="T132" fmla="*/ 411 h 4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96" h="411">
                  <a:moveTo>
                    <a:pt x="1725" y="2"/>
                  </a:moveTo>
                  <a:lnTo>
                    <a:pt x="1679" y="3"/>
                  </a:lnTo>
                  <a:lnTo>
                    <a:pt x="1638" y="9"/>
                  </a:lnTo>
                  <a:lnTo>
                    <a:pt x="1602" y="18"/>
                  </a:lnTo>
                  <a:lnTo>
                    <a:pt x="1572" y="29"/>
                  </a:lnTo>
                  <a:lnTo>
                    <a:pt x="1543" y="42"/>
                  </a:lnTo>
                  <a:lnTo>
                    <a:pt x="1519" y="59"/>
                  </a:lnTo>
                  <a:lnTo>
                    <a:pt x="1498" y="80"/>
                  </a:lnTo>
                  <a:lnTo>
                    <a:pt x="1479" y="101"/>
                  </a:lnTo>
                  <a:lnTo>
                    <a:pt x="1461" y="125"/>
                  </a:lnTo>
                  <a:lnTo>
                    <a:pt x="1444" y="150"/>
                  </a:lnTo>
                  <a:lnTo>
                    <a:pt x="1429" y="177"/>
                  </a:lnTo>
                  <a:lnTo>
                    <a:pt x="1413" y="206"/>
                  </a:lnTo>
                  <a:lnTo>
                    <a:pt x="1404" y="222"/>
                  </a:lnTo>
                  <a:lnTo>
                    <a:pt x="1386" y="252"/>
                  </a:lnTo>
                  <a:lnTo>
                    <a:pt x="1377" y="269"/>
                  </a:lnTo>
                  <a:lnTo>
                    <a:pt x="1348" y="305"/>
                  </a:lnTo>
                  <a:lnTo>
                    <a:pt x="1314" y="332"/>
                  </a:lnTo>
                  <a:lnTo>
                    <a:pt x="1276" y="351"/>
                  </a:lnTo>
                  <a:lnTo>
                    <a:pt x="1237" y="365"/>
                  </a:lnTo>
                  <a:lnTo>
                    <a:pt x="1200" y="372"/>
                  </a:lnTo>
                  <a:lnTo>
                    <a:pt x="1165" y="375"/>
                  </a:lnTo>
                  <a:lnTo>
                    <a:pt x="1138" y="377"/>
                  </a:lnTo>
                  <a:lnTo>
                    <a:pt x="1120" y="377"/>
                  </a:lnTo>
                  <a:lnTo>
                    <a:pt x="1112" y="377"/>
                  </a:lnTo>
                  <a:lnTo>
                    <a:pt x="0" y="377"/>
                  </a:lnTo>
                  <a:lnTo>
                    <a:pt x="0" y="410"/>
                  </a:lnTo>
                  <a:lnTo>
                    <a:pt x="3" y="410"/>
                  </a:lnTo>
                  <a:lnTo>
                    <a:pt x="12" y="410"/>
                  </a:lnTo>
                  <a:lnTo>
                    <a:pt x="26" y="410"/>
                  </a:lnTo>
                  <a:lnTo>
                    <a:pt x="45" y="410"/>
                  </a:lnTo>
                  <a:lnTo>
                    <a:pt x="68" y="410"/>
                  </a:lnTo>
                  <a:lnTo>
                    <a:pt x="96" y="410"/>
                  </a:lnTo>
                  <a:lnTo>
                    <a:pt x="128" y="410"/>
                  </a:lnTo>
                  <a:lnTo>
                    <a:pt x="164" y="410"/>
                  </a:lnTo>
                  <a:lnTo>
                    <a:pt x="203" y="410"/>
                  </a:lnTo>
                  <a:lnTo>
                    <a:pt x="243" y="410"/>
                  </a:lnTo>
                  <a:lnTo>
                    <a:pt x="288" y="410"/>
                  </a:lnTo>
                  <a:lnTo>
                    <a:pt x="333" y="410"/>
                  </a:lnTo>
                  <a:lnTo>
                    <a:pt x="380" y="410"/>
                  </a:lnTo>
                  <a:lnTo>
                    <a:pt x="429" y="410"/>
                  </a:lnTo>
                  <a:lnTo>
                    <a:pt x="479" y="410"/>
                  </a:lnTo>
                  <a:lnTo>
                    <a:pt x="530" y="410"/>
                  </a:lnTo>
                  <a:lnTo>
                    <a:pt x="581" y="410"/>
                  </a:lnTo>
                  <a:lnTo>
                    <a:pt x="631" y="410"/>
                  </a:lnTo>
                  <a:lnTo>
                    <a:pt x="680" y="410"/>
                  </a:lnTo>
                  <a:lnTo>
                    <a:pt x="730" y="410"/>
                  </a:lnTo>
                  <a:lnTo>
                    <a:pt x="776" y="410"/>
                  </a:lnTo>
                  <a:lnTo>
                    <a:pt x="821" y="410"/>
                  </a:lnTo>
                  <a:lnTo>
                    <a:pt x="866" y="410"/>
                  </a:lnTo>
                  <a:lnTo>
                    <a:pt x="907" y="410"/>
                  </a:lnTo>
                  <a:lnTo>
                    <a:pt x="946" y="410"/>
                  </a:lnTo>
                  <a:lnTo>
                    <a:pt x="982" y="410"/>
                  </a:lnTo>
                  <a:lnTo>
                    <a:pt x="1013" y="410"/>
                  </a:lnTo>
                  <a:lnTo>
                    <a:pt x="1042" y="410"/>
                  </a:lnTo>
                  <a:lnTo>
                    <a:pt x="1066" y="410"/>
                  </a:lnTo>
                  <a:lnTo>
                    <a:pt x="1085" y="410"/>
                  </a:lnTo>
                  <a:lnTo>
                    <a:pt x="1099" y="410"/>
                  </a:lnTo>
                  <a:lnTo>
                    <a:pt x="1108" y="410"/>
                  </a:lnTo>
                  <a:lnTo>
                    <a:pt x="1111" y="410"/>
                  </a:lnTo>
                  <a:lnTo>
                    <a:pt x="1120" y="411"/>
                  </a:lnTo>
                  <a:lnTo>
                    <a:pt x="1138" y="411"/>
                  </a:lnTo>
                  <a:lnTo>
                    <a:pt x="1164" y="410"/>
                  </a:lnTo>
                  <a:lnTo>
                    <a:pt x="1197" y="407"/>
                  </a:lnTo>
                  <a:lnTo>
                    <a:pt x="1233" y="401"/>
                  </a:lnTo>
                  <a:lnTo>
                    <a:pt x="1270" y="390"/>
                  </a:lnTo>
                  <a:lnTo>
                    <a:pt x="1308" y="375"/>
                  </a:lnTo>
                  <a:lnTo>
                    <a:pt x="1344" y="353"/>
                  </a:lnTo>
                  <a:lnTo>
                    <a:pt x="1378" y="324"/>
                  </a:lnTo>
                  <a:lnTo>
                    <a:pt x="1405" y="287"/>
                  </a:lnTo>
                  <a:lnTo>
                    <a:pt x="1416" y="270"/>
                  </a:lnTo>
                  <a:lnTo>
                    <a:pt x="1434" y="240"/>
                  </a:lnTo>
                  <a:lnTo>
                    <a:pt x="1441" y="224"/>
                  </a:lnTo>
                  <a:lnTo>
                    <a:pt x="1459" y="192"/>
                  </a:lnTo>
                  <a:lnTo>
                    <a:pt x="1477" y="164"/>
                  </a:lnTo>
                  <a:lnTo>
                    <a:pt x="1494" y="138"/>
                  </a:lnTo>
                  <a:lnTo>
                    <a:pt x="1512" y="116"/>
                  </a:lnTo>
                  <a:lnTo>
                    <a:pt x="1531" y="95"/>
                  </a:lnTo>
                  <a:lnTo>
                    <a:pt x="1552" y="78"/>
                  </a:lnTo>
                  <a:lnTo>
                    <a:pt x="1578" y="63"/>
                  </a:lnTo>
                  <a:lnTo>
                    <a:pt x="1606" y="51"/>
                  </a:lnTo>
                  <a:lnTo>
                    <a:pt x="1641" y="44"/>
                  </a:lnTo>
                  <a:lnTo>
                    <a:pt x="1680" y="38"/>
                  </a:lnTo>
                  <a:lnTo>
                    <a:pt x="1725" y="36"/>
                  </a:lnTo>
                  <a:lnTo>
                    <a:pt x="1728" y="36"/>
                  </a:lnTo>
                  <a:lnTo>
                    <a:pt x="1736" y="36"/>
                  </a:lnTo>
                  <a:lnTo>
                    <a:pt x="1751" y="36"/>
                  </a:lnTo>
                  <a:lnTo>
                    <a:pt x="1770" y="36"/>
                  </a:lnTo>
                  <a:lnTo>
                    <a:pt x="1794" y="36"/>
                  </a:lnTo>
                  <a:lnTo>
                    <a:pt x="1823" y="36"/>
                  </a:lnTo>
                  <a:lnTo>
                    <a:pt x="1856" y="36"/>
                  </a:lnTo>
                  <a:lnTo>
                    <a:pt x="1890" y="36"/>
                  </a:lnTo>
                  <a:lnTo>
                    <a:pt x="1929" y="36"/>
                  </a:lnTo>
                  <a:lnTo>
                    <a:pt x="1971" y="36"/>
                  </a:lnTo>
                  <a:lnTo>
                    <a:pt x="2016" y="36"/>
                  </a:lnTo>
                  <a:lnTo>
                    <a:pt x="2061" y="36"/>
                  </a:lnTo>
                  <a:lnTo>
                    <a:pt x="2109" y="36"/>
                  </a:lnTo>
                  <a:lnTo>
                    <a:pt x="2157" y="36"/>
                  </a:lnTo>
                  <a:lnTo>
                    <a:pt x="2207" y="36"/>
                  </a:lnTo>
                  <a:lnTo>
                    <a:pt x="2258" y="36"/>
                  </a:lnTo>
                  <a:lnTo>
                    <a:pt x="2308" y="36"/>
                  </a:lnTo>
                  <a:lnTo>
                    <a:pt x="2357" y="36"/>
                  </a:lnTo>
                  <a:lnTo>
                    <a:pt x="2405" y="36"/>
                  </a:lnTo>
                  <a:lnTo>
                    <a:pt x="2453" y="36"/>
                  </a:lnTo>
                  <a:lnTo>
                    <a:pt x="2500" y="36"/>
                  </a:lnTo>
                  <a:lnTo>
                    <a:pt x="2543" y="36"/>
                  </a:lnTo>
                  <a:lnTo>
                    <a:pt x="2584" y="36"/>
                  </a:lnTo>
                  <a:lnTo>
                    <a:pt x="2623" y="36"/>
                  </a:lnTo>
                  <a:lnTo>
                    <a:pt x="2659" y="36"/>
                  </a:lnTo>
                  <a:lnTo>
                    <a:pt x="2692" y="36"/>
                  </a:lnTo>
                  <a:lnTo>
                    <a:pt x="2720" y="36"/>
                  </a:lnTo>
                  <a:lnTo>
                    <a:pt x="2744" y="36"/>
                  </a:lnTo>
                  <a:lnTo>
                    <a:pt x="2754" y="36"/>
                  </a:lnTo>
                  <a:lnTo>
                    <a:pt x="2758" y="34"/>
                  </a:lnTo>
                  <a:lnTo>
                    <a:pt x="2796" y="34"/>
                  </a:lnTo>
                  <a:lnTo>
                    <a:pt x="2794" y="36"/>
                  </a:lnTo>
                  <a:lnTo>
                    <a:pt x="2794" y="0"/>
                  </a:lnTo>
                  <a:lnTo>
                    <a:pt x="1725" y="2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7" name="Text Box 117"/>
            <p:cNvSpPr txBox="1">
              <a:spLocks noChangeAspect="1" noChangeArrowheads="1"/>
            </p:cNvSpPr>
            <p:nvPr/>
          </p:nvSpPr>
          <p:spPr bwMode="auto">
            <a:xfrm>
              <a:off x="1260" y="779"/>
              <a:ext cx="11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Overall direction</a:t>
              </a:r>
            </a:p>
            <a:p>
              <a:pPr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of replication</a:t>
              </a:r>
            </a:p>
          </p:txBody>
        </p:sp>
        <p:sp>
          <p:nvSpPr>
            <p:cNvPr id="24608" name="Line 118"/>
            <p:cNvSpPr>
              <a:spLocks noChangeAspect="1" noChangeShapeType="1"/>
            </p:cNvSpPr>
            <p:nvPr/>
          </p:nvSpPr>
          <p:spPr bwMode="auto">
            <a:xfrm flipH="1">
              <a:off x="1480" y="1412"/>
              <a:ext cx="670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119"/>
            <p:cNvGrpSpPr>
              <a:grpSpLocks/>
            </p:cNvGrpSpPr>
            <p:nvPr/>
          </p:nvGrpSpPr>
          <p:grpSpPr bwMode="auto">
            <a:xfrm flipV="1">
              <a:off x="4060" y="1780"/>
              <a:ext cx="800" cy="202"/>
              <a:chOff x="4045" y="2423"/>
              <a:chExt cx="800" cy="202"/>
            </a:xfrm>
          </p:grpSpPr>
          <p:sp>
            <p:nvSpPr>
              <p:cNvPr id="24611" name="Line 120"/>
              <p:cNvSpPr>
                <a:spLocks noChangeShapeType="1"/>
              </p:cNvSpPr>
              <p:nvPr/>
            </p:nvSpPr>
            <p:spPr bwMode="auto">
              <a:xfrm>
                <a:off x="4045" y="2490"/>
                <a:ext cx="80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2" name="Line 121"/>
              <p:cNvSpPr>
                <a:spLocks noChangeShapeType="1"/>
              </p:cNvSpPr>
              <p:nvPr/>
            </p:nvSpPr>
            <p:spPr bwMode="auto">
              <a:xfrm>
                <a:off x="4052" y="2423"/>
                <a:ext cx="0" cy="8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3" name="Line 122"/>
              <p:cNvSpPr>
                <a:spLocks noChangeShapeType="1"/>
              </p:cNvSpPr>
              <p:nvPr/>
            </p:nvSpPr>
            <p:spPr bwMode="auto">
              <a:xfrm>
                <a:off x="4841" y="2428"/>
                <a:ext cx="0" cy="7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14" name="Line 123"/>
              <p:cNvSpPr>
                <a:spLocks noChangeShapeType="1"/>
              </p:cNvSpPr>
              <p:nvPr/>
            </p:nvSpPr>
            <p:spPr bwMode="auto">
              <a:xfrm>
                <a:off x="4456" y="2497"/>
                <a:ext cx="0" cy="128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610" name="Text Box 124"/>
            <p:cNvSpPr txBox="1">
              <a:spLocks noChangeArrowheads="1"/>
            </p:cNvSpPr>
            <p:nvPr/>
          </p:nvSpPr>
          <p:spPr bwMode="auto">
            <a:xfrm>
              <a:off x="3914" y="1529"/>
              <a:ext cx="1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Okazaki fragment</a:t>
              </a:r>
            </a:p>
          </p:txBody>
        </p:sp>
      </p:grpSp>
      <p:sp>
        <p:nvSpPr>
          <p:cNvPr id="24579" name="Text Box 125"/>
          <p:cNvSpPr txBox="1">
            <a:spLocks noChangeArrowheads="1"/>
          </p:cNvSpPr>
          <p:nvPr/>
        </p:nvSpPr>
        <p:spPr bwMode="auto">
          <a:xfrm>
            <a:off x="809625" y="4459288"/>
            <a:ext cx="5368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Leading strand synthesis continues in a </a:t>
            </a:r>
          </a:p>
          <a:p>
            <a:pPr algn="l"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5’ to 3’ direction.</a:t>
            </a:r>
          </a:p>
        </p:txBody>
      </p:sp>
      <p:sp>
        <p:nvSpPr>
          <p:cNvPr id="24580" name="Text Box 126"/>
          <p:cNvSpPr txBox="1">
            <a:spLocks noChangeArrowheads="1"/>
          </p:cNvSpPr>
          <p:nvPr/>
        </p:nvSpPr>
        <p:spPr bwMode="auto">
          <a:xfrm>
            <a:off x="820738" y="5373688"/>
            <a:ext cx="63452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Discontinuous synthesis produces 5’ to 3’ DNA </a:t>
            </a:r>
          </a:p>
          <a:p>
            <a:pPr algn="l"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segments called Okazaki fragments. </a:t>
            </a:r>
          </a:p>
        </p:txBody>
      </p:sp>
      <p:sp>
        <p:nvSpPr>
          <p:cNvPr id="24581" name="Rectangle 127"/>
          <p:cNvSpPr>
            <a:spLocks noGrp="1" noChangeArrowheads="1"/>
          </p:cNvSpPr>
          <p:nvPr>
            <p:ph type="title"/>
          </p:nvPr>
        </p:nvSpPr>
        <p:spPr>
          <a:xfrm>
            <a:off x="685800" y="288925"/>
            <a:ext cx="7772400" cy="579438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FF0000"/>
                </a:solidFill>
              </a:rPr>
              <a:t>Replication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Friedrich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Miescher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371600"/>
            <a:ext cx="8229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1871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Isolates a type of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acid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From white blood cells of bandages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Coins the term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Nucleic Acid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– because it was found in the Nucleus of the cell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Most people thought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proteins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were hereditary material, so no one cared.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2"/>
          <p:cNvSpPr>
            <a:spLocks noChangeAspect="1" noChangeShapeType="1"/>
          </p:cNvSpPr>
          <p:nvPr/>
        </p:nvSpPr>
        <p:spPr bwMode="auto">
          <a:xfrm>
            <a:off x="4883150" y="3111500"/>
            <a:ext cx="396875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stealth" w="sm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702300" y="2981325"/>
            <a:ext cx="511175" cy="1023938"/>
            <a:chOff x="4459" y="2091"/>
            <a:chExt cx="231" cy="426"/>
          </a:xfrm>
        </p:grpSpPr>
        <p:sp>
          <p:nvSpPr>
            <p:cNvPr id="25728" name="Freeform 4"/>
            <p:cNvSpPr>
              <a:spLocks noChangeAspect="1"/>
            </p:cNvSpPr>
            <p:nvPr/>
          </p:nvSpPr>
          <p:spPr bwMode="auto">
            <a:xfrm>
              <a:off x="4459" y="2091"/>
              <a:ext cx="231" cy="426"/>
            </a:xfrm>
            <a:custGeom>
              <a:avLst/>
              <a:gdLst>
                <a:gd name="T0" fmla="*/ 142 w 154"/>
                <a:gd name="T1" fmla="*/ 189 h 284"/>
                <a:gd name="T2" fmla="*/ 149 w 154"/>
                <a:gd name="T3" fmla="*/ 204 h 284"/>
                <a:gd name="T4" fmla="*/ 154 w 154"/>
                <a:gd name="T5" fmla="*/ 222 h 284"/>
                <a:gd name="T6" fmla="*/ 154 w 154"/>
                <a:gd name="T7" fmla="*/ 243 h 284"/>
                <a:gd name="T8" fmla="*/ 148 w 154"/>
                <a:gd name="T9" fmla="*/ 262 h 284"/>
                <a:gd name="T10" fmla="*/ 134 w 154"/>
                <a:gd name="T11" fmla="*/ 277 h 284"/>
                <a:gd name="T12" fmla="*/ 109 w 154"/>
                <a:gd name="T13" fmla="*/ 284 h 284"/>
                <a:gd name="T14" fmla="*/ 109 w 154"/>
                <a:gd name="T15" fmla="*/ 284 h 284"/>
                <a:gd name="T16" fmla="*/ 77 w 154"/>
                <a:gd name="T17" fmla="*/ 280 h 284"/>
                <a:gd name="T18" fmla="*/ 52 w 154"/>
                <a:gd name="T19" fmla="*/ 268 h 284"/>
                <a:gd name="T20" fmla="*/ 32 w 154"/>
                <a:gd name="T21" fmla="*/ 249 h 284"/>
                <a:gd name="T22" fmla="*/ 17 w 154"/>
                <a:gd name="T23" fmla="*/ 228 h 284"/>
                <a:gd name="T24" fmla="*/ 8 w 154"/>
                <a:gd name="T25" fmla="*/ 209 h 284"/>
                <a:gd name="T26" fmla="*/ 2 w 154"/>
                <a:gd name="T27" fmla="*/ 195 h 284"/>
                <a:gd name="T28" fmla="*/ 0 w 154"/>
                <a:gd name="T29" fmla="*/ 190 h 284"/>
                <a:gd name="T30" fmla="*/ 0 w 154"/>
                <a:gd name="T31" fmla="*/ 190 h 284"/>
                <a:gd name="T32" fmla="*/ 0 w 154"/>
                <a:gd name="T33" fmla="*/ 94 h 284"/>
                <a:gd name="T34" fmla="*/ 0 w 154"/>
                <a:gd name="T35" fmla="*/ 94 h 284"/>
                <a:gd name="T36" fmla="*/ 2 w 154"/>
                <a:gd name="T37" fmla="*/ 89 h 284"/>
                <a:gd name="T38" fmla="*/ 8 w 154"/>
                <a:gd name="T39" fmla="*/ 75 h 284"/>
                <a:gd name="T40" fmla="*/ 17 w 154"/>
                <a:gd name="T41" fmla="*/ 56 h 284"/>
                <a:gd name="T42" fmla="*/ 32 w 154"/>
                <a:gd name="T43" fmla="*/ 35 h 284"/>
                <a:gd name="T44" fmla="*/ 52 w 154"/>
                <a:gd name="T45" fmla="*/ 17 h 284"/>
                <a:gd name="T46" fmla="*/ 77 w 154"/>
                <a:gd name="T47" fmla="*/ 4 h 284"/>
                <a:gd name="T48" fmla="*/ 109 w 154"/>
                <a:gd name="T49" fmla="*/ 0 h 284"/>
                <a:gd name="T50" fmla="*/ 109 w 154"/>
                <a:gd name="T51" fmla="*/ 0 h 284"/>
                <a:gd name="T52" fmla="*/ 134 w 154"/>
                <a:gd name="T53" fmla="*/ 7 h 284"/>
                <a:gd name="T54" fmla="*/ 148 w 154"/>
                <a:gd name="T55" fmla="*/ 22 h 284"/>
                <a:gd name="T56" fmla="*/ 154 w 154"/>
                <a:gd name="T57" fmla="*/ 41 h 284"/>
                <a:gd name="T58" fmla="*/ 154 w 154"/>
                <a:gd name="T59" fmla="*/ 61 h 284"/>
                <a:gd name="T60" fmla="*/ 149 w 154"/>
                <a:gd name="T61" fmla="*/ 81 h 284"/>
                <a:gd name="T62" fmla="*/ 142 w 154"/>
                <a:gd name="T63" fmla="*/ 94 h 284"/>
                <a:gd name="T64" fmla="*/ 142 w 154"/>
                <a:gd name="T65" fmla="*/ 94 h 284"/>
                <a:gd name="T66" fmla="*/ 142 w 154"/>
                <a:gd name="T67" fmla="*/ 119 h 284"/>
                <a:gd name="T68" fmla="*/ 142 w 154"/>
                <a:gd name="T69" fmla="*/ 165 h 284"/>
                <a:gd name="T70" fmla="*/ 142 w 154"/>
                <a:gd name="T71" fmla="*/ 189 h 284"/>
                <a:gd name="T72" fmla="*/ 142 w 154"/>
                <a:gd name="T73" fmla="*/ 189 h 28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4"/>
                <a:gd name="T112" fmla="*/ 0 h 284"/>
                <a:gd name="T113" fmla="*/ 154 w 154"/>
                <a:gd name="T114" fmla="*/ 284 h 28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4" h="284">
                  <a:moveTo>
                    <a:pt x="142" y="189"/>
                  </a:moveTo>
                  <a:lnTo>
                    <a:pt x="149" y="204"/>
                  </a:lnTo>
                  <a:lnTo>
                    <a:pt x="154" y="222"/>
                  </a:lnTo>
                  <a:lnTo>
                    <a:pt x="154" y="243"/>
                  </a:lnTo>
                  <a:lnTo>
                    <a:pt x="148" y="262"/>
                  </a:lnTo>
                  <a:lnTo>
                    <a:pt x="134" y="277"/>
                  </a:lnTo>
                  <a:lnTo>
                    <a:pt x="109" y="284"/>
                  </a:lnTo>
                  <a:lnTo>
                    <a:pt x="77" y="280"/>
                  </a:lnTo>
                  <a:lnTo>
                    <a:pt x="52" y="268"/>
                  </a:lnTo>
                  <a:lnTo>
                    <a:pt x="32" y="249"/>
                  </a:lnTo>
                  <a:lnTo>
                    <a:pt x="17" y="228"/>
                  </a:lnTo>
                  <a:lnTo>
                    <a:pt x="8" y="209"/>
                  </a:lnTo>
                  <a:lnTo>
                    <a:pt x="2" y="195"/>
                  </a:lnTo>
                  <a:lnTo>
                    <a:pt x="0" y="190"/>
                  </a:lnTo>
                  <a:lnTo>
                    <a:pt x="0" y="94"/>
                  </a:lnTo>
                  <a:lnTo>
                    <a:pt x="2" y="89"/>
                  </a:lnTo>
                  <a:lnTo>
                    <a:pt x="8" y="75"/>
                  </a:lnTo>
                  <a:lnTo>
                    <a:pt x="17" y="56"/>
                  </a:lnTo>
                  <a:lnTo>
                    <a:pt x="32" y="35"/>
                  </a:lnTo>
                  <a:lnTo>
                    <a:pt x="52" y="17"/>
                  </a:lnTo>
                  <a:lnTo>
                    <a:pt x="77" y="4"/>
                  </a:lnTo>
                  <a:lnTo>
                    <a:pt x="109" y="0"/>
                  </a:lnTo>
                  <a:lnTo>
                    <a:pt x="134" y="7"/>
                  </a:lnTo>
                  <a:lnTo>
                    <a:pt x="148" y="22"/>
                  </a:lnTo>
                  <a:lnTo>
                    <a:pt x="154" y="41"/>
                  </a:lnTo>
                  <a:lnTo>
                    <a:pt x="154" y="61"/>
                  </a:lnTo>
                  <a:lnTo>
                    <a:pt x="149" y="81"/>
                  </a:lnTo>
                  <a:lnTo>
                    <a:pt x="142" y="94"/>
                  </a:lnTo>
                  <a:lnTo>
                    <a:pt x="142" y="119"/>
                  </a:lnTo>
                  <a:lnTo>
                    <a:pt x="142" y="165"/>
                  </a:lnTo>
                  <a:lnTo>
                    <a:pt x="142" y="189"/>
                  </a:lnTo>
                  <a:close/>
                </a:path>
              </a:pathLst>
            </a:custGeom>
            <a:solidFill>
              <a:srgbClr val="C3AAD2"/>
            </a:solidFill>
            <a:ln w="19050" cmpd="sng">
              <a:solidFill>
                <a:srgbClr val="9E7AB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29" name="Freeform 5"/>
            <p:cNvSpPr>
              <a:spLocks noChangeAspect="1"/>
            </p:cNvSpPr>
            <p:nvPr/>
          </p:nvSpPr>
          <p:spPr bwMode="auto">
            <a:xfrm>
              <a:off x="4515" y="2114"/>
              <a:ext cx="123" cy="66"/>
            </a:xfrm>
            <a:custGeom>
              <a:avLst/>
              <a:gdLst>
                <a:gd name="T0" fmla="*/ 0 w 82"/>
                <a:gd name="T1" fmla="*/ 44 h 44"/>
                <a:gd name="T2" fmla="*/ 18 w 82"/>
                <a:gd name="T3" fmla="*/ 26 h 44"/>
                <a:gd name="T4" fmla="*/ 43 w 82"/>
                <a:gd name="T5" fmla="*/ 13 h 44"/>
                <a:gd name="T6" fmla="*/ 70 w 82"/>
                <a:gd name="T7" fmla="*/ 9 h 44"/>
                <a:gd name="T8" fmla="*/ 70 w 82"/>
                <a:gd name="T9" fmla="*/ 9 h 44"/>
                <a:gd name="T10" fmla="*/ 78 w 82"/>
                <a:gd name="T11" fmla="*/ 7 h 44"/>
                <a:gd name="T12" fmla="*/ 82 w 82"/>
                <a:gd name="T13" fmla="*/ 3 h 44"/>
                <a:gd name="T14" fmla="*/ 71 w 82"/>
                <a:gd name="T15" fmla="*/ 0 h 44"/>
                <a:gd name="T16" fmla="*/ 71 w 82"/>
                <a:gd name="T17" fmla="*/ 0 h 44"/>
                <a:gd name="T18" fmla="*/ 31 w 82"/>
                <a:gd name="T19" fmla="*/ 9 h 44"/>
                <a:gd name="T20" fmla="*/ 7 w 82"/>
                <a:gd name="T21" fmla="*/ 32 h 44"/>
                <a:gd name="T22" fmla="*/ 0 w 82"/>
                <a:gd name="T23" fmla="*/ 44 h 44"/>
                <a:gd name="T24" fmla="*/ 0 w 82"/>
                <a:gd name="T25" fmla="*/ 44 h 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2"/>
                <a:gd name="T40" fmla="*/ 0 h 44"/>
                <a:gd name="T41" fmla="*/ 82 w 82"/>
                <a:gd name="T42" fmla="*/ 44 h 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2" h="44">
                  <a:moveTo>
                    <a:pt x="0" y="44"/>
                  </a:moveTo>
                  <a:lnTo>
                    <a:pt x="18" y="26"/>
                  </a:lnTo>
                  <a:lnTo>
                    <a:pt x="43" y="13"/>
                  </a:lnTo>
                  <a:lnTo>
                    <a:pt x="70" y="9"/>
                  </a:lnTo>
                  <a:lnTo>
                    <a:pt x="78" y="7"/>
                  </a:lnTo>
                  <a:lnTo>
                    <a:pt x="82" y="3"/>
                  </a:lnTo>
                  <a:lnTo>
                    <a:pt x="71" y="0"/>
                  </a:lnTo>
                  <a:lnTo>
                    <a:pt x="31" y="9"/>
                  </a:lnTo>
                  <a:lnTo>
                    <a:pt x="7" y="32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5529263" y="3260725"/>
            <a:ext cx="268287" cy="82550"/>
          </a:xfrm>
          <a:prstGeom prst="rect">
            <a:avLst/>
          </a:prstGeom>
          <a:solidFill>
            <a:srgbClr val="4D94C3"/>
          </a:solidFill>
          <a:ln w="19050">
            <a:solidFill>
              <a:srgbClr val="4D94C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5" name="Text Box 7"/>
          <p:cNvSpPr txBox="1">
            <a:spLocks noChangeAspect="1" noChangeArrowheads="1"/>
          </p:cNvSpPr>
          <p:nvPr/>
        </p:nvSpPr>
        <p:spPr bwMode="auto">
          <a:xfrm>
            <a:off x="4616450" y="309721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1800" b="1">
                <a:latin typeface="Times New Roman" pitchFamily="18" charset="0"/>
              </a:rPr>
              <a:t> 5’</a:t>
            </a:r>
          </a:p>
        </p:txBody>
      </p:sp>
      <p:grpSp>
        <p:nvGrpSpPr>
          <p:cNvPr id="3" name="Group 8"/>
          <p:cNvGrpSpPr>
            <a:grpSpLocks noChangeAspect="1"/>
          </p:cNvGrpSpPr>
          <p:nvPr/>
        </p:nvGrpSpPr>
        <p:grpSpPr bwMode="auto">
          <a:xfrm>
            <a:off x="4989513" y="3260725"/>
            <a:ext cx="517525" cy="211138"/>
            <a:chOff x="3109" y="911"/>
            <a:chExt cx="156" cy="59"/>
          </a:xfrm>
        </p:grpSpPr>
        <p:sp>
          <p:nvSpPr>
            <p:cNvPr id="25724" name="Rectangle 9"/>
            <p:cNvSpPr>
              <a:spLocks noChangeAspect="1" noChangeArrowheads="1"/>
            </p:cNvSpPr>
            <p:nvPr/>
          </p:nvSpPr>
          <p:spPr bwMode="auto">
            <a:xfrm>
              <a:off x="3109" y="911"/>
              <a:ext cx="156" cy="23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>
                <a:spcBef>
                  <a:spcPct val="0"/>
                </a:spcBef>
              </a:pP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25725" name="Rectangle 10"/>
            <p:cNvSpPr>
              <a:spLocks noChangeAspect="1" noChangeArrowheads="1"/>
            </p:cNvSpPr>
            <p:nvPr/>
          </p:nvSpPr>
          <p:spPr bwMode="auto">
            <a:xfrm>
              <a:off x="3232" y="922"/>
              <a:ext cx="8" cy="48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26" name="Rectangle 11"/>
            <p:cNvSpPr>
              <a:spLocks noChangeAspect="1" noChangeArrowheads="1"/>
            </p:cNvSpPr>
            <p:nvPr/>
          </p:nvSpPr>
          <p:spPr bwMode="auto">
            <a:xfrm>
              <a:off x="3184" y="922"/>
              <a:ext cx="8" cy="48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27" name="Rectangle 12"/>
            <p:cNvSpPr>
              <a:spLocks noChangeAspect="1" noChangeArrowheads="1"/>
            </p:cNvSpPr>
            <p:nvPr/>
          </p:nvSpPr>
          <p:spPr bwMode="auto">
            <a:xfrm>
              <a:off x="3137" y="922"/>
              <a:ext cx="7" cy="48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5575300" y="3265488"/>
            <a:ext cx="195263" cy="282575"/>
            <a:chOff x="3512" y="2057"/>
            <a:chExt cx="123" cy="178"/>
          </a:xfrm>
        </p:grpSpPr>
        <p:sp>
          <p:nvSpPr>
            <p:cNvPr id="25722" name="Rectangle 14"/>
            <p:cNvSpPr>
              <a:spLocks noChangeAspect="1" noChangeArrowheads="1"/>
            </p:cNvSpPr>
            <p:nvPr/>
          </p:nvSpPr>
          <p:spPr bwMode="auto">
            <a:xfrm>
              <a:off x="3512" y="2064"/>
              <a:ext cx="16" cy="17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23" name="Rectangle 15"/>
            <p:cNvSpPr>
              <a:spLocks noChangeAspect="1" noChangeArrowheads="1"/>
            </p:cNvSpPr>
            <p:nvPr/>
          </p:nvSpPr>
          <p:spPr bwMode="auto">
            <a:xfrm>
              <a:off x="3619" y="2057"/>
              <a:ext cx="16" cy="17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8" name="Line 16"/>
          <p:cNvSpPr>
            <a:spLocks noChangeAspect="1" noChangeShapeType="1"/>
          </p:cNvSpPr>
          <p:nvPr/>
        </p:nvSpPr>
        <p:spPr bwMode="auto">
          <a:xfrm>
            <a:off x="6689725" y="3138488"/>
            <a:ext cx="406400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stealth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09" name="Text Box 17"/>
          <p:cNvSpPr txBox="1">
            <a:spLocks noChangeAspect="1" noChangeArrowheads="1"/>
          </p:cNvSpPr>
          <p:nvPr/>
        </p:nvSpPr>
        <p:spPr bwMode="auto">
          <a:xfrm>
            <a:off x="6138863" y="31083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1800" b="1">
                <a:latin typeface="Times New Roman" pitchFamily="18" charset="0"/>
              </a:rPr>
              <a:t> 5’</a:t>
            </a:r>
          </a:p>
        </p:txBody>
      </p:sp>
      <p:sp>
        <p:nvSpPr>
          <p:cNvPr id="25610" name="Rectangle 18"/>
          <p:cNvSpPr>
            <a:spLocks noChangeArrowheads="1"/>
          </p:cNvSpPr>
          <p:nvPr/>
        </p:nvSpPr>
        <p:spPr bwMode="auto">
          <a:xfrm>
            <a:off x="6905625" y="3282950"/>
            <a:ext cx="693738" cy="79375"/>
          </a:xfrm>
          <a:prstGeom prst="rect">
            <a:avLst/>
          </a:prstGeom>
          <a:solidFill>
            <a:srgbClr val="4D94C3"/>
          </a:solidFill>
          <a:ln w="19050">
            <a:solidFill>
              <a:srgbClr val="4D94C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19"/>
          <p:cNvGrpSpPr>
            <a:grpSpLocks noChangeAspect="1"/>
          </p:cNvGrpSpPr>
          <p:nvPr/>
        </p:nvGrpSpPr>
        <p:grpSpPr bwMode="auto">
          <a:xfrm>
            <a:off x="6472238" y="3282950"/>
            <a:ext cx="531812" cy="206375"/>
            <a:chOff x="3109" y="911"/>
            <a:chExt cx="156" cy="59"/>
          </a:xfrm>
        </p:grpSpPr>
        <p:sp>
          <p:nvSpPr>
            <p:cNvPr id="25718" name="Rectangle 20"/>
            <p:cNvSpPr>
              <a:spLocks noChangeAspect="1" noChangeArrowheads="1"/>
            </p:cNvSpPr>
            <p:nvPr/>
          </p:nvSpPr>
          <p:spPr bwMode="auto">
            <a:xfrm>
              <a:off x="3109" y="911"/>
              <a:ext cx="156" cy="23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>
                <a:spcBef>
                  <a:spcPct val="0"/>
                </a:spcBef>
              </a:pP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25719" name="Rectangle 21"/>
            <p:cNvSpPr>
              <a:spLocks noChangeAspect="1" noChangeArrowheads="1"/>
            </p:cNvSpPr>
            <p:nvPr/>
          </p:nvSpPr>
          <p:spPr bwMode="auto">
            <a:xfrm>
              <a:off x="3232" y="922"/>
              <a:ext cx="8" cy="48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20" name="Rectangle 22"/>
            <p:cNvSpPr>
              <a:spLocks noChangeAspect="1" noChangeArrowheads="1"/>
            </p:cNvSpPr>
            <p:nvPr/>
          </p:nvSpPr>
          <p:spPr bwMode="auto">
            <a:xfrm>
              <a:off x="3184" y="922"/>
              <a:ext cx="8" cy="48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21" name="Rectangle 23"/>
            <p:cNvSpPr>
              <a:spLocks noChangeAspect="1" noChangeArrowheads="1"/>
            </p:cNvSpPr>
            <p:nvPr/>
          </p:nvSpPr>
          <p:spPr bwMode="auto">
            <a:xfrm>
              <a:off x="3137" y="922"/>
              <a:ext cx="7" cy="48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4975225" y="1249363"/>
            <a:ext cx="523875" cy="996950"/>
            <a:chOff x="4063" y="1341"/>
            <a:chExt cx="231" cy="427"/>
          </a:xfrm>
        </p:grpSpPr>
        <p:sp>
          <p:nvSpPr>
            <p:cNvPr id="25716" name="Freeform 25"/>
            <p:cNvSpPr>
              <a:spLocks noChangeAspect="1"/>
            </p:cNvSpPr>
            <p:nvPr/>
          </p:nvSpPr>
          <p:spPr bwMode="auto">
            <a:xfrm>
              <a:off x="4063" y="1341"/>
              <a:ext cx="231" cy="427"/>
            </a:xfrm>
            <a:custGeom>
              <a:avLst/>
              <a:gdLst>
                <a:gd name="T0" fmla="*/ 12 w 154"/>
                <a:gd name="T1" fmla="*/ 190 h 284"/>
                <a:gd name="T2" fmla="*/ 5 w 154"/>
                <a:gd name="T3" fmla="*/ 204 h 284"/>
                <a:gd name="T4" fmla="*/ 0 w 154"/>
                <a:gd name="T5" fmla="*/ 223 h 284"/>
                <a:gd name="T6" fmla="*/ 0 w 154"/>
                <a:gd name="T7" fmla="*/ 244 h 284"/>
                <a:gd name="T8" fmla="*/ 6 w 154"/>
                <a:gd name="T9" fmla="*/ 263 h 284"/>
                <a:gd name="T10" fmla="*/ 20 w 154"/>
                <a:gd name="T11" fmla="*/ 278 h 284"/>
                <a:gd name="T12" fmla="*/ 45 w 154"/>
                <a:gd name="T13" fmla="*/ 284 h 284"/>
                <a:gd name="T14" fmla="*/ 45 w 154"/>
                <a:gd name="T15" fmla="*/ 284 h 284"/>
                <a:gd name="T16" fmla="*/ 77 w 154"/>
                <a:gd name="T17" fmla="*/ 281 h 284"/>
                <a:gd name="T18" fmla="*/ 102 w 154"/>
                <a:gd name="T19" fmla="*/ 268 h 284"/>
                <a:gd name="T20" fmla="*/ 122 w 154"/>
                <a:gd name="T21" fmla="*/ 249 h 284"/>
                <a:gd name="T22" fmla="*/ 137 w 154"/>
                <a:gd name="T23" fmla="*/ 229 h 284"/>
                <a:gd name="T24" fmla="*/ 146 w 154"/>
                <a:gd name="T25" fmla="*/ 210 h 284"/>
                <a:gd name="T26" fmla="*/ 152 w 154"/>
                <a:gd name="T27" fmla="*/ 196 h 284"/>
                <a:gd name="T28" fmla="*/ 154 w 154"/>
                <a:gd name="T29" fmla="*/ 190 h 284"/>
                <a:gd name="T30" fmla="*/ 154 w 154"/>
                <a:gd name="T31" fmla="*/ 190 h 284"/>
                <a:gd name="T32" fmla="*/ 154 w 154"/>
                <a:gd name="T33" fmla="*/ 95 h 284"/>
                <a:gd name="T34" fmla="*/ 154 w 154"/>
                <a:gd name="T35" fmla="*/ 95 h 284"/>
                <a:gd name="T36" fmla="*/ 152 w 154"/>
                <a:gd name="T37" fmla="*/ 89 h 284"/>
                <a:gd name="T38" fmla="*/ 146 w 154"/>
                <a:gd name="T39" fmla="*/ 75 h 284"/>
                <a:gd name="T40" fmla="*/ 137 w 154"/>
                <a:gd name="T41" fmla="*/ 56 h 284"/>
                <a:gd name="T42" fmla="*/ 122 w 154"/>
                <a:gd name="T43" fmla="*/ 35 h 284"/>
                <a:gd name="T44" fmla="*/ 102 w 154"/>
                <a:gd name="T45" fmla="*/ 17 h 284"/>
                <a:gd name="T46" fmla="*/ 77 w 154"/>
                <a:gd name="T47" fmla="*/ 4 h 284"/>
                <a:gd name="T48" fmla="*/ 45 w 154"/>
                <a:gd name="T49" fmla="*/ 0 h 284"/>
                <a:gd name="T50" fmla="*/ 45 w 154"/>
                <a:gd name="T51" fmla="*/ 0 h 284"/>
                <a:gd name="T52" fmla="*/ 20 w 154"/>
                <a:gd name="T53" fmla="*/ 7 h 284"/>
                <a:gd name="T54" fmla="*/ 6 w 154"/>
                <a:gd name="T55" fmla="*/ 22 h 284"/>
                <a:gd name="T56" fmla="*/ 0 w 154"/>
                <a:gd name="T57" fmla="*/ 41 h 284"/>
                <a:gd name="T58" fmla="*/ 0 w 154"/>
                <a:gd name="T59" fmla="*/ 62 h 284"/>
                <a:gd name="T60" fmla="*/ 5 w 154"/>
                <a:gd name="T61" fmla="*/ 81 h 284"/>
                <a:gd name="T62" fmla="*/ 12 w 154"/>
                <a:gd name="T63" fmla="*/ 95 h 284"/>
                <a:gd name="T64" fmla="*/ 12 w 154"/>
                <a:gd name="T65" fmla="*/ 95 h 284"/>
                <a:gd name="T66" fmla="*/ 12 w 154"/>
                <a:gd name="T67" fmla="*/ 120 h 284"/>
                <a:gd name="T68" fmla="*/ 12 w 154"/>
                <a:gd name="T69" fmla="*/ 165 h 284"/>
                <a:gd name="T70" fmla="*/ 12 w 154"/>
                <a:gd name="T71" fmla="*/ 190 h 284"/>
                <a:gd name="T72" fmla="*/ 12 w 154"/>
                <a:gd name="T73" fmla="*/ 190 h 28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4"/>
                <a:gd name="T112" fmla="*/ 0 h 284"/>
                <a:gd name="T113" fmla="*/ 154 w 154"/>
                <a:gd name="T114" fmla="*/ 284 h 28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4" h="284">
                  <a:moveTo>
                    <a:pt x="12" y="190"/>
                  </a:moveTo>
                  <a:lnTo>
                    <a:pt x="5" y="204"/>
                  </a:lnTo>
                  <a:lnTo>
                    <a:pt x="0" y="223"/>
                  </a:lnTo>
                  <a:lnTo>
                    <a:pt x="0" y="244"/>
                  </a:lnTo>
                  <a:lnTo>
                    <a:pt x="6" y="263"/>
                  </a:lnTo>
                  <a:lnTo>
                    <a:pt x="20" y="278"/>
                  </a:lnTo>
                  <a:lnTo>
                    <a:pt x="45" y="284"/>
                  </a:lnTo>
                  <a:lnTo>
                    <a:pt x="77" y="281"/>
                  </a:lnTo>
                  <a:lnTo>
                    <a:pt x="102" y="268"/>
                  </a:lnTo>
                  <a:lnTo>
                    <a:pt x="122" y="249"/>
                  </a:lnTo>
                  <a:lnTo>
                    <a:pt x="137" y="229"/>
                  </a:lnTo>
                  <a:lnTo>
                    <a:pt x="146" y="210"/>
                  </a:lnTo>
                  <a:lnTo>
                    <a:pt x="152" y="196"/>
                  </a:lnTo>
                  <a:lnTo>
                    <a:pt x="154" y="190"/>
                  </a:lnTo>
                  <a:lnTo>
                    <a:pt x="154" y="95"/>
                  </a:lnTo>
                  <a:lnTo>
                    <a:pt x="152" y="89"/>
                  </a:lnTo>
                  <a:lnTo>
                    <a:pt x="146" y="75"/>
                  </a:lnTo>
                  <a:lnTo>
                    <a:pt x="137" y="56"/>
                  </a:lnTo>
                  <a:lnTo>
                    <a:pt x="122" y="35"/>
                  </a:lnTo>
                  <a:lnTo>
                    <a:pt x="102" y="17"/>
                  </a:lnTo>
                  <a:lnTo>
                    <a:pt x="77" y="4"/>
                  </a:lnTo>
                  <a:lnTo>
                    <a:pt x="45" y="0"/>
                  </a:lnTo>
                  <a:lnTo>
                    <a:pt x="20" y="7"/>
                  </a:lnTo>
                  <a:lnTo>
                    <a:pt x="6" y="22"/>
                  </a:lnTo>
                  <a:lnTo>
                    <a:pt x="0" y="41"/>
                  </a:lnTo>
                  <a:lnTo>
                    <a:pt x="0" y="62"/>
                  </a:lnTo>
                  <a:lnTo>
                    <a:pt x="5" y="81"/>
                  </a:lnTo>
                  <a:lnTo>
                    <a:pt x="12" y="95"/>
                  </a:lnTo>
                  <a:lnTo>
                    <a:pt x="12" y="120"/>
                  </a:lnTo>
                  <a:lnTo>
                    <a:pt x="12" y="165"/>
                  </a:lnTo>
                  <a:lnTo>
                    <a:pt x="12" y="190"/>
                  </a:lnTo>
                  <a:close/>
                </a:path>
              </a:pathLst>
            </a:custGeom>
            <a:solidFill>
              <a:srgbClr val="C3AAD2"/>
            </a:solidFill>
            <a:ln w="19050" cmpd="sng">
              <a:solidFill>
                <a:srgbClr val="9E7AB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17" name="Freeform 26"/>
            <p:cNvSpPr>
              <a:spLocks noChangeAspect="1"/>
            </p:cNvSpPr>
            <p:nvPr/>
          </p:nvSpPr>
          <p:spPr bwMode="auto">
            <a:xfrm>
              <a:off x="4086" y="1358"/>
              <a:ext cx="72" cy="100"/>
            </a:xfrm>
            <a:custGeom>
              <a:avLst/>
              <a:gdLst>
                <a:gd name="T0" fmla="*/ 48 w 48"/>
                <a:gd name="T1" fmla="*/ 0 h 67"/>
                <a:gd name="T2" fmla="*/ 20 w 48"/>
                <a:gd name="T3" fmla="*/ 6 h 67"/>
                <a:gd name="T4" fmla="*/ 5 w 48"/>
                <a:gd name="T5" fmla="*/ 22 h 67"/>
                <a:gd name="T6" fmla="*/ 0 w 48"/>
                <a:gd name="T7" fmla="*/ 43 h 67"/>
                <a:gd name="T8" fmla="*/ 4 w 48"/>
                <a:gd name="T9" fmla="*/ 64 h 67"/>
                <a:gd name="T10" fmla="*/ 4 w 48"/>
                <a:gd name="T11" fmla="*/ 64 h 67"/>
                <a:gd name="T12" fmla="*/ 5 w 48"/>
                <a:gd name="T13" fmla="*/ 65 h 67"/>
                <a:gd name="T14" fmla="*/ 6 w 48"/>
                <a:gd name="T15" fmla="*/ 66 h 67"/>
                <a:gd name="T16" fmla="*/ 8 w 48"/>
                <a:gd name="T17" fmla="*/ 67 h 67"/>
                <a:gd name="T18" fmla="*/ 8 w 48"/>
                <a:gd name="T19" fmla="*/ 67 h 67"/>
                <a:gd name="T20" fmla="*/ 10 w 48"/>
                <a:gd name="T21" fmla="*/ 66 h 67"/>
                <a:gd name="T22" fmla="*/ 11 w 48"/>
                <a:gd name="T23" fmla="*/ 65 h 67"/>
                <a:gd name="T24" fmla="*/ 11 w 48"/>
                <a:gd name="T25" fmla="*/ 63 h 67"/>
                <a:gd name="T26" fmla="*/ 11 w 48"/>
                <a:gd name="T27" fmla="*/ 63 h 67"/>
                <a:gd name="T28" fmla="*/ 10 w 48"/>
                <a:gd name="T29" fmla="*/ 38 h 67"/>
                <a:gd name="T30" fmla="*/ 20 w 48"/>
                <a:gd name="T31" fmla="*/ 14 h 67"/>
                <a:gd name="T32" fmla="*/ 48 w 48"/>
                <a:gd name="T33" fmla="*/ 0 h 67"/>
                <a:gd name="T34" fmla="*/ 48 w 48"/>
                <a:gd name="T35" fmla="*/ 0 h 67"/>
                <a:gd name="T36" fmla="*/ 48 w 48"/>
                <a:gd name="T37" fmla="*/ 0 h 67"/>
                <a:gd name="T38" fmla="*/ 48 w 48"/>
                <a:gd name="T39" fmla="*/ 0 h 67"/>
                <a:gd name="T40" fmla="*/ 48 w 48"/>
                <a:gd name="T41" fmla="*/ 0 h 67"/>
                <a:gd name="T42" fmla="*/ 48 w 48"/>
                <a:gd name="T43" fmla="*/ 0 h 67"/>
                <a:gd name="T44" fmla="*/ 48 w 48"/>
                <a:gd name="T45" fmla="*/ 0 h 67"/>
                <a:gd name="T46" fmla="*/ 48 w 48"/>
                <a:gd name="T47" fmla="*/ 0 h 67"/>
                <a:gd name="T48" fmla="*/ 48 w 48"/>
                <a:gd name="T49" fmla="*/ 0 h 67"/>
                <a:gd name="T50" fmla="*/ 48 w 48"/>
                <a:gd name="T51" fmla="*/ 0 h 67"/>
                <a:gd name="T52" fmla="*/ 48 w 48"/>
                <a:gd name="T53" fmla="*/ 0 h 6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8"/>
                <a:gd name="T82" fmla="*/ 0 h 67"/>
                <a:gd name="T83" fmla="*/ 48 w 48"/>
                <a:gd name="T84" fmla="*/ 67 h 6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8" h="67">
                  <a:moveTo>
                    <a:pt x="48" y="0"/>
                  </a:moveTo>
                  <a:lnTo>
                    <a:pt x="20" y="6"/>
                  </a:lnTo>
                  <a:lnTo>
                    <a:pt x="5" y="22"/>
                  </a:lnTo>
                  <a:lnTo>
                    <a:pt x="0" y="43"/>
                  </a:lnTo>
                  <a:lnTo>
                    <a:pt x="4" y="64"/>
                  </a:lnTo>
                  <a:lnTo>
                    <a:pt x="5" y="65"/>
                  </a:lnTo>
                  <a:lnTo>
                    <a:pt x="6" y="66"/>
                  </a:lnTo>
                  <a:lnTo>
                    <a:pt x="8" y="67"/>
                  </a:lnTo>
                  <a:lnTo>
                    <a:pt x="10" y="66"/>
                  </a:lnTo>
                  <a:lnTo>
                    <a:pt x="11" y="65"/>
                  </a:lnTo>
                  <a:lnTo>
                    <a:pt x="11" y="63"/>
                  </a:lnTo>
                  <a:lnTo>
                    <a:pt x="10" y="38"/>
                  </a:lnTo>
                  <a:lnTo>
                    <a:pt x="20" y="1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13" name="Rectangle 27"/>
          <p:cNvSpPr>
            <a:spLocks noChangeArrowheads="1"/>
          </p:cNvSpPr>
          <p:nvPr/>
        </p:nvSpPr>
        <p:spPr bwMode="auto">
          <a:xfrm>
            <a:off x="4987925" y="1854200"/>
            <a:ext cx="1530350" cy="79375"/>
          </a:xfrm>
          <a:prstGeom prst="rect">
            <a:avLst/>
          </a:prstGeom>
          <a:solidFill>
            <a:srgbClr val="4D94C3"/>
          </a:solidFill>
          <a:ln w="19050">
            <a:solidFill>
              <a:srgbClr val="4D94C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4" name="Line 28"/>
          <p:cNvSpPr>
            <a:spLocks noChangeAspect="1" noChangeShapeType="1"/>
          </p:cNvSpPr>
          <p:nvPr/>
        </p:nvSpPr>
        <p:spPr bwMode="auto">
          <a:xfrm flipH="1">
            <a:off x="5497513" y="2078038"/>
            <a:ext cx="404812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stealth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615" name="Text Box 29"/>
          <p:cNvSpPr txBox="1">
            <a:spLocks noChangeAspect="1" noChangeArrowheads="1"/>
          </p:cNvSpPr>
          <p:nvPr/>
        </p:nvSpPr>
        <p:spPr bwMode="auto">
          <a:xfrm>
            <a:off x="6897688" y="17748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1800" b="1">
                <a:latin typeface="Times New Roman" pitchFamily="18" charset="0"/>
              </a:rPr>
              <a:t> 5’</a:t>
            </a:r>
          </a:p>
        </p:txBody>
      </p:sp>
      <p:sp>
        <p:nvSpPr>
          <p:cNvPr id="25616" name="Text Box 30"/>
          <p:cNvSpPr txBox="1">
            <a:spLocks noChangeAspect="1" noChangeArrowheads="1"/>
          </p:cNvSpPr>
          <p:nvPr/>
        </p:nvSpPr>
        <p:spPr bwMode="auto">
          <a:xfrm>
            <a:off x="4635500" y="17748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1800" b="1">
                <a:latin typeface="Times New Roman" pitchFamily="18" charset="0"/>
              </a:rPr>
              <a:t> 3’</a:t>
            </a:r>
          </a:p>
        </p:txBody>
      </p:sp>
      <p:sp>
        <p:nvSpPr>
          <p:cNvPr id="25617" name="Freeform 31"/>
          <p:cNvSpPr>
            <a:spLocks noChangeAspect="1"/>
          </p:cNvSpPr>
          <p:nvPr/>
        </p:nvSpPr>
        <p:spPr bwMode="auto">
          <a:xfrm>
            <a:off x="6461125" y="1727200"/>
            <a:ext cx="517525" cy="206375"/>
          </a:xfrm>
          <a:custGeom>
            <a:avLst/>
            <a:gdLst>
              <a:gd name="T0" fmla="*/ 131 w 152"/>
              <a:gd name="T1" fmla="*/ 36 h 59"/>
              <a:gd name="T2" fmla="*/ 131 w 152"/>
              <a:gd name="T3" fmla="*/ 0 h 59"/>
              <a:gd name="T4" fmla="*/ 123 w 152"/>
              <a:gd name="T5" fmla="*/ 0 h 59"/>
              <a:gd name="T6" fmla="*/ 123 w 152"/>
              <a:gd name="T7" fmla="*/ 36 h 59"/>
              <a:gd name="T8" fmla="*/ 83 w 152"/>
              <a:gd name="T9" fmla="*/ 36 h 59"/>
              <a:gd name="T10" fmla="*/ 83 w 152"/>
              <a:gd name="T11" fmla="*/ 0 h 59"/>
              <a:gd name="T12" fmla="*/ 75 w 152"/>
              <a:gd name="T13" fmla="*/ 0 h 59"/>
              <a:gd name="T14" fmla="*/ 75 w 152"/>
              <a:gd name="T15" fmla="*/ 36 h 59"/>
              <a:gd name="T16" fmla="*/ 35 w 152"/>
              <a:gd name="T17" fmla="*/ 36 h 59"/>
              <a:gd name="T18" fmla="*/ 35 w 152"/>
              <a:gd name="T19" fmla="*/ 0 h 59"/>
              <a:gd name="T20" fmla="*/ 28 w 152"/>
              <a:gd name="T21" fmla="*/ 0 h 59"/>
              <a:gd name="T22" fmla="*/ 28 w 152"/>
              <a:gd name="T23" fmla="*/ 36 h 59"/>
              <a:gd name="T24" fmla="*/ 0 w 152"/>
              <a:gd name="T25" fmla="*/ 36 h 59"/>
              <a:gd name="T26" fmla="*/ 0 w 152"/>
              <a:gd name="T27" fmla="*/ 59 h 59"/>
              <a:gd name="T28" fmla="*/ 152 w 152"/>
              <a:gd name="T29" fmla="*/ 59 h 59"/>
              <a:gd name="T30" fmla="*/ 152 w 152"/>
              <a:gd name="T31" fmla="*/ 36 h 59"/>
              <a:gd name="T32" fmla="*/ 131 w 152"/>
              <a:gd name="T33" fmla="*/ 36 h 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2"/>
              <a:gd name="T52" fmla="*/ 0 h 59"/>
              <a:gd name="T53" fmla="*/ 152 w 152"/>
              <a:gd name="T54" fmla="*/ 59 h 5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2" h="59">
                <a:moveTo>
                  <a:pt x="131" y="36"/>
                </a:moveTo>
                <a:lnTo>
                  <a:pt x="131" y="0"/>
                </a:lnTo>
                <a:lnTo>
                  <a:pt x="123" y="0"/>
                </a:lnTo>
                <a:lnTo>
                  <a:pt x="123" y="36"/>
                </a:lnTo>
                <a:lnTo>
                  <a:pt x="83" y="36"/>
                </a:lnTo>
                <a:lnTo>
                  <a:pt x="83" y="0"/>
                </a:lnTo>
                <a:lnTo>
                  <a:pt x="75" y="0"/>
                </a:lnTo>
                <a:lnTo>
                  <a:pt x="75" y="36"/>
                </a:lnTo>
                <a:lnTo>
                  <a:pt x="35" y="36"/>
                </a:lnTo>
                <a:lnTo>
                  <a:pt x="35" y="0"/>
                </a:lnTo>
                <a:lnTo>
                  <a:pt x="28" y="0"/>
                </a:lnTo>
                <a:lnTo>
                  <a:pt x="28" y="36"/>
                </a:lnTo>
                <a:lnTo>
                  <a:pt x="0" y="36"/>
                </a:lnTo>
                <a:lnTo>
                  <a:pt x="0" y="59"/>
                </a:lnTo>
                <a:lnTo>
                  <a:pt x="152" y="59"/>
                </a:lnTo>
                <a:lnTo>
                  <a:pt x="152" y="36"/>
                </a:lnTo>
                <a:lnTo>
                  <a:pt x="131" y="36"/>
                </a:lnTo>
                <a:close/>
              </a:path>
            </a:pathLst>
          </a:custGeom>
          <a:solidFill>
            <a:srgbClr val="437631"/>
          </a:solidFill>
          <a:ln w="19050" cmpd="sng">
            <a:solidFill>
              <a:srgbClr val="43763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3824288" y="2117725"/>
            <a:ext cx="768350" cy="1006475"/>
            <a:chOff x="3561" y="1713"/>
            <a:chExt cx="339" cy="431"/>
          </a:xfrm>
        </p:grpSpPr>
        <p:sp>
          <p:nvSpPr>
            <p:cNvPr id="25712" name="Freeform 33"/>
            <p:cNvSpPr>
              <a:spLocks noChangeAspect="1"/>
            </p:cNvSpPr>
            <p:nvPr/>
          </p:nvSpPr>
          <p:spPr bwMode="auto">
            <a:xfrm>
              <a:off x="3561" y="1713"/>
              <a:ext cx="339" cy="431"/>
            </a:xfrm>
            <a:custGeom>
              <a:avLst/>
              <a:gdLst>
                <a:gd name="T0" fmla="*/ 113 w 226"/>
                <a:gd name="T1" fmla="*/ 0 h 288"/>
                <a:gd name="T2" fmla="*/ 133 w 226"/>
                <a:gd name="T3" fmla="*/ 2 h 288"/>
                <a:gd name="T4" fmla="*/ 152 w 226"/>
                <a:gd name="T5" fmla="*/ 9 h 288"/>
                <a:gd name="T6" fmla="*/ 170 w 226"/>
                <a:gd name="T7" fmla="*/ 20 h 288"/>
                <a:gd name="T8" fmla="*/ 186 w 226"/>
                <a:gd name="T9" fmla="*/ 34 h 288"/>
                <a:gd name="T10" fmla="*/ 199 w 226"/>
                <a:gd name="T11" fmla="*/ 51 h 288"/>
                <a:gd name="T12" fmla="*/ 210 w 226"/>
                <a:gd name="T13" fmla="*/ 71 h 288"/>
                <a:gd name="T14" fmla="*/ 219 w 226"/>
                <a:gd name="T15" fmla="*/ 94 h 288"/>
                <a:gd name="T16" fmla="*/ 224 w 226"/>
                <a:gd name="T17" fmla="*/ 118 h 288"/>
                <a:gd name="T18" fmla="*/ 226 w 226"/>
                <a:gd name="T19" fmla="*/ 144 h 288"/>
                <a:gd name="T20" fmla="*/ 226 w 226"/>
                <a:gd name="T21" fmla="*/ 144 h 288"/>
                <a:gd name="T22" fmla="*/ 224 w 226"/>
                <a:gd name="T23" fmla="*/ 170 h 288"/>
                <a:gd name="T24" fmla="*/ 219 w 226"/>
                <a:gd name="T25" fmla="*/ 194 h 288"/>
                <a:gd name="T26" fmla="*/ 210 w 226"/>
                <a:gd name="T27" fmla="*/ 216 h 288"/>
                <a:gd name="T28" fmla="*/ 199 w 226"/>
                <a:gd name="T29" fmla="*/ 237 h 288"/>
                <a:gd name="T30" fmla="*/ 186 w 226"/>
                <a:gd name="T31" fmla="*/ 254 h 288"/>
                <a:gd name="T32" fmla="*/ 170 w 226"/>
                <a:gd name="T33" fmla="*/ 268 h 288"/>
                <a:gd name="T34" fmla="*/ 152 w 226"/>
                <a:gd name="T35" fmla="*/ 279 h 288"/>
                <a:gd name="T36" fmla="*/ 133 w 226"/>
                <a:gd name="T37" fmla="*/ 286 h 288"/>
                <a:gd name="T38" fmla="*/ 113 w 226"/>
                <a:gd name="T39" fmla="*/ 288 h 288"/>
                <a:gd name="T40" fmla="*/ 113 w 226"/>
                <a:gd name="T41" fmla="*/ 288 h 288"/>
                <a:gd name="T42" fmla="*/ 93 w 226"/>
                <a:gd name="T43" fmla="*/ 286 h 288"/>
                <a:gd name="T44" fmla="*/ 73 w 226"/>
                <a:gd name="T45" fmla="*/ 279 h 288"/>
                <a:gd name="T46" fmla="*/ 56 w 226"/>
                <a:gd name="T47" fmla="*/ 268 h 288"/>
                <a:gd name="T48" fmla="*/ 40 w 226"/>
                <a:gd name="T49" fmla="*/ 254 h 288"/>
                <a:gd name="T50" fmla="*/ 27 w 226"/>
                <a:gd name="T51" fmla="*/ 237 h 288"/>
                <a:gd name="T52" fmla="*/ 15 w 226"/>
                <a:gd name="T53" fmla="*/ 216 h 288"/>
                <a:gd name="T54" fmla="*/ 7 w 226"/>
                <a:gd name="T55" fmla="*/ 194 h 288"/>
                <a:gd name="T56" fmla="*/ 2 w 226"/>
                <a:gd name="T57" fmla="*/ 170 h 288"/>
                <a:gd name="T58" fmla="*/ 0 w 226"/>
                <a:gd name="T59" fmla="*/ 144 h 288"/>
                <a:gd name="T60" fmla="*/ 0 w 226"/>
                <a:gd name="T61" fmla="*/ 144 h 288"/>
                <a:gd name="T62" fmla="*/ 2 w 226"/>
                <a:gd name="T63" fmla="*/ 118 h 288"/>
                <a:gd name="T64" fmla="*/ 7 w 226"/>
                <a:gd name="T65" fmla="*/ 94 h 288"/>
                <a:gd name="T66" fmla="*/ 15 w 226"/>
                <a:gd name="T67" fmla="*/ 71 h 288"/>
                <a:gd name="T68" fmla="*/ 27 w 226"/>
                <a:gd name="T69" fmla="*/ 51 h 288"/>
                <a:gd name="T70" fmla="*/ 40 w 226"/>
                <a:gd name="T71" fmla="*/ 34 h 288"/>
                <a:gd name="T72" fmla="*/ 56 w 226"/>
                <a:gd name="T73" fmla="*/ 20 h 288"/>
                <a:gd name="T74" fmla="*/ 73 w 226"/>
                <a:gd name="T75" fmla="*/ 9 h 288"/>
                <a:gd name="T76" fmla="*/ 93 w 226"/>
                <a:gd name="T77" fmla="*/ 2 h 288"/>
                <a:gd name="T78" fmla="*/ 113 w 226"/>
                <a:gd name="T79" fmla="*/ 0 h 288"/>
                <a:gd name="T80" fmla="*/ 113 w 226"/>
                <a:gd name="T81" fmla="*/ 0 h 28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6"/>
                <a:gd name="T124" fmla="*/ 0 h 288"/>
                <a:gd name="T125" fmla="*/ 226 w 226"/>
                <a:gd name="T126" fmla="*/ 288 h 28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6" h="288">
                  <a:moveTo>
                    <a:pt x="113" y="0"/>
                  </a:moveTo>
                  <a:lnTo>
                    <a:pt x="133" y="2"/>
                  </a:lnTo>
                  <a:lnTo>
                    <a:pt x="152" y="9"/>
                  </a:lnTo>
                  <a:lnTo>
                    <a:pt x="170" y="20"/>
                  </a:lnTo>
                  <a:lnTo>
                    <a:pt x="186" y="34"/>
                  </a:lnTo>
                  <a:lnTo>
                    <a:pt x="199" y="51"/>
                  </a:lnTo>
                  <a:lnTo>
                    <a:pt x="210" y="71"/>
                  </a:lnTo>
                  <a:lnTo>
                    <a:pt x="219" y="94"/>
                  </a:lnTo>
                  <a:lnTo>
                    <a:pt x="224" y="118"/>
                  </a:lnTo>
                  <a:lnTo>
                    <a:pt x="226" y="144"/>
                  </a:lnTo>
                  <a:lnTo>
                    <a:pt x="224" y="170"/>
                  </a:lnTo>
                  <a:lnTo>
                    <a:pt x="219" y="194"/>
                  </a:lnTo>
                  <a:lnTo>
                    <a:pt x="210" y="216"/>
                  </a:lnTo>
                  <a:lnTo>
                    <a:pt x="199" y="237"/>
                  </a:lnTo>
                  <a:lnTo>
                    <a:pt x="186" y="254"/>
                  </a:lnTo>
                  <a:lnTo>
                    <a:pt x="170" y="268"/>
                  </a:lnTo>
                  <a:lnTo>
                    <a:pt x="152" y="279"/>
                  </a:lnTo>
                  <a:lnTo>
                    <a:pt x="133" y="286"/>
                  </a:lnTo>
                  <a:lnTo>
                    <a:pt x="113" y="288"/>
                  </a:lnTo>
                  <a:lnTo>
                    <a:pt x="93" y="286"/>
                  </a:lnTo>
                  <a:lnTo>
                    <a:pt x="73" y="279"/>
                  </a:lnTo>
                  <a:lnTo>
                    <a:pt x="56" y="268"/>
                  </a:lnTo>
                  <a:lnTo>
                    <a:pt x="40" y="254"/>
                  </a:lnTo>
                  <a:lnTo>
                    <a:pt x="27" y="237"/>
                  </a:lnTo>
                  <a:lnTo>
                    <a:pt x="15" y="216"/>
                  </a:lnTo>
                  <a:lnTo>
                    <a:pt x="7" y="194"/>
                  </a:lnTo>
                  <a:lnTo>
                    <a:pt x="2" y="170"/>
                  </a:lnTo>
                  <a:lnTo>
                    <a:pt x="0" y="144"/>
                  </a:lnTo>
                  <a:lnTo>
                    <a:pt x="2" y="118"/>
                  </a:lnTo>
                  <a:lnTo>
                    <a:pt x="7" y="94"/>
                  </a:lnTo>
                  <a:lnTo>
                    <a:pt x="15" y="71"/>
                  </a:lnTo>
                  <a:lnTo>
                    <a:pt x="27" y="51"/>
                  </a:lnTo>
                  <a:lnTo>
                    <a:pt x="40" y="34"/>
                  </a:lnTo>
                  <a:lnTo>
                    <a:pt x="56" y="20"/>
                  </a:lnTo>
                  <a:lnTo>
                    <a:pt x="73" y="9"/>
                  </a:lnTo>
                  <a:lnTo>
                    <a:pt x="93" y="2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EAD4E4"/>
            </a:solidFill>
            <a:ln w="19050" cmpd="sng">
              <a:solidFill>
                <a:srgbClr val="DEB7D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13" name="Freeform 34"/>
            <p:cNvSpPr>
              <a:spLocks noChangeAspect="1"/>
            </p:cNvSpPr>
            <p:nvPr/>
          </p:nvSpPr>
          <p:spPr bwMode="auto">
            <a:xfrm>
              <a:off x="3749" y="1830"/>
              <a:ext cx="67" cy="202"/>
            </a:xfrm>
            <a:custGeom>
              <a:avLst/>
              <a:gdLst>
                <a:gd name="T0" fmla="*/ 37 w 45"/>
                <a:gd name="T1" fmla="*/ 108 h 135"/>
                <a:gd name="T2" fmla="*/ 27 w 45"/>
                <a:gd name="T3" fmla="*/ 96 h 135"/>
                <a:gd name="T4" fmla="*/ 19 w 45"/>
                <a:gd name="T5" fmla="*/ 83 h 135"/>
                <a:gd name="T6" fmla="*/ 15 w 45"/>
                <a:gd name="T7" fmla="*/ 66 h 135"/>
                <a:gd name="T8" fmla="*/ 15 w 45"/>
                <a:gd name="T9" fmla="*/ 66 h 135"/>
                <a:gd name="T10" fmla="*/ 19 w 45"/>
                <a:gd name="T11" fmla="*/ 51 h 135"/>
                <a:gd name="T12" fmla="*/ 27 w 45"/>
                <a:gd name="T13" fmla="*/ 38 h 135"/>
                <a:gd name="T14" fmla="*/ 37 w 45"/>
                <a:gd name="T15" fmla="*/ 27 h 135"/>
                <a:gd name="T16" fmla="*/ 37 w 45"/>
                <a:gd name="T17" fmla="*/ 27 h 135"/>
                <a:gd name="T18" fmla="*/ 42 w 45"/>
                <a:gd name="T19" fmla="*/ 19 h 135"/>
                <a:gd name="T20" fmla="*/ 43 w 45"/>
                <a:gd name="T21" fmla="*/ 9 h 135"/>
                <a:gd name="T22" fmla="*/ 45 w 45"/>
                <a:gd name="T23" fmla="*/ 0 h 135"/>
                <a:gd name="T24" fmla="*/ 45 w 45"/>
                <a:gd name="T25" fmla="*/ 0 h 135"/>
                <a:gd name="T26" fmla="*/ 43 w 45"/>
                <a:gd name="T27" fmla="*/ 7 h 135"/>
                <a:gd name="T28" fmla="*/ 43 w 45"/>
                <a:gd name="T29" fmla="*/ 9 h 135"/>
                <a:gd name="T30" fmla="*/ 45 w 45"/>
                <a:gd name="T31" fmla="*/ 0 h 135"/>
                <a:gd name="T32" fmla="*/ 45 w 45"/>
                <a:gd name="T33" fmla="*/ 0 h 135"/>
                <a:gd name="T34" fmla="*/ 45 w 45"/>
                <a:gd name="T35" fmla="*/ 0 h 135"/>
                <a:gd name="T36" fmla="*/ 45 w 45"/>
                <a:gd name="T37" fmla="*/ 0 h 135"/>
                <a:gd name="T38" fmla="*/ 45 w 45"/>
                <a:gd name="T39" fmla="*/ 0 h 135"/>
                <a:gd name="T40" fmla="*/ 45 w 45"/>
                <a:gd name="T41" fmla="*/ 0 h 135"/>
                <a:gd name="T42" fmla="*/ 42 w 45"/>
                <a:gd name="T43" fmla="*/ 8 h 135"/>
                <a:gd name="T44" fmla="*/ 39 w 45"/>
                <a:gd name="T45" fmla="*/ 17 h 135"/>
                <a:gd name="T46" fmla="*/ 34 w 45"/>
                <a:gd name="T47" fmla="*/ 24 h 135"/>
                <a:gd name="T48" fmla="*/ 34 w 45"/>
                <a:gd name="T49" fmla="*/ 24 h 135"/>
                <a:gd name="T50" fmla="*/ 17 w 45"/>
                <a:gd name="T51" fmla="*/ 36 h 135"/>
                <a:gd name="T52" fmla="*/ 4 w 45"/>
                <a:gd name="T53" fmla="*/ 52 h 135"/>
                <a:gd name="T54" fmla="*/ 0 w 45"/>
                <a:gd name="T55" fmla="*/ 71 h 135"/>
                <a:gd name="T56" fmla="*/ 0 w 45"/>
                <a:gd name="T57" fmla="*/ 71 h 135"/>
                <a:gd name="T58" fmla="*/ 0 w 45"/>
                <a:gd name="T59" fmla="*/ 71 h 135"/>
                <a:gd name="T60" fmla="*/ 0 w 45"/>
                <a:gd name="T61" fmla="*/ 71 h 135"/>
                <a:gd name="T62" fmla="*/ 0 w 45"/>
                <a:gd name="T63" fmla="*/ 72 h 135"/>
                <a:gd name="T64" fmla="*/ 0 w 45"/>
                <a:gd name="T65" fmla="*/ 72 h 135"/>
                <a:gd name="T66" fmla="*/ 7 w 45"/>
                <a:gd name="T67" fmla="*/ 87 h 135"/>
                <a:gd name="T68" fmla="*/ 20 w 45"/>
                <a:gd name="T69" fmla="*/ 100 h 135"/>
                <a:gd name="T70" fmla="*/ 34 w 45"/>
                <a:gd name="T71" fmla="*/ 111 h 135"/>
                <a:gd name="T72" fmla="*/ 34 w 45"/>
                <a:gd name="T73" fmla="*/ 111 h 135"/>
                <a:gd name="T74" fmla="*/ 39 w 45"/>
                <a:gd name="T75" fmla="*/ 118 h 135"/>
                <a:gd name="T76" fmla="*/ 42 w 45"/>
                <a:gd name="T77" fmla="*/ 126 h 135"/>
                <a:gd name="T78" fmla="*/ 45 w 45"/>
                <a:gd name="T79" fmla="*/ 135 h 135"/>
                <a:gd name="T80" fmla="*/ 45 w 45"/>
                <a:gd name="T81" fmla="*/ 135 h 135"/>
                <a:gd name="T82" fmla="*/ 45 w 45"/>
                <a:gd name="T83" fmla="*/ 135 h 135"/>
                <a:gd name="T84" fmla="*/ 45 w 45"/>
                <a:gd name="T85" fmla="*/ 135 h 135"/>
                <a:gd name="T86" fmla="*/ 45 w 45"/>
                <a:gd name="T87" fmla="*/ 135 h 135"/>
                <a:gd name="T88" fmla="*/ 37 w 45"/>
                <a:gd name="T89" fmla="*/ 108 h 13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5"/>
                <a:gd name="T136" fmla="*/ 0 h 135"/>
                <a:gd name="T137" fmla="*/ 45 w 45"/>
                <a:gd name="T138" fmla="*/ 135 h 13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5" h="135">
                  <a:moveTo>
                    <a:pt x="37" y="108"/>
                  </a:moveTo>
                  <a:lnTo>
                    <a:pt x="27" y="96"/>
                  </a:lnTo>
                  <a:lnTo>
                    <a:pt x="19" y="83"/>
                  </a:lnTo>
                  <a:lnTo>
                    <a:pt x="15" y="66"/>
                  </a:lnTo>
                  <a:lnTo>
                    <a:pt x="19" y="51"/>
                  </a:lnTo>
                  <a:lnTo>
                    <a:pt x="27" y="38"/>
                  </a:lnTo>
                  <a:lnTo>
                    <a:pt x="37" y="27"/>
                  </a:lnTo>
                  <a:lnTo>
                    <a:pt x="42" y="19"/>
                  </a:lnTo>
                  <a:lnTo>
                    <a:pt x="43" y="9"/>
                  </a:lnTo>
                  <a:lnTo>
                    <a:pt x="45" y="0"/>
                  </a:lnTo>
                  <a:lnTo>
                    <a:pt x="43" y="7"/>
                  </a:lnTo>
                  <a:lnTo>
                    <a:pt x="43" y="9"/>
                  </a:lnTo>
                  <a:lnTo>
                    <a:pt x="45" y="0"/>
                  </a:lnTo>
                  <a:lnTo>
                    <a:pt x="42" y="8"/>
                  </a:lnTo>
                  <a:lnTo>
                    <a:pt x="39" y="17"/>
                  </a:lnTo>
                  <a:lnTo>
                    <a:pt x="34" y="24"/>
                  </a:lnTo>
                  <a:lnTo>
                    <a:pt x="17" y="36"/>
                  </a:lnTo>
                  <a:lnTo>
                    <a:pt x="4" y="52"/>
                  </a:lnTo>
                  <a:lnTo>
                    <a:pt x="0" y="71"/>
                  </a:lnTo>
                  <a:lnTo>
                    <a:pt x="0" y="72"/>
                  </a:lnTo>
                  <a:lnTo>
                    <a:pt x="7" y="87"/>
                  </a:lnTo>
                  <a:lnTo>
                    <a:pt x="20" y="100"/>
                  </a:lnTo>
                  <a:lnTo>
                    <a:pt x="34" y="111"/>
                  </a:lnTo>
                  <a:lnTo>
                    <a:pt x="39" y="118"/>
                  </a:lnTo>
                  <a:lnTo>
                    <a:pt x="42" y="126"/>
                  </a:lnTo>
                  <a:lnTo>
                    <a:pt x="45" y="135"/>
                  </a:lnTo>
                  <a:lnTo>
                    <a:pt x="37" y="108"/>
                  </a:lnTo>
                  <a:close/>
                </a:path>
              </a:pathLst>
            </a:custGeom>
            <a:solidFill>
              <a:srgbClr val="E0BCD6"/>
            </a:solidFill>
            <a:ln w="38100" cmpd="sng">
              <a:solidFill>
                <a:srgbClr val="DEB7D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14" name="Freeform 35"/>
            <p:cNvSpPr>
              <a:spLocks noChangeAspect="1"/>
            </p:cNvSpPr>
            <p:nvPr/>
          </p:nvSpPr>
          <p:spPr bwMode="auto">
            <a:xfrm>
              <a:off x="3599" y="1732"/>
              <a:ext cx="138" cy="113"/>
            </a:xfrm>
            <a:custGeom>
              <a:avLst/>
              <a:gdLst>
                <a:gd name="T0" fmla="*/ 0 w 92"/>
                <a:gd name="T1" fmla="*/ 75 h 75"/>
                <a:gd name="T2" fmla="*/ 16 w 92"/>
                <a:gd name="T3" fmla="*/ 54 h 75"/>
                <a:gd name="T4" fmla="*/ 35 w 92"/>
                <a:gd name="T5" fmla="*/ 36 h 75"/>
                <a:gd name="T6" fmla="*/ 57 w 92"/>
                <a:gd name="T7" fmla="*/ 22 h 75"/>
                <a:gd name="T8" fmla="*/ 82 w 92"/>
                <a:gd name="T9" fmla="*/ 14 h 75"/>
                <a:gd name="T10" fmla="*/ 82 w 92"/>
                <a:gd name="T11" fmla="*/ 14 h 75"/>
                <a:gd name="T12" fmla="*/ 87 w 92"/>
                <a:gd name="T13" fmla="*/ 11 h 75"/>
                <a:gd name="T14" fmla="*/ 90 w 92"/>
                <a:gd name="T15" fmla="*/ 7 h 75"/>
                <a:gd name="T16" fmla="*/ 92 w 92"/>
                <a:gd name="T17" fmla="*/ 4 h 75"/>
                <a:gd name="T18" fmla="*/ 92 w 92"/>
                <a:gd name="T19" fmla="*/ 4 h 75"/>
                <a:gd name="T20" fmla="*/ 87 w 92"/>
                <a:gd name="T21" fmla="*/ 0 h 75"/>
                <a:gd name="T22" fmla="*/ 79 w 92"/>
                <a:gd name="T23" fmla="*/ 0 h 75"/>
                <a:gd name="T24" fmla="*/ 73 w 92"/>
                <a:gd name="T25" fmla="*/ 0 h 75"/>
                <a:gd name="T26" fmla="*/ 73 w 92"/>
                <a:gd name="T27" fmla="*/ 0 h 75"/>
                <a:gd name="T28" fmla="*/ 47 w 92"/>
                <a:gd name="T29" fmla="*/ 11 h 75"/>
                <a:gd name="T30" fmla="*/ 26 w 92"/>
                <a:gd name="T31" fmla="*/ 29 h 75"/>
                <a:gd name="T32" fmla="*/ 10 w 92"/>
                <a:gd name="T33" fmla="*/ 52 h 75"/>
                <a:gd name="T34" fmla="*/ 0 w 92"/>
                <a:gd name="T35" fmla="*/ 75 h 75"/>
                <a:gd name="T36" fmla="*/ 0 w 92"/>
                <a:gd name="T37" fmla="*/ 75 h 75"/>
                <a:gd name="T38" fmla="*/ 0 w 92"/>
                <a:gd name="T39" fmla="*/ 75 h 75"/>
                <a:gd name="T40" fmla="*/ 0 w 92"/>
                <a:gd name="T41" fmla="*/ 75 h 75"/>
                <a:gd name="T42" fmla="*/ 0 w 92"/>
                <a:gd name="T43" fmla="*/ 75 h 75"/>
                <a:gd name="T44" fmla="*/ 0 w 92"/>
                <a:gd name="T45" fmla="*/ 75 h 75"/>
                <a:gd name="T46" fmla="*/ 0 w 92"/>
                <a:gd name="T47" fmla="*/ 75 h 75"/>
                <a:gd name="T48" fmla="*/ 0 w 92"/>
                <a:gd name="T49" fmla="*/ 75 h 75"/>
                <a:gd name="T50" fmla="*/ 0 w 92"/>
                <a:gd name="T51" fmla="*/ 75 h 75"/>
                <a:gd name="T52" fmla="*/ 0 w 92"/>
                <a:gd name="T53" fmla="*/ 75 h 7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2"/>
                <a:gd name="T82" fmla="*/ 0 h 75"/>
                <a:gd name="T83" fmla="*/ 92 w 92"/>
                <a:gd name="T84" fmla="*/ 75 h 7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2" h="75">
                  <a:moveTo>
                    <a:pt x="0" y="75"/>
                  </a:moveTo>
                  <a:lnTo>
                    <a:pt x="16" y="54"/>
                  </a:lnTo>
                  <a:lnTo>
                    <a:pt x="35" y="36"/>
                  </a:lnTo>
                  <a:lnTo>
                    <a:pt x="57" y="22"/>
                  </a:lnTo>
                  <a:lnTo>
                    <a:pt x="82" y="14"/>
                  </a:lnTo>
                  <a:lnTo>
                    <a:pt x="87" y="11"/>
                  </a:lnTo>
                  <a:lnTo>
                    <a:pt x="90" y="7"/>
                  </a:lnTo>
                  <a:lnTo>
                    <a:pt x="92" y="4"/>
                  </a:lnTo>
                  <a:lnTo>
                    <a:pt x="87" y="0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47" y="11"/>
                  </a:lnTo>
                  <a:lnTo>
                    <a:pt x="26" y="29"/>
                  </a:lnTo>
                  <a:lnTo>
                    <a:pt x="10" y="52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15" name="Freeform 36"/>
            <p:cNvSpPr>
              <a:spLocks noChangeAspect="1"/>
            </p:cNvSpPr>
            <p:nvPr/>
          </p:nvSpPr>
          <p:spPr bwMode="auto">
            <a:xfrm>
              <a:off x="3735" y="1824"/>
              <a:ext cx="77" cy="202"/>
            </a:xfrm>
            <a:custGeom>
              <a:avLst/>
              <a:gdLst>
                <a:gd name="T0" fmla="*/ 50 w 51"/>
                <a:gd name="T1" fmla="*/ 0 h 135"/>
                <a:gd name="T2" fmla="*/ 47 w 51"/>
                <a:gd name="T3" fmla="*/ 8 h 135"/>
                <a:gd name="T4" fmla="*/ 46 w 51"/>
                <a:gd name="T5" fmla="*/ 10 h 135"/>
                <a:gd name="T6" fmla="*/ 50 w 51"/>
                <a:gd name="T7" fmla="*/ 0 h 135"/>
                <a:gd name="T8" fmla="*/ 50 w 51"/>
                <a:gd name="T9" fmla="*/ 0 h 135"/>
                <a:gd name="T10" fmla="*/ 50 w 51"/>
                <a:gd name="T11" fmla="*/ 0 h 135"/>
                <a:gd name="T12" fmla="*/ 50 w 51"/>
                <a:gd name="T13" fmla="*/ 0 h 135"/>
                <a:gd name="T14" fmla="*/ 46 w 51"/>
                <a:gd name="T15" fmla="*/ 9 h 135"/>
                <a:gd name="T16" fmla="*/ 41 w 51"/>
                <a:gd name="T17" fmla="*/ 17 h 135"/>
                <a:gd name="T18" fmla="*/ 34 w 51"/>
                <a:gd name="T19" fmla="*/ 24 h 135"/>
                <a:gd name="T20" fmla="*/ 18 w 51"/>
                <a:gd name="T21" fmla="*/ 37 h 135"/>
                <a:gd name="T22" fmla="*/ 4 w 51"/>
                <a:gd name="T23" fmla="*/ 52 h 135"/>
                <a:gd name="T24" fmla="*/ 0 w 51"/>
                <a:gd name="T25" fmla="*/ 72 h 135"/>
                <a:gd name="T26" fmla="*/ 0 w 51"/>
                <a:gd name="T27" fmla="*/ 72 h 135"/>
                <a:gd name="T28" fmla="*/ 0 w 51"/>
                <a:gd name="T29" fmla="*/ 72 h 135"/>
                <a:gd name="T30" fmla="*/ 0 w 51"/>
                <a:gd name="T31" fmla="*/ 72 h 135"/>
                <a:gd name="T32" fmla="*/ 7 w 51"/>
                <a:gd name="T33" fmla="*/ 88 h 135"/>
                <a:gd name="T34" fmla="*/ 20 w 51"/>
                <a:gd name="T35" fmla="*/ 100 h 135"/>
                <a:gd name="T36" fmla="*/ 34 w 51"/>
                <a:gd name="T37" fmla="*/ 111 h 135"/>
                <a:gd name="T38" fmla="*/ 41 w 51"/>
                <a:gd name="T39" fmla="*/ 119 h 135"/>
                <a:gd name="T40" fmla="*/ 46 w 51"/>
                <a:gd name="T41" fmla="*/ 127 h 135"/>
                <a:gd name="T42" fmla="*/ 51 w 51"/>
                <a:gd name="T43" fmla="*/ 135 h 1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"/>
                <a:gd name="T67" fmla="*/ 0 h 135"/>
                <a:gd name="T68" fmla="*/ 51 w 51"/>
                <a:gd name="T69" fmla="*/ 135 h 13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" h="135">
                  <a:moveTo>
                    <a:pt x="50" y="0"/>
                  </a:moveTo>
                  <a:lnTo>
                    <a:pt x="47" y="8"/>
                  </a:lnTo>
                  <a:lnTo>
                    <a:pt x="46" y="10"/>
                  </a:lnTo>
                  <a:lnTo>
                    <a:pt x="50" y="0"/>
                  </a:lnTo>
                  <a:lnTo>
                    <a:pt x="46" y="9"/>
                  </a:lnTo>
                  <a:lnTo>
                    <a:pt x="41" y="17"/>
                  </a:lnTo>
                  <a:lnTo>
                    <a:pt x="34" y="24"/>
                  </a:lnTo>
                  <a:lnTo>
                    <a:pt x="18" y="37"/>
                  </a:lnTo>
                  <a:lnTo>
                    <a:pt x="4" y="52"/>
                  </a:lnTo>
                  <a:lnTo>
                    <a:pt x="0" y="72"/>
                  </a:lnTo>
                  <a:lnTo>
                    <a:pt x="7" y="88"/>
                  </a:lnTo>
                  <a:lnTo>
                    <a:pt x="20" y="100"/>
                  </a:lnTo>
                  <a:lnTo>
                    <a:pt x="34" y="111"/>
                  </a:lnTo>
                  <a:lnTo>
                    <a:pt x="41" y="119"/>
                  </a:lnTo>
                  <a:lnTo>
                    <a:pt x="46" y="127"/>
                  </a:lnTo>
                  <a:lnTo>
                    <a:pt x="51" y="135"/>
                  </a:lnTo>
                </a:path>
              </a:pathLst>
            </a:custGeom>
            <a:noFill/>
            <a:ln w="19050" cmpd="sng">
              <a:solidFill>
                <a:srgbClr val="C8A3C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7040563" y="3330575"/>
            <a:ext cx="517525" cy="328613"/>
            <a:chOff x="4615" y="2232"/>
            <a:chExt cx="228" cy="141"/>
          </a:xfrm>
        </p:grpSpPr>
        <p:sp>
          <p:nvSpPr>
            <p:cNvPr id="25708" name="Rectangle 38"/>
            <p:cNvSpPr>
              <a:spLocks noChangeAspect="1" noChangeArrowheads="1"/>
            </p:cNvSpPr>
            <p:nvPr/>
          </p:nvSpPr>
          <p:spPr bwMode="auto">
            <a:xfrm>
              <a:off x="4615" y="2232"/>
              <a:ext cx="12" cy="14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09" name="Rectangle 39"/>
            <p:cNvSpPr>
              <a:spLocks noChangeAspect="1" noChangeArrowheads="1"/>
            </p:cNvSpPr>
            <p:nvPr/>
          </p:nvSpPr>
          <p:spPr bwMode="auto">
            <a:xfrm>
              <a:off x="4687" y="2232"/>
              <a:ext cx="12" cy="14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10" name="Rectangle 40"/>
            <p:cNvSpPr>
              <a:spLocks noChangeAspect="1" noChangeArrowheads="1"/>
            </p:cNvSpPr>
            <p:nvPr/>
          </p:nvSpPr>
          <p:spPr bwMode="auto">
            <a:xfrm>
              <a:off x="4759" y="2232"/>
              <a:ext cx="12" cy="14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11" name="Rectangle 41"/>
            <p:cNvSpPr>
              <a:spLocks noChangeAspect="1" noChangeArrowheads="1"/>
            </p:cNvSpPr>
            <p:nvPr/>
          </p:nvSpPr>
          <p:spPr bwMode="auto">
            <a:xfrm>
              <a:off x="4831" y="2232"/>
              <a:ext cx="12" cy="14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42"/>
          <p:cNvGrpSpPr>
            <a:grpSpLocks/>
          </p:cNvGrpSpPr>
          <p:nvPr/>
        </p:nvGrpSpPr>
        <p:grpSpPr bwMode="auto">
          <a:xfrm>
            <a:off x="6554788" y="1558925"/>
            <a:ext cx="1003300" cy="176213"/>
            <a:chOff x="4401" y="1474"/>
            <a:chExt cx="442" cy="75"/>
          </a:xfrm>
        </p:grpSpPr>
        <p:sp>
          <p:nvSpPr>
            <p:cNvPr id="25701" name="Rectangle 43"/>
            <p:cNvSpPr>
              <a:spLocks noChangeAspect="1" noChangeArrowheads="1"/>
            </p:cNvSpPr>
            <p:nvPr/>
          </p:nvSpPr>
          <p:spPr bwMode="auto">
            <a:xfrm>
              <a:off x="4401" y="1474"/>
              <a:ext cx="10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02" name="Rectangle 44"/>
            <p:cNvSpPr>
              <a:spLocks noChangeAspect="1" noChangeArrowheads="1"/>
            </p:cNvSpPr>
            <p:nvPr/>
          </p:nvSpPr>
          <p:spPr bwMode="auto">
            <a:xfrm>
              <a:off x="4472" y="1474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03" name="Rectangle 45"/>
            <p:cNvSpPr>
              <a:spLocks noChangeAspect="1" noChangeArrowheads="1"/>
            </p:cNvSpPr>
            <p:nvPr/>
          </p:nvSpPr>
          <p:spPr bwMode="auto">
            <a:xfrm>
              <a:off x="4544" y="1474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04" name="Rectangle 46"/>
            <p:cNvSpPr>
              <a:spLocks noChangeAspect="1" noChangeArrowheads="1"/>
            </p:cNvSpPr>
            <p:nvPr/>
          </p:nvSpPr>
          <p:spPr bwMode="auto">
            <a:xfrm>
              <a:off x="4615" y="1474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05" name="Rectangle 47"/>
            <p:cNvSpPr>
              <a:spLocks noChangeAspect="1" noChangeArrowheads="1"/>
            </p:cNvSpPr>
            <p:nvPr/>
          </p:nvSpPr>
          <p:spPr bwMode="auto">
            <a:xfrm>
              <a:off x="4687" y="1474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06" name="Rectangle 48"/>
            <p:cNvSpPr>
              <a:spLocks noChangeAspect="1" noChangeArrowheads="1"/>
            </p:cNvSpPr>
            <p:nvPr/>
          </p:nvSpPr>
          <p:spPr bwMode="auto">
            <a:xfrm>
              <a:off x="4759" y="1474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07" name="Rectangle 49"/>
            <p:cNvSpPr>
              <a:spLocks noChangeAspect="1" noChangeArrowheads="1"/>
            </p:cNvSpPr>
            <p:nvPr/>
          </p:nvSpPr>
          <p:spPr bwMode="auto">
            <a:xfrm>
              <a:off x="4831" y="1474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5087938" y="1558925"/>
            <a:ext cx="1330325" cy="334963"/>
            <a:chOff x="3755" y="1474"/>
            <a:chExt cx="586" cy="143"/>
          </a:xfrm>
        </p:grpSpPr>
        <p:sp>
          <p:nvSpPr>
            <p:cNvPr id="25692" name="Rectangle 51"/>
            <p:cNvSpPr>
              <a:spLocks noChangeAspect="1" noChangeArrowheads="1"/>
            </p:cNvSpPr>
            <p:nvPr/>
          </p:nvSpPr>
          <p:spPr bwMode="auto">
            <a:xfrm>
              <a:off x="3755" y="1474"/>
              <a:ext cx="12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3" name="Rectangle 52"/>
            <p:cNvSpPr>
              <a:spLocks noChangeAspect="1" noChangeArrowheads="1"/>
            </p:cNvSpPr>
            <p:nvPr/>
          </p:nvSpPr>
          <p:spPr bwMode="auto">
            <a:xfrm>
              <a:off x="3826" y="1474"/>
              <a:ext cx="12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4" name="Rectangle 53"/>
            <p:cNvSpPr>
              <a:spLocks noChangeAspect="1" noChangeArrowheads="1"/>
            </p:cNvSpPr>
            <p:nvPr/>
          </p:nvSpPr>
          <p:spPr bwMode="auto">
            <a:xfrm>
              <a:off x="3898" y="1474"/>
              <a:ext cx="12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5" name="Rectangle 54"/>
            <p:cNvSpPr>
              <a:spLocks noChangeAspect="1" noChangeArrowheads="1"/>
            </p:cNvSpPr>
            <p:nvPr/>
          </p:nvSpPr>
          <p:spPr bwMode="auto">
            <a:xfrm>
              <a:off x="3970" y="1474"/>
              <a:ext cx="11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6" name="Rectangle 55"/>
            <p:cNvSpPr>
              <a:spLocks noChangeAspect="1" noChangeArrowheads="1"/>
            </p:cNvSpPr>
            <p:nvPr/>
          </p:nvSpPr>
          <p:spPr bwMode="auto">
            <a:xfrm>
              <a:off x="4043" y="1474"/>
              <a:ext cx="10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7" name="Rectangle 56"/>
            <p:cNvSpPr>
              <a:spLocks noChangeAspect="1" noChangeArrowheads="1"/>
            </p:cNvSpPr>
            <p:nvPr/>
          </p:nvSpPr>
          <p:spPr bwMode="auto">
            <a:xfrm>
              <a:off x="4113" y="1474"/>
              <a:ext cx="12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8" name="Rectangle 57"/>
            <p:cNvSpPr>
              <a:spLocks noChangeAspect="1" noChangeArrowheads="1"/>
            </p:cNvSpPr>
            <p:nvPr/>
          </p:nvSpPr>
          <p:spPr bwMode="auto">
            <a:xfrm>
              <a:off x="4186" y="1474"/>
              <a:ext cx="10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9" name="Rectangle 58"/>
            <p:cNvSpPr>
              <a:spLocks noChangeAspect="1" noChangeArrowheads="1"/>
            </p:cNvSpPr>
            <p:nvPr/>
          </p:nvSpPr>
          <p:spPr bwMode="auto">
            <a:xfrm>
              <a:off x="4256" y="1474"/>
              <a:ext cx="12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00" name="Rectangle 59"/>
            <p:cNvSpPr>
              <a:spLocks noChangeAspect="1" noChangeArrowheads="1"/>
            </p:cNvSpPr>
            <p:nvPr/>
          </p:nvSpPr>
          <p:spPr bwMode="auto">
            <a:xfrm>
              <a:off x="4329" y="1474"/>
              <a:ext cx="12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60"/>
          <p:cNvGrpSpPr>
            <a:grpSpLocks/>
          </p:cNvGrpSpPr>
          <p:nvPr/>
        </p:nvGrpSpPr>
        <p:grpSpPr bwMode="auto">
          <a:xfrm>
            <a:off x="3962400" y="1611313"/>
            <a:ext cx="1131888" cy="2046287"/>
            <a:chOff x="3259" y="1496"/>
            <a:chExt cx="499" cy="876"/>
          </a:xfrm>
        </p:grpSpPr>
        <p:sp>
          <p:nvSpPr>
            <p:cNvPr id="25675" name="Freeform 61"/>
            <p:cNvSpPr>
              <a:spLocks noChangeAspect="1"/>
            </p:cNvSpPr>
            <p:nvPr/>
          </p:nvSpPr>
          <p:spPr bwMode="auto">
            <a:xfrm>
              <a:off x="3736" y="2296"/>
              <a:ext cx="22" cy="76"/>
            </a:xfrm>
            <a:custGeom>
              <a:avLst/>
              <a:gdLst>
                <a:gd name="T0" fmla="*/ 0 w 15"/>
                <a:gd name="T1" fmla="*/ 50 h 51"/>
                <a:gd name="T2" fmla="*/ 8 w 15"/>
                <a:gd name="T3" fmla="*/ 51 h 51"/>
                <a:gd name="T4" fmla="*/ 15 w 15"/>
                <a:gd name="T5" fmla="*/ 1 h 51"/>
                <a:gd name="T6" fmla="*/ 7 w 15"/>
                <a:gd name="T7" fmla="*/ 0 h 51"/>
                <a:gd name="T8" fmla="*/ 0 w 15"/>
                <a:gd name="T9" fmla="*/ 5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51"/>
                <a:gd name="T17" fmla="*/ 15 w 15"/>
                <a:gd name="T18" fmla="*/ 51 h 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51">
                  <a:moveTo>
                    <a:pt x="0" y="50"/>
                  </a:moveTo>
                  <a:lnTo>
                    <a:pt x="8" y="51"/>
                  </a:lnTo>
                  <a:lnTo>
                    <a:pt x="15" y="1"/>
                  </a:lnTo>
                  <a:lnTo>
                    <a:pt x="7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6" name="Freeform 62"/>
            <p:cNvSpPr>
              <a:spLocks noChangeAspect="1"/>
            </p:cNvSpPr>
            <p:nvPr/>
          </p:nvSpPr>
          <p:spPr bwMode="auto">
            <a:xfrm>
              <a:off x="3259" y="1841"/>
              <a:ext cx="21" cy="78"/>
            </a:xfrm>
            <a:custGeom>
              <a:avLst/>
              <a:gdLst>
                <a:gd name="T0" fmla="*/ 0 w 14"/>
                <a:gd name="T1" fmla="*/ 0 h 52"/>
                <a:gd name="T2" fmla="*/ 6 w 14"/>
                <a:gd name="T3" fmla="*/ 52 h 52"/>
                <a:gd name="T4" fmla="*/ 14 w 14"/>
                <a:gd name="T5" fmla="*/ 51 h 52"/>
                <a:gd name="T6" fmla="*/ 7 w 14"/>
                <a:gd name="T7" fmla="*/ 0 h 52"/>
                <a:gd name="T8" fmla="*/ 0 w 14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52"/>
                <a:gd name="T17" fmla="*/ 14 w 1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52">
                  <a:moveTo>
                    <a:pt x="0" y="0"/>
                  </a:moveTo>
                  <a:lnTo>
                    <a:pt x="6" y="52"/>
                  </a:lnTo>
                  <a:lnTo>
                    <a:pt x="14" y="51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7" name="Freeform 63"/>
            <p:cNvSpPr>
              <a:spLocks noChangeAspect="1"/>
            </p:cNvSpPr>
            <p:nvPr/>
          </p:nvSpPr>
          <p:spPr bwMode="auto">
            <a:xfrm>
              <a:off x="3328" y="1819"/>
              <a:ext cx="46" cy="73"/>
            </a:xfrm>
            <a:custGeom>
              <a:avLst/>
              <a:gdLst>
                <a:gd name="T0" fmla="*/ 0 w 31"/>
                <a:gd name="T1" fmla="*/ 3 h 49"/>
                <a:gd name="T2" fmla="*/ 24 w 31"/>
                <a:gd name="T3" fmla="*/ 49 h 49"/>
                <a:gd name="T4" fmla="*/ 31 w 31"/>
                <a:gd name="T5" fmla="*/ 46 h 49"/>
                <a:gd name="T6" fmla="*/ 8 w 31"/>
                <a:gd name="T7" fmla="*/ 0 h 49"/>
                <a:gd name="T8" fmla="*/ 0 w 31"/>
                <a:gd name="T9" fmla="*/ 3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49"/>
                <a:gd name="T17" fmla="*/ 31 w 31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49">
                  <a:moveTo>
                    <a:pt x="0" y="3"/>
                  </a:moveTo>
                  <a:lnTo>
                    <a:pt x="24" y="49"/>
                  </a:lnTo>
                  <a:lnTo>
                    <a:pt x="31" y="46"/>
                  </a:lnTo>
                  <a:lnTo>
                    <a:pt x="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8" name="Freeform 64"/>
            <p:cNvSpPr>
              <a:spLocks noChangeAspect="1"/>
            </p:cNvSpPr>
            <p:nvPr/>
          </p:nvSpPr>
          <p:spPr bwMode="auto">
            <a:xfrm>
              <a:off x="3390" y="1781"/>
              <a:ext cx="60" cy="65"/>
            </a:xfrm>
            <a:custGeom>
              <a:avLst/>
              <a:gdLst>
                <a:gd name="T0" fmla="*/ 0 w 40"/>
                <a:gd name="T1" fmla="*/ 5 h 43"/>
                <a:gd name="T2" fmla="*/ 35 w 40"/>
                <a:gd name="T3" fmla="*/ 43 h 43"/>
                <a:gd name="T4" fmla="*/ 40 w 40"/>
                <a:gd name="T5" fmla="*/ 38 h 43"/>
                <a:gd name="T6" fmla="*/ 6 w 40"/>
                <a:gd name="T7" fmla="*/ 0 h 43"/>
                <a:gd name="T8" fmla="*/ 0 w 40"/>
                <a:gd name="T9" fmla="*/ 5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3"/>
                <a:gd name="T17" fmla="*/ 40 w 4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3">
                  <a:moveTo>
                    <a:pt x="0" y="5"/>
                  </a:moveTo>
                  <a:lnTo>
                    <a:pt x="35" y="43"/>
                  </a:lnTo>
                  <a:lnTo>
                    <a:pt x="40" y="38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9" name="Freeform 65"/>
            <p:cNvSpPr>
              <a:spLocks noChangeAspect="1"/>
            </p:cNvSpPr>
            <p:nvPr/>
          </p:nvSpPr>
          <p:spPr bwMode="auto">
            <a:xfrm>
              <a:off x="3438" y="1729"/>
              <a:ext cx="71" cy="54"/>
            </a:xfrm>
            <a:custGeom>
              <a:avLst/>
              <a:gdLst>
                <a:gd name="T0" fmla="*/ 0 w 47"/>
                <a:gd name="T1" fmla="*/ 6 h 36"/>
                <a:gd name="T2" fmla="*/ 43 w 47"/>
                <a:gd name="T3" fmla="*/ 36 h 36"/>
                <a:gd name="T4" fmla="*/ 47 w 47"/>
                <a:gd name="T5" fmla="*/ 30 h 36"/>
                <a:gd name="T6" fmla="*/ 5 w 47"/>
                <a:gd name="T7" fmla="*/ 0 h 36"/>
                <a:gd name="T8" fmla="*/ 0 w 47"/>
                <a:gd name="T9" fmla="*/ 6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36"/>
                <a:gd name="T17" fmla="*/ 47 w 47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36">
                  <a:moveTo>
                    <a:pt x="0" y="6"/>
                  </a:moveTo>
                  <a:lnTo>
                    <a:pt x="43" y="36"/>
                  </a:lnTo>
                  <a:lnTo>
                    <a:pt x="47" y="30"/>
                  </a:lnTo>
                  <a:lnTo>
                    <a:pt x="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0" name="Freeform 66"/>
            <p:cNvSpPr>
              <a:spLocks noChangeAspect="1"/>
            </p:cNvSpPr>
            <p:nvPr/>
          </p:nvSpPr>
          <p:spPr bwMode="auto">
            <a:xfrm>
              <a:off x="3479" y="1664"/>
              <a:ext cx="73" cy="50"/>
            </a:xfrm>
            <a:custGeom>
              <a:avLst/>
              <a:gdLst>
                <a:gd name="T0" fmla="*/ 0 w 49"/>
                <a:gd name="T1" fmla="*/ 7 h 33"/>
                <a:gd name="T2" fmla="*/ 45 w 49"/>
                <a:gd name="T3" fmla="*/ 33 h 33"/>
                <a:gd name="T4" fmla="*/ 49 w 49"/>
                <a:gd name="T5" fmla="*/ 27 h 33"/>
                <a:gd name="T6" fmla="*/ 5 w 49"/>
                <a:gd name="T7" fmla="*/ 0 h 33"/>
                <a:gd name="T8" fmla="*/ 0 w 49"/>
                <a:gd name="T9" fmla="*/ 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3"/>
                <a:gd name="T17" fmla="*/ 49 w 4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3">
                  <a:moveTo>
                    <a:pt x="0" y="7"/>
                  </a:moveTo>
                  <a:lnTo>
                    <a:pt x="45" y="33"/>
                  </a:lnTo>
                  <a:lnTo>
                    <a:pt x="49" y="27"/>
                  </a:lnTo>
                  <a:lnTo>
                    <a:pt x="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1" name="Freeform 67"/>
            <p:cNvSpPr>
              <a:spLocks noChangeAspect="1"/>
            </p:cNvSpPr>
            <p:nvPr/>
          </p:nvSpPr>
          <p:spPr bwMode="auto">
            <a:xfrm>
              <a:off x="3521" y="1597"/>
              <a:ext cx="66" cy="55"/>
            </a:xfrm>
            <a:custGeom>
              <a:avLst/>
              <a:gdLst>
                <a:gd name="T0" fmla="*/ 0 w 44"/>
                <a:gd name="T1" fmla="*/ 7 h 37"/>
                <a:gd name="T2" fmla="*/ 39 w 44"/>
                <a:gd name="T3" fmla="*/ 37 h 37"/>
                <a:gd name="T4" fmla="*/ 44 w 44"/>
                <a:gd name="T5" fmla="*/ 30 h 37"/>
                <a:gd name="T6" fmla="*/ 5 w 44"/>
                <a:gd name="T7" fmla="*/ 0 h 37"/>
                <a:gd name="T8" fmla="*/ 0 w 44"/>
                <a:gd name="T9" fmla="*/ 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7"/>
                <a:gd name="T17" fmla="*/ 44 w 44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7">
                  <a:moveTo>
                    <a:pt x="0" y="7"/>
                  </a:moveTo>
                  <a:lnTo>
                    <a:pt x="39" y="37"/>
                  </a:lnTo>
                  <a:lnTo>
                    <a:pt x="44" y="30"/>
                  </a:lnTo>
                  <a:lnTo>
                    <a:pt x="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2" name="Freeform 68"/>
            <p:cNvSpPr>
              <a:spLocks noChangeAspect="1"/>
            </p:cNvSpPr>
            <p:nvPr/>
          </p:nvSpPr>
          <p:spPr bwMode="auto">
            <a:xfrm>
              <a:off x="3579" y="1532"/>
              <a:ext cx="52" cy="68"/>
            </a:xfrm>
            <a:custGeom>
              <a:avLst/>
              <a:gdLst>
                <a:gd name="T0" fmla="*/ 0 w 35"/>
                <a:gd name="T1" fmla="*/ 5 h 45"/>
                <a:gd name="T2" fmla="*/ 29 w 35"/>
                <a:gd name="T3" fmla="*/ 45 h 45"/>
                <a:gd name="T4" fmla="*/ 35 w 35"/>
                <a:gd name="T5" fmla="*/ 40 h 45"/>
                <a:gd name="T6" fmla="*/ 6 w 35"/>
                <a:gd name="T7" fmla="*/ 0 h 45"/>
                <a:gd name="T8" fmla="*/ 0 w 35"/>
                <a:gd name="T9" fmla="*/ 5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5"/>
                <a:gd name="T17" fmla="*/ 35 w 35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5">
                  <a:moveTo>
                    <a:pt x="0" y="5"/>
                  </a:moveTo>
                  <a:lnTo>
                    <a:pt x="29" y="45"/>
                  </a:lnTo>
                  <a:lnTo>
                    <a:pt x="35" y="40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3" name="Freeform 69"/>
            <p:cNvSpPr>
              <a:spLocks noChangeAspect="1"/>
            </p:cNvSpPr>
            <p:nvPr/>
          </p:nvSpPr>
          <p:spPr bwMode="auto">
            <a:xfrm>
              <a:off x="3656" y="1496"/>
              <a:ext cx="33" cy="72"/>
            </a:xfrm>
            <a:custGeom>
              <a:avLst/>
              <a:gdLst>
                <a:gd name="T0" fmla="*/ 0 w 22"/>
                <a:gd name="T1" fmla="*/ 2 h 48"/>
                <a:gd name="T2" fmla="*/ 15 w 22"/>
                <a:gd name="T3" fmla="*/ 48 h 48"/>
                <a:gd name="T4" fmla="*/ 22 w 22"/>
                <a:gd name="T5" fmla="*/ 46 h 48"/>
                <a:gd name="T6" fmla="*/ 7 w 22"/>
                <a:gd name="T7" fmla="*/ 0 h 48"/>
                <a:gd name="T8" fmla="*/ 0 w 22"/>
                <a:gd name="T9" fmla="*/ 2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48"/>
                <a:gd name="T17" fmla="*/ 22 w 2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48">
                  <a:moveTo>
                    <a:pt x="0" y="2"/>
                  </a:moveTo>
                  <a:lnTo>
                    <a:pt x="15" y="48"/>
                  </a:lnTo>
                  <a:lnTo>
                    <a:pt x="22" y="46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4" name="Freeform 70"/>
            <p:cNvSpPr>
              <a:spLocks noChangeAspect="1"/>
            </p:cNvSpPr>
            <p:nvPr/>
          </p:nvSpPr>
          <p:spPr bwMode="auto">
            <a:xfrm>
              <a:off x="3259" y="1927"/>
              <a:ext cx="21" cy="78"/>
            </a:xfrm>
            <a:custGeom>
              <a:avLst/>
              <a:gdLst>
                <a:gd name="T0" fmla="*/ 0 w 14"/>
                <a:gd name="T1" fmla="*/ 51 h 52"/>
                <a:gd name="T2" fmla="*/ 7 w 14"/>
                <a:gd name="T3" fmla="*/ 52 h 52"/>
                <a:gd name="T4" fmla="*/ 14 w 14"/>
                <a:gd name="T5" fmla="*/ 1 h 52"/>
                <a:gd name="T6" fmla="*/ 6 w 14"/>
                <a:gd name="T7" fmla="*/ 0 h 52"/>
                <a:gd name="T8" fmla="*/ 0 w 14"/>
                <a:gd name="T9" fmla="*/ 51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52"/>
                <a:gd name="T17" fmla="*/ 14 w 1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52">
                  <a:moveTo>
                    <a:pt x="0" y="51"/>
                  </a:moveTo>
                  <a:lnTo>
                    <a:pt x="7" y="52"/>
                  </a:lnTo>
                  <a:lnTo>
                    <a:pt x="14" y="1"/>
                  </a:lnTo>
                  <a:lnTo>
                    <a:pt x="6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5" name="Freeform 71"/>
            <p:cNvSpPr>
              <a:spLocks noChangeAspect="1"/>
            </p:cNvSpPr>
            <p:nvPr/>
          </p:nvSpPr>
          <p:spPr bwMode="auto">
            <a:xfrm>
              <a:off x="3328" y="1952"/>
              <a:ext cx="46" cy="75"/>
            </a:xfrm>
            <a:custGeom>
              <a:avLst/>
              <a:gdLst>
                <a:gd name="T0" fmla="*/ 0 w 31"/>
                <a:gd name="T1" fmla="*/ 46 h 50"/>
                <a:gd name="T2" fmla="*/ 8 w 31"/>
                <a:gd name="T3" fmla="*/ 50 h 50"/>
                <a:gd name="T4" fmla="*/ 31 w 31"/>
                <a:gd name="T5" fmla="*/ 4 h 50"/>
                <a:gd name="T6" fmla="*/ 24 w 31"/>
                <a:gd name="T7" fmla="*/ 0 h 50"/>
                <a:gd name="T8" fmla="*/ 0 w 31"/>
                <a:gd name="T9" fmla="*/ 46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50"/>
                <a:gd name="T17" fmla="*/ 31 w 31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50">
                  <a:moveTo>
                    <a:pt x="0" y="46"/>
                  </a:moveTo>
                  <a:lnTo>
                    <a:pt x="8" y="50"/>
                  </a:lnTo>
                  <a:lnTo>
                    <a:pt x="31" y="4"/>
                  </a:lnTo>
                  <a:lnTo>
                    <a:pt x="24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6" name="Freeform 72"/>
            <p:cNvSpPr>
              <a:spLocks noChangeAspect="1"/>
            </p:cNvSpPr>
            <p:nvPr/>
          </p:nvSpPr>
          <p:spPr bwMode="auto">
            <a:xfrm>
              <a:off x="3390" y="2000"/>
              <a:ext cx="60" cy="65"/>
            </a:xfrm>
            <a:custGeom>
              <a:avLst/>
              <a:gdLst>
                <a:gd name="T0" fmla="*/ 0 w 40"/>
                <a:gd name="T1" fmla="*/ 38 h 43"/>
                <a:gd name="T2" fmla="*/ 6 w 40"/>
                <a:gd name="T3" fmla="*/ 43 h 43"/>
                <a:gd name="T4" fmla="*/ 40 w 40"/>
                <a:gd name="T5" fmla="*/ 5 h 43"/>
                <a:gd name="T6" fmla="*/ 35 w 40"/>
                <a:gd name="T7" fmla="*/ 0 h 43"/>
                <a:gd name="T8" fmla="*/ 0 w 40"/>
                <a:gd name="T9" fmla="*/ 38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3"/>
                <a:gd name="T17" fmla="*/ 40 w 4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3">
                  <a:moveTo>
                    <a:pt x="0" y="38"/>
                  </a:moveTo>
                  <a:lnTo>
                    <a:pt x="6" y="43"/>
                  </a:lnTo>
                  <a:lnTo>
                    <a:pt x="40" y="5"/>
                  </a:lnTo>
                  <a:lnTo>
                    <a:pt x="35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7" name="Freeform 73"/>
            <p:cNvSpPr>
              <a:spLocks noChangeAspect="1"/>
            </p:cNvSpPr>
            <p:nvPr/>
          </p:nvSpPr>
          <p:spPr bwMode="auto">
            <a:xfrm>
              <a:off x="3438" y="2063"/>
              <a:ext cx="71" cy="53"/>
            </a:xfrm>
            <a:custGeom>
              <a:avLst/>
              <a:gdLst>
                <a:gd name="T0" fmla="*/ 0 w 47"/>
                <a:gd name="T1" fmla="*/ 29 h 35"/>
                <a:gd name="T2" fmla="*/ 5 w 47"/>
                <a:gd name="T3" fmla="*/ 35 h 35"/>
                <a:gd name="T4" fmla="*/ 47 w 47"/>
                <a:gd name="T5" fmla="*/ 6 h 35"/>
                <a:gd name="T6" fmla="*/ 43 w 47"/>
                <a:gd name="T7" fmla="*/ 0 h 35"/>
                <a:gd name="T8" fmla="*/ 0 w 47"/>
                <a:gd name="T9" fmla="*/ 29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35"/>
                <a:gd name="T17" fmla="*/ 47 w 47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35">
                  <a:moveTo>
                    <a:pt x="0" y="29"/>
                  </a:moveTo>
                  <a:lnTo>
                    <a:pt x="5" y="35"/>
                  </a:lnTo>
                  <a:lnTo>
                    <a:pt x="47" y="6"/>
                  </a:lnTo>
                  <a:lnTo>
                    <a:pt x="43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8" name="Freeform 74"/>
            <p:cNvSpPr>
              <a:spLocks noChangeAspect="1"/>
            </p:cNvSpPr>
            <p:nvPr/>
          </p:nvSpPr>
          <p:spPr bwMode="auto">
            <a:xfrm>
              <a:off x="3479" y="2131"/>
              <a:ext cx="73" cy="49"/>
            </a:xfrm>
            <a:custGeom>
              <a:avLst/>
              <a:gdLst>
                <a:gd name="T0" fmla="*/ 0 w 49"/>
                <a:gd name="T1" fmla="*/ 27 h 33"/>
                <a:gd name="T2" fmla="*/ 5 w 49"/>
                <a:gd name="T3" fmla="*/ 33 h 33"/>
                <a:gd name="T4" fmla="*/ 49 w 49"/>
                <a:gd name="T5" fmla="*/ 7 h 33"/>
                <a:gd name="T6" fmla="*/ 45 w 49"/>
                <a:gd name="T7" fmla="*/ 0 h 33"/>
                <a:gd name="T8" fmla="*/ 0 w 49"/>
                <a:gd name="T9" fmla="*/ 2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3"/>
                <a:gd name="T17" fmla="*/ 49 w 4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3">
                  <a:moveTo>
                    <a:pt x="0" y="27"/>
                  </a:moveTo>
                  <a:lnTo>
                    <a:pt x="5" y="33"/>
                  </a:lnTo>
                  <a:lnTo>
                    <a:pt x="49" y="7"/>
                  </a:lnTo>
                  <a:lnTo>
                    <a:pt x="45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89" name="Freeform 75"/>
            <p:cNvSpPr>
              <a:spLocks noChangeAspect="1"/>
            </p:cNvSpPr>
            <p:nvPr/>
          </p:nvSpPr>
          <p:spPr bwMode="auto">
            <a:xfrm>
              <a:off x="3521" y="2194"/>
              <a:ext cx="66" cy="55"/>
            </a:xfrm>
            <a:custGeom>
              <a:avLst/>
              <a:gdLst>
                <a:gd name="T0" fmla="*/ 0 w 44"/>
                <a:gd name="T1" fmla="*/ 31 h 37"/>
                <a:gd name="T2" fmla="*/ 5 w 44"/>
                <a:gd name="T3" fmla="*/ 37 h 37"/>
                <a:gd name="T4" fmla="*/ 44 w 44"/>
                <a:gd name="T5" fmla="*/ 6 h 37"/>
                <a:gd name="T6" fmla="*/ 39 w 44"/>
                <a:gd name="T7" fmla="*/ 0 h 37"/>
                <a:gd name="T8" fmla="*/ 0 w 44"/>
                <a:gd name="T9" fmla="*/ 31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7"/>
                <a:gd name="T17" fmla="*/ 44 w 44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7">
                  <a:moveTo>
                    <a:pt x="0" y="31"/>
                  </a:moveTo>
                  <a:lnTo>
                    <a:pt x="5" y="37"/>
                  </a:lnTo>
                  <a:lnTo>
                    <a:pt x="44" y="6"/>
                  </a:lnTo>
                  <a:lnTo>
                    <a:pt x="39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0" name="Freeform 76"/>
            <p:cNvSpPr>
              <a:spLocks noChangeAspect="1"/>
            </p:cNvSpPr>
            <p:nvPr/>
          </p:nvSpPr>
          <p:spPr bwMode="auto">
            <a:xfrm>
              <a:off x="3579" y="2248"/>
              <a:ext cx="52" cy="66"/>
            </a:xfrm>
            <a:custGeom>
              <a:avLst/>
              <a:gdLst>
                <a:gd name="T0" fmla="*/ 0 w 35"/>
                <a:gd name="T1" fmla="*/ 39 h 44"/>
                <a:gd name="T2" fmla="*/ 6 w 35"/>
                <a:gd name="T3" fmla="*/ 44 h 44"/>
                <a:gd name="T4" fmla="*/ 35 w 35"/>
                <a:gd name="T5" fmla="*/ 4 h 44"/>
                <a:gd name="T6" fmla="*/ 29 w 35"/>
                <a:gd name="T7" fmla="*/ 0 h 44"/>
                <a:gd name="T8" fmla="*/ 0 w 35"/>
                <a:gd name="T9" fmla="*/ 39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4"/>
                <a:gd name="T17" fmla="*/ 35 w 35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4">
                  <a:moveTo>
                    <a:pt x="0" y="39"/>
                  </a:moveTo>
                  <a:lnTo>
                    <a:pt x="6" y="44"/>
                  </a:lnTo>
                  <a:lnTo>
                    <a:pt x="35" y="4"/>
                  </a:lnTo>
                  <a:lnTo>
                    <a:pt x="29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91" name="Freeform 77"/>
            <p:cNvSpPr>
              <a:spLocks noChangeAspect="1"/>
            </p:cNvSpPr>
            <p:nvPr/>
          </p:nvSpPr>
          <p:spPr bwMode="auto">
            <a:xfrm>
              <a:off x="3656" y="2276"/>
              <a:ext cx="33" cy="74"/>
            </a:xfrm>
            <a:custGeom>
              <a:avLst/>
              <a:gdLst>
                <a:gd name="T0" fmla="*/ 0 w 22"/>
                <a:gd name="T1" fmla="*/ 47 h 49"/>
                <a:gd name="T2" fmla="*/ 7 w 22"/>
                <a:gd name="T3" fmla="*/ 49 h 49"/>
                <a:gd name="T4" fmla="*/ 22 w 22"/>
                <a:gd name="T5" fmla="*/ 3 h 49"/>
                <a:gd name="T6" fmla="*/ 15 w 22"/>
                <a:gd name="T7" fmla="*/ 0 h 49"/>
                <a:gd name="T8" fmla="*/ 0 w 22"/>
                <a:gd name="T9" fmla="*/ 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49"/>
                <a:gd name="T17" fmla="*/ 22 w 22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49">
                  <a:moveTo>
                    <a:pt x="0" y="47"/>
                  </a:moveTo>
                  <a:lnTo>
                    <a:pt x="7" y="49"/>
                  </a:lnTo>
                  <a:lnTo>
                    <a:pt x="22" y="3"/>
                  </a:lnTo>
                  <a:lnTo>
                    <a:pt x="15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78"/>
          <p:cNvGrpSpPr>
            <a:grpSpLocks/>
          </p:cNvGrpSpPr>
          <p:nvPr/>
        </p:nvGrpSpPr>
        <p:grpSpPr bwMode="auto">
          <a:xfrm>
            <a:off x="5249863" y="3486150"/>
            <a:ext cx="1655762" cy="174625"/>
            <a:chOff x="3826" y="2299"/>
            <a:chExt cx="730" cy="75"/>
          </a:xfrm>
        </p:grpSpPr>
        <p:sp>
          <p:nvSpPr>
            <p:cNvPr id="25664" name="Rectangle 79"/>
            <p:cNvSpPr>
              <a:spLocks noChangeAspect="1" noChangeArrowheads="1"/>
            </p:cNvSpPr>
            <p:nvPr/>
          </p:nvSpPr>
          <p:spPr bwMode="auto">
            <a:xfrm>
              <a:off x="3826" y="2299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5" name="Rectangle 80"/>
            <p:cNvSpPr>
              <a:spLocks noChangeAspect="1" noChangeArrowheads="1"/>
            </p:cNvSpPr>
            <p:nvPr/>
          </p:nvSpPr>
          <p:spPr bwMode="auto">
            <a:xfrm>
              <a:off x="3898" y="2299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6" name="Rectangle 81"/>
            <p:cNvSpPr>
              <a:spLocks noChangeAspect="1" noChangeArrowheads="1"/>
            </p:cNvSpPr>
            <p:nvPr/>
          </p:nvSpPr>
          <p:spPr bwMode="auto">
            <a:xfrm>
              <a:off x="3970" y="2299"/>
              <a:ext cx="11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7" name="Rectangle 82"/>
            <p:cNvSpPr>
              <a:spLocks noChangeAspect="1" noChangeArrowheads="1"/>
            </p:cNvSpPr>
            <p:nvPr/>
          </p:nvSpPr>
          <p:spPr bwMode="auto">
            <a:xfrm>
              <a:off x="4043" y="2299"/>
              <a:ext cx="10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8" name="Rectangle 83"/>
            <p:cNvSpPr>
              <a:spLocks noChangeAspect="1" noChangeArrowheads="1"/>
            </p:cNvSpPr>
            <p:nvPr/>
          </p:nvSpPr>
          <p:spPr bwMode="auto">
            <a:xfrm>
              <a:off x="4113" y="2299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9" name="Rectangle 84"/>
            <p:cNvSpPr>
              <a:spLocks noChangeAspect="1" noChangeArrowheads="1"/>
            </p:cNvSpPr>
            <p:nvPr/>
          </p:nvSpPr>
          <p:spPr bwMode="auto">
            <a:xfrm>
              <a:off x="4186" y="2299"/>
              <a:ext cx="10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0" name="Rectangle 85"/>
            <p:cNvSpPr>
              <a:spLocks noChangeAspect="1" noChangeArrowheads="1"/>
            </p:cNvSpPr>
            <p:nvPr/>
          </p:nvSpPr>
          <p:spPr bwMode="auto">
            <a:xfrm>
              <a:off x="4256" y="2299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1" name="Rectangle 86"/>
            <p:cNvSpPr>
              <a:spLocks noChangeAspect="1" noChangeArrowheads="1"/>
            </p:cNvSpPr>
            <p:nvPr/>
          </p:nvSpPr>
          <p:spPr bwMode="auto">
            <a:xfrm>
              <a:off x="4329" y="2299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2" name="Rectangle 87"/>
            <p:cNvSpPr>
              <a:spLocks noChangeAspect="1" noChangeArrowheads="1"/>
            </p:cNvSpPr>
            <p:nvPr/>
          </p:nvSpPr>
          <p:spPr bwMode="auto">
            <a:xfrm>
              <a:off x="4401" y="2299"/>
              <a:ext cx="10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3" name="Rectangle 88"/>
            <p:cNvSpPr>
              <a:spLocks noChangeAspect="1" noChangeArrowheads="1"/>
            </p:cNvSpPr>
            <p:nvPr/>
          </p:nvSpPr>
          <p:spPr bwMode="auto">
            <a:xfrm>
              <a:off x="4472" y="2299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74" name="Rectangle 89"/>
            <p:cNvSpPr>
              <a:spLocks noChangeAspect="1" noChangeArrowheads="1"/>
            </p:cNvSpPr>
            <p:nvPr/>
          </p:nvSpPr>
          <p:spPr bwMode="auto">
            <a:xfrm>
              <a:off x="4544" y="2299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90"/>
          <p:cNvGrpSpPr>
            <a:grpSpLocks/>
          </p:cNvGrpSpPr>
          <p:nvPr/>
        </p:nvGrpSpPr>
        <p:grpSpPr bwMode="auto">
          <a:xfrm>
            <a:off x="1311275" y="2438400"/>
            <a:ext cx="2498725" cy="339725"/>
            <a:chOff x="2091" y="1850"/>
            <a:chExt cx="1101" cy="146"/>
          </a:xfrm>
        </p:grpSpPr>
        <p:sp>
          <p:nvSpPr>
            <p:cNvPr id="25648" name="Rectangle 91"/>
            <p:cNvSpPr>
              <a:spLocks noChangeAspect="1" noChangeArrowheads="1"/>
            </p:cNvSpPr>
            <p:nvPr/>
          </p:nvSpPr>
          <p:spPr bwMode="auto">
            <a:xfrm>
              <a:off x="3182" y="1850"/>
              <a:ext cx="10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9" name="Rectangle 92"/>
            <p:cNvSpPr>
              <a:spLocks noChangeAspect="1" noChangeArrowheads="1"/>
            </p:cNvSpPr>
            <p:nvPr/>
          </p:nvSpPr>
          <p:spPr bwMode="auto">
            <a:xfrm>
              <a:off x="3109" y="1850"/>
              <a:ext cx="12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0" name="Rectangle 93"/>
            <p:cNvSpPr>
              <a:spLocks noChangeAspect="1" noChangeArrowheads="1"/>
            </p:cNvSpPr>
            <p:nvPr/>
          </p:nvSpPr>
          <p:spPr bwMode="auto">
            <a:xfrm>
              <a:off x="3037" y="1850"/>
              <a:ext cx="10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1" name="Rectangle 94"/>
            <p:cNvSpPr>
              <a:spLocks noChangeAspect="1" noChangeArrowheads="1"/>
            </p:cNvSpPr>
            <p:nvPr/>
          </p:nvSpPr>
          <p:spPr bwMode="auto">
            <a:xfrm>
              <a:off x="2963" y="1850"/>
              <a:ext cx="12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2" name="Rectangle 95"/>
            <p:cNvSpPr>
              <a:spLocks noChangeAspect="1" noChangeArrowheads="1"/>
            </p:cNvSpPr>
            <p:nvPr/>
          </p:nvSpPr>
          <p:spPr bwMode="auto">
            <a:xfrm>
              <a:off x="2891" y="1850"/>
              <a:ext cx="11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3" name="Rectangle 96"/>
            <p:cNvSpPr>
              <a:spLocks noChangeAspect="1" noChangeArrowheads="1"/>
            </p:cNvSpPr>
            <p:nvPr/>
          </p:nvSpPr>
          <p:spPr bwMode="auto">
            <a:xfrm>
              <a:off x="2818" y="1850"/>
              <a:ext cx="12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4" name="Rectangle 97"/>
            <p:cNvSpPr>
              <a:spLocks noChangeAspect="1" noChangeArrowheads="1"/>
            </p:cNvSpPr>
            <p:nvPr/>
          </p:nvSpPr>
          <p:spPr bwMode="auto">
            <a:xfrm>
              <a:off x="2746" y="1850"/>
              <a:ext cx="12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5" name="Rectangle 98"/>
            <p:cNvSpPr>
              <a:spLocks noChangeAspect="1" noChangeArrowheads="1"/>
            </p:cNvSpPr>
            <p:nvPr/>
          </p:nvSpPr>
          <p:spPr bwMode="auto">
            <a:xfrm>
              <a:off x="2672" y="1850"/>
              <a:ext cx="12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6" name="Rectangle 99"/>
            <p:cNvSpPr>
              <a:spLocks noChangeAspect="1" noChangeArrowheads="1"/>
            </p:cNvSpPr>
            <p:nvPr/>
          </p:nvSpPr>
          <p:spPr bwMode="auto">
            <a:xfrm>
              <a:off x="2601" y="1850"/>
              <a:ext cx="12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7" name="Rectangle 100"/>
            <p:cNvSpPr>
              <a:spLocks noChangeAspect="1" noChangeArrowheads="1"/>
            </p:cNvSpPr>
            <p:nvPr/>
          </p:nvSpPr>
          <p:spPr bwMode="auto">
            <a:xfrm>
              <a:off x="2527" y="1850"/>
              <a:ext cx="12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8" name="Rectangle 101"/>
            <p:cNvSpPr>
              <a:spLocks noChangeAspect="1" noChangeArrowheads="1"/>
            </p:cNvSpPr>
            <p:nvPr/>
          </p:nvSpPr>
          <p:spPr bwMode="auto">
            <a:xfrm>
              <a:off x="2455" y="1850"/>
              <a:ext cx="12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9" name="Rectangle 102"/>
            <p:cNvSpPr>
              <a:spLocks noChangeAspect="1" noChangeArrowheads="1"/>
            </p:cNvSpPr>
            <p:nvPr/>
          </p:nvSpPr>
          <p:spPr bwMode="auto">
            <a:xfrm>
              <a:off x="2382" y="1850"/>
              <a:ext cx="12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0" name="Rectangle 103"/>
            <p:cNvSpPr>
              <a:spLocks noChangeAspect="1" noChangeArrowheads="1"/>
            </p:cNvSpPr>
            <p:nvPr/>
          </p:nvSpPr>
          <p:spPr bwMode="auto">
            <a:xfrm>
              <a:off x="2310" y="1850"/>
              <a:ext cx="12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1" name="Rectangle 104"/>
            <p:cNvSpPr>
              <a:spLocks noChangeAspect="1" noChangeArrowheads="1"/>
            </p:cNvSpPr>
            <p:nvPr/>
          </p:nvSpPr>
          <p:spPr bwMode="auto">
            <a:xfrm>
              <a:off x="2236" y="1850"/>
              <a:ext cx="12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2" name="Rectangle 105"/>
            <p:cNvSpPr>
              <a:spLocks noChangeAspect="1" noChangeArrowheads="1"/>
            </p:cNvSpPr>
            <p:nvPr/>
          </p:nvSpPr>
          <p:spPr bwMode="auto">
            <a:xfrm>
              <a:off x="2164" y="1850"/>
              <a:ext cx="12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63" name="Rectangle 106"/>
            <p:cNvSpPr>
              <a:spLocks noChangeAspect="1" noChangeArrowheads="1"/>
            </p:cNvSpPr>
            <p:nvPr/>
          </p:nvSpPr>
          <p:spPr bwMode="auto">
            <a:xfrm>
              <a:off x="2091" y="1850"/>
              <a:ext cx="12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25" name="Text Box 107"/>
          <p:cNvSpPr txBox="1">
            <a:spLocks noChangeAspect="1" noChangeArrowheads="1"/>
          </p:cNvSpPr>
          <p:nvPr/>
        </p:nvSpPr>
        <p:spPr bwMode="auto">
          <a:xfrm>
            <a:off x="877888" y="2235200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1800" b="1">
                <a:latin typeface="Times New Roman" pitchFamily="18" charset="0"/>
              </a:rPr>
              <a:t>5’</a:t>
            </a:r>
          </a:p>
        </p:txBody>
      </p:sp>
      <p:sp>
        <p:nvSpPr>
          <p:cNvPr id="25626" name="Text Box 108"/>
          <p:cNvSpPr txBox="1">
            <a:spLocks noChangeAspect="1" noChangeArrowheads="1"/>
          </p:cNvSpPr>
          <p:nvPr/>
        </p:nvSpPr>
        <p:spPr bwMode="auto">
          <a:xfrm>
            <a:off x="804863" y="258445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1800" b="1">
                <a:latin typeface="Times New Roman" pitchFamily="18" charset="0"/>
              </a:rPr>
              <a:t> 3’</a:t>
            </a:r>
          </a:p>
        </p:txBody>
      </p:sp>
      <p:sp>
        <p:nvSpPr>
          <p:cNvPr id="25627" name="Text Box 109"/>
          <p:cNvSpPr txBox="1">
            <a:spLocks noChangeAspect="1" noChangeArrowheads="1"/>
          </p:cNvSpPr>
          <p:nvPr/>
        </p:nvSpPr>
        <p:spPr bwMode="auto">
          <a:xfrm>
            <a:off x="7519988" y="31083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1800" b="1">
                <a:latin typeface="Times New Roman" pitchFamily="18" charset="0"/>
              </a:rPr>
              <a:t> 3’</a:t>
            </a:r>
          </a:p>
        </p:txBody>
      </p:sp>
      <p:sp>
        <p:nvSpPr>
          <p:cNvPr id="25628" name="Text Box 110"/>
          <p:cNvSpPr txBox="1">
            <a:spLocks noChangeAspect="1" noChangeArrowheads="1"/>
          </p:cNvSpPr>
          <p:nvPr/>
        </p:nvSpPr>
        <p:spPr bwMode="auto">
          <a:xfrm>
            <a:off x="7519988" y="34512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1800" b="1">
                <a:latin typeface="Times New Roman" pitchFamily="18" charset="0"/>
              </a:rPr>
              <a:t> 5’</a:t>
            </a:r>
          </a:p>
        </p:txBody>
      </p:sp>
      <p:sp>
        <p:nvSpPr>
          <p:cNvPr id="25629" name="Text Box 111"/>
          <p:cNvSpPr txBox="1">
            <a:spLocks noChangeAspect="1" noChangeArrowheads="1"/>
          </p:cNvSpPr>
          <p:nvPr/>
        </p:nvSpPr>
        <p:spPr bwMode="auto">
          <a:xfrm>
            <a:off x="7519988" y="135413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1800" b="1">
                <a:latin typeface="Times New Roman" pitchFamily="18" charset="0"/>
              </a:rPr>
              <a:t> 3’</a:t>
            </a:r>
          </a:p>
        </p:txBody>
      </p:sp>
      <p:sp>
        <p:nvSpPr>
          <p:cNvPr id="25630" name="Freeform 112"/>
          <p:cNvSpPr>
            <a:spLocks noChangeAspect="1"/>
          </p:cNvSpPr>
          <p:nvPr/>
        </p:nvSpPr>
        <p:spPr bwMode="auto">
          <a:xfrm>
            <a:off x="1236663" y="2736850"/>
            <a:ext cx="6346825" cy="962025"/>
          </a:xfrm>
          <a:custGeom>
            <a:avLst/>
            <a:gdLst>
              <a:gd name="T0" fmla="*/ 1099 w 2796"/>
              <a:gd name="T1" fmla="*/ 0 h 412"/>
              <a:gd name="T2" fmla="*/ 1042 w 2796"/>
              <a:gd name="T3" fmla="*/ 0 h 412"/>
              <a:gd name="T4" fmla="*/ 946 w 2796"/>
              <a:gd name="T5" fmla="*/ 0 h 412"/>
              <a:gd name="T6" fmla="*/ 821 w 2796"/>
              <a:gd name="T7" fmla="*/ 0 h 412"/>
              <a:gd name="T8" fmla="*/ 680 w 2796"/>
              <a:gd name="T9" fmla="*/ 0 h 412"/>
              <a:gd name="T10" fmla="*/ 530 w 2796"/>
              <a:gd name="T11" fmla="*/ 0 h 412"/>
              <a:gd name="T12" fmla="*/ 380 w 2796"/>
              <a:gd name="T13" fmla="*/ 0 h 412"/>
              <a:gd name="T14" fmla="*/ 243 w 2796"/>
              <a:gd name="T15" fmla="*/ 0 h 412"/>
              <a:gd name="T16" fmla="*/ 128 w 2796"/>
              <a:gd name="T17" fmla="*/ 0 h 412"/>
              <a:gd name="T18" fmla="*/ 45 w 2796"/>
              <a:gd name="T19" fmla="*/ 0 h 412"/>
              <a:gd name="T20" fmla="*/ 3 w 2796"/>
              <a:gd name="T21" fmla="*/ 0 h 412"/>
              <a:gd name="T22" fmla="*/ 0 w 2796"/>
              <a:gd name="T23" fmla="*/ 35 h 412"/>
              <a:gd name="T24" fmla="*/ 1112 w 2796"/>
              <a:gd name="T25" fmla="*/ 35 h 412"/>
              <a:gd name="T26" fmla="*/ 1112 w 2796"/>
              <a:gd name="T27" fmla="*/ 35 h 412"/>
              <a:gd name="T28" fmla="*/ 1165 w 2796"/>
              <a:gd name="T29" fmla="*/ 35 h 412"/>
              <a:gd name="T30" fmla="*/ 1276 w 2796"/>
              <a:gd name="T31" fmla="*/ 60 h 412"/>
              <a:gd name="T32" fmla="*/ 1377 w 2796"/>
              <a:gd name="T33" fmla="*/ 143 h 412"/>
              <a:gd name="T34" fmla="*/ 1404 w 2796"/>
              <a:gd name="T35" fmla="*/ 189 h 412"/>
              <a:gd name="T36" fmla="*/ 1431 w 2796"/>
              <a:gd name="T37" fmla="*/ 236 h 412"/>
              <a:gd name="T38" fmla="*/ 1480 w 2796"/>
              <a:gd name="T39" fmla="*/ 312 h 412"/>
              <a:gd name="T40" fmla="*/ 1545 w 2796"/>
              <a:gd name="T41" fmla="*/ 369 h 412"/>
              <a:gd name="T42" fmla="*/ 1638 w 2796"/>
              <a:gd name="T43" fmla="*/ 404 h 412"/>
              <a:gd name="T44" fmla="*/ 1725 w 2796"/>
              <a:gd name="T45" fmla="*/ 411 h 412"/>
              <a:gd name="T46" fmla="*/ 1751 w 2796"/>
              <a:gd name="T47" fmla="*/ 411 h 412"/>
              <a:gd name="T48" fmla="*/ 1823 w 2796"/>
              <a:gd name="T49" fmla="*/ 411 h 412"/>
              <a:gd name="T50" fmla="*/ 1929 w 2796"/>
              <a:gd name="T51" fmla="*/ 411 h 412"/>
              <a:gd name="T52" fmla="*/ 2061 w 2796"/>
              <a:gd name="T53" fmla="*/ 411 h 412"/>
              <a:gd name="T54" fmla="*/ 2207 w 2796"/>
              <a:gd name="T55" fmla="*/ 411 h 412"/>
              <a:gd name="T56" fmla="*/ 2357 w 2796"/>
              <a:gd name="T57" fmla="*/ 411 h 412"/>
              <a:gd name="T58" fmla="*/ 2500 w 2796"/>
              <a:gd name="T59" fmla="*/ 411 h 412"/>
              <a:gd name="T60" fmla="*/ 2623 w 2796"/>
              <a:gd name="T61" fmla="*/ 411 h 412"/>
              <a:gd name="T62" fmla="*/ 2720 w 2796"/>
              <a:gd name="T63" fmla="*/ 411 h 412"/>
              <a:gd name="T64" fmla="*/ 2796 w 2796"/>
              <a:gd name="T65" fmla="*/ 410 h 412"/>
              <a:gd name="T66" fmla="*/ 2794 w 2796"/>
              <a:gd name="T67" fmla="*/ 410 h 412"/>
              <a:gd name="T68" fmla="*/ 2772 w 2796"/>
              <a:gd name="T69" fmla="*/ 378 h 412"/>
              <a:gd name="T70" fmla="*/ 2744 w 2796"/>
              <a:gd name="T71" fmla="*/ 377 h 412"/>
              <a:gd name="T72" fmla="*/ 2659 w 2796"/>
              <a:gd name="T73" fmla="*/ 377 h 412"/>
              <a:gd name="T74" fmla="*/ 2543 w 2796"/>
              <a:gd name="T75" fmla="*/ 377 h 412"/>
              <a:gd name="T76" fmla="*/ 2405 w 2796"/>
              <a:gd name="T77" fmla="*/ 377 h 412"/>
              <a:gd name="T78" fmla="*/ 2258 w 2796"/>
              <a:gd name="T79" fmla="*/ 377 h 412"/>
              <a:gd name="T80" fmla="*/ 2109 w 2796"/>
              <a:gd name="T81" fmla="*/ 377 h 412"/>
              <a:gd name="T82" fmla="*/ 1971 w 2796"/>
              <a:gd name="T83" fmla="*/ 377 h 412"/>
              <a:gd name="T84" fmla="*/ 1856 w 2796"/>
              <a:gd name="T85" fmla="*/ 377 h 412"/>
              <a:gd name="T86" fmla="*/ 1770 w 2796"/>
              <a:gd name="T87" fmla="*/ 377 h 412"/>
              <a:gd name="T88" fmla="*/ 1728 w 2796"/>
              <a:gd name="T89" fmla="*/ 377 h 412"/>
              <a:gd name="T90" fmla="*/ 1680 w 2796"/>
              <a:gd name="T91" fmla="*/ 374 h 412"/>
              <a:gd name="T92" fmla="*/ 1579 w 2796"/>
              <a:gd name="T93" fmla="*/ 350 h 412"/>
              <a:gd name="T94" fmla="*/ 1513 w 2796"/>
              <a:gd name="T95" fmla="*/ 297 h 412"/>
              <a:gd name="T96" fmla="*/ 1459 w 2796"/>
              <a:gd name="T97" fmla="*/ 219 h 412"/>
              <a:gd name="T98" fmla="*/ 1434 w 2796"/>
              <a:gd name="T99" fmla="*/ 173 h 412"/>
              <a:gd name="T100" fmla="*/ 1405 w 2796"/>
              <a:gd name="T101" fmla="*/ 125 h 412"/>
              <a:gd name="T102" fmla="*/ 1308 w 2796"/>
              <a:gd name="T103" fmla="*/ 36 h 412"/>
              <a:gd name="T104" fmla="*/ 1197 w 2796"/>
              <a:gd name="T105" fmla="*/ 3 h 412"/>
              <a:gd name="T106" fmla="*/ 1120 w 2796"/>
              <a:gd name="T107" fmla="*/ 0 h 41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796"/>
              <a:gd name="T163" fmla="*/ 0 h 412"/>
              <a:gd name="T164" fmla="*/ 2796 w 2796"/>
              <a:gd name="T165" fmla="*/ 412 h 412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796" h="412">
                <a:moveTo>
                  <a:pt x="1111" y="0"/>
                </a:moveTo>
                <a:lnTo>
                  <a:pt x="1108" y="0"/>
                </a:lnTo>
                <a:lnTo>
                  <a:pt x="1099" y="0"/>
                </a:lnTo>
                <a:lnTo>
                  <a:pt x="1085" y="0"/>
                </a:lnTo>
                <a:lnTo>
                  <a:pt x="1066" y="0"/>
                </a:lnTo>
                <a:lnTo>
                  <a:pt x="1042" y="0"/>
                </a:lnTo>
                <a:lnTo>
                  <a:pt x="1013" y="0"/>
                </a:lnTo>
                <a:lnTo>
                  <a:pt x="982" y="0"/>
                </a:lnTo>
                <a:lnTo>
                  <a:pt x="946" y="0"/>
                </a:lnTo>
                <a:lnTo>
                  <a:pt x="907" y="0"/>
                </a:lnTo>
                <a:lnTo>
                  <a:pt x="866" y="0"/>
                </a:lnTo>
                <a:lnTo>
                  <a:pt x="821" y="0"/>
                </a:lnTo>
                <a:lnTo>
                  <a:pt x="776" y="0"/>
                </a:lnTo>
                <a:lnTo>
                  <a:pt x="730" y="0"/>
                </a:lnTo>
                <a:lnTo>
                  <a:pt x="680" y="0"/>
                </a:lnTo>
                <a:lnTo>
                  <a:pt x="631" y="0"/>
                </a:lnTo>
                <a:lnTo>
                  <a:pt x="581" y="0"/>
                </a:lnTo>
                <a:lnTo>
                  <a:pt x="530" y="0"/>
                </a:lnTo>
                <a:lnTo>
                  <a:pt x="479" y="0"/>
                </a:lnTo>
                <a:lnTo>
                  <a:pt x="429" y="0"/>
                </a:lnTo>
                <a:lnTo>
                  <a:pt x="380" y="0"/>
                </a:lnTo>
                <a:lnTo>
                  <a:pt x="333" y="0"/>
                </a:lnTo>
                <a:lnTo>
                  <a:pt x="288" y="0"/>
                </a:lnTo>
                <a:lnTo>
                  <a:pt x="243" y="0"/>
                </a:lnTo>
                <a:lnTo>
                  <a:pt x="203" y="0"/>
                </a:lnTo>
                <a:lnTo>
                  <a:pt x="164" y="0"/>
                </a:lnTo>
                <a:lnTo>
                  <a:pt x="128" y="0"/>
                </a:lnTo>
                <a:lnTo>
                  <a:pt x="96" y="0"/>
                </a:lnTo>
                <a:lnTo>
                  <a:pt x="68" y="0"/>
                </a:lnTo>
                <a:lnTo>
                  <a:pt x="45" y="0"/>
                </a:lnTo>
                <a:lnTo>
                  <a:pt x="26" y="0"/>
                </a:lnTo>
                <a:lnTo>
                  <a:pt x="12" y="0"/>
                </a:lnTo>
                <a:lnTo>
                  <a:pt x="3" y="0"/>
                </a:lnTo>
                <a:lnTo>
                  <a:pt x="0" y="0"/>
                </a:lnTo>
                <a:lnTo>
                  <a:pt x="0" y="35"/>
                </a:lnTo>
                <a:lnTo>
                  <a:pt x="1112" y="35"/>
                </a:lnTo>
                <a:lnTo>
                  <a:pt x="1120" y="35"/>
                </a:lnTo>
                <a:lnTo>
                  <a:pt x="1138" y="33"/>
                </a:lnTo>
                <a:lnTo>
                  <a:pt x="1165" y="35"/>
                </a:lnTo>
                <a:lnTo>
                  <a:pt x="1200" y="39"/>
                </a:lnTo>
                <a:lnTo>
                  <a:pt x="1237" y="47"/>
                </a:lnTo>
                <a:lnTo>
                  <a:pt x="1276" y="60"/>
                </a:lnTo>
                <a:lnTo>
                  <a:pt x="1314" y="80"/>
                </a:lnTo>
                <a:lnTo>
                  <a:pt x="1348" y="107"/>
                </a:lnTo>
                <a:lnTo>
                  <a:pt x="1377" y="143"/>
                </a:lnTo>
                <a:lnTo>
                  <a:pt x="1386" y="159"/>
                </a:lnTo>
                <a:lnTo>
                  <a:pt x="1404" y="189"/>
                </a:lnTo>
                <a:lnTo>
                  <a:pt x="1414" y="206"/>
                </a:lnTo>
                <a:lnTo>
                  <a:pt x="1431" y="236"/>
                </a:lnTo>
                <a:lnTo>
                  <a:pt x="1446" y="263"/>
                </a:lnTo>
                <a:lnTo>
                  <a:pt x="1462" y="288"/>
                </a:lnTo>
                <a:lnTo>
                  <a:pt x="1480" y="312"/>
                </a:lnTo>
                <a:lnTo>
                  <a:pt x="1498" y="333"/>
                </a:lnTo>
                <a:lnTo>
                  <a:pt x="1521" y="353"/>
                </a:lnTo>
                <a:lnTo>
                  <a:pt x="1545" y="369"/>
                </a:lnTo>
                <a:lnTo>
                  <a:pt x="1572" y="384"/>
                </a:lnTo>
                <a:lnTo>
                  <a:pt x="1602" y="396"/>
                </a:lnTo>
                <a:lnTo>
                  <a:pt x="1638" y="404"/>
                </a:lnTo>
                <a:lnTo>
                  <a:pt x="1679" y="408"/>
                </a:lnTo>
                <a:lnTo>
                  <a:pt x="1725" y="411"/>
                </a:lnTo>
                <a:lnTo>
                  <a:pt x="1728" y="411"/>
                </a:lnTo>
                <a:lnTo>
                  <a:pt x="1736" y="411"/>
                </a:lnTo>
                <a:lnTo>
                  <a:pt x="1751" y="411"/>
                </a:lnTo>
                <a:lnTo>
                  <a:pt x="1770" y="411"/>
                </a:lnTo>
                <a:lnTo>
                  <a:pt x="1794" y="411"/>
                </a:lnTo>
                <a:lnTo>
                  <a:pt x="1823" y="411"/>
                </a:lnTo>
                <a:lnTo>
                  <a:pt x="1856" y="411"/>
                </a:lnTo>
                <a:lnTo>
                  <a:pt x="1890" y="411"/>
                </a:lnTo>
                <a:lnTo>
                  <a:pt x="1929" y="411"/>
                </a:lnTo>
                <a:lnTo>
                  <a:pt x="1971" y="411"/>
                </a:lnTo>
                <a:lnTo>
                  <a:pt x="2016" y="411"/>
                </a:lnTo>
                <a:lnTo>
                  <a:pt x="2061" y="411"/>
                </a:lnTo>
                <a:lnTo>
                  <a:pt x="2109" y="411"/>
                </a:lnTo>
                <a:lnTo>
                  <a:pt x="2157" y="411"/>
                </a:lnTo>
                <a:lnTo>
                  <a:pt x="2207" y="411"/>
                </a:lnTo>
                <a:lnTo>
                  <a:pt x="2258" y="411"/>
                </a:lnTo>
                <a:lnTo>
                  <a:pt x="2308" y="411"/>
                </a:lnTo>
                <a:lnTo>
                  <a:pt x="2357" y="411"/>
                </a:lnTo>
                <a:lnTo>
                  <a:pt x="2405" y="411"/>
                </a:lnTo>
                <a:lnTo>
                  <a:pt x="2453" y="411"/>
                </a:lnTo>
                <a:lnTo>
                  <a:pt x="2500" y="411"/>
                </a:lnTo>
                <a:lnTo>
                  <a:pt x="2543" y="411"/>
                </a:lnTo>
                <a:lnTo>
                  <a:pt x="2584" y="411"/>
                </a:lnTo>
                <a:lnTo>
                  <a:pt x="2623" y="411"/>
                </a:lnTo>
                <a:lnTo>
                  <a:pt x="2659" y="411"/>
                </a:lnTo>
                <a:lnTo>
                  <a:pt x="2692" y="411"/>
                </a:lnTo>
                <a:lnTo>
                  <a:pt x="2720" y="411"/>
                </a:lnTo>
                <a:lnTo>
                  <a:pt x="2744" y="411"/>
                </a:lnTo>
                <a:lnTo>
                  <a:pt x="2794" y="410"/>
                </a:lnTo>
                <a:lnTo>
                  <a:pt x="2796" y="410"/>
                </a:lnTo>
                <a:lnTo>
                  <a:pt x="2794" y="412"/>
                </a:lnTo>
                <a:lnTo>
                  <a:pt x="2794" y="410"/>
                </a:lnTo>
                <a:lnTo>
                  <a:pt x="2796" y="380"/>
                </a:lnTo>
                <a:lnTo>
                  <a:pt x="2774" y="380"/>
                </a:lnTo>
                <a:lnTo>
                  <a:pt x="2772" y="378"/>
                </a:lnTo>
                <a:lnTo>
                  <a:pt x="2777" y="377"/>
                </a:lnTo>
                <a:lnTo>
                  <a:pt x="2764" y="377"/>
                </a:lnTo>
                <a:lnTo>
                  <a:pt x="2744" y="377"/>
                </a:lnTo>
                <a:lnTo>
                  <a:pt x="2720" y="377"/>
                </a:lnTo>
                <a:lnTo>
                  <a:pt x="2692" y="377"/>
                </a:lnTo>
                <a:lnTo>
                  <a:pt x="2659" y="377"/>
                </a:lnTo>
                <a:lnTo>
                  <a:pt x="2623" y="377"/>
                </a:lnTo>
                <a:lnTo>
                  <a:pt x="2584" y="377"/>
                </a:lnTo>
                <a:lnTo>
                  <a:pt x="2543" y="377"/>
                </a:lnTo>
                <a:lnTo>
                  <a:pt x="2500" y="377"/>
                </a:lnTo>
                <a:lnTo>
                  <a:pt x="2453" y="377"/>
                </a:lnTo>
                <a:lnTo>
                  <a:pt x="2405" y="377"/>
                </a:lnTo>
                <a:lnTo>
                  <a:pt x="2357" y="377"/>
                </a:lnTo>
                <a:lnTo>
                  <a:pt x="2308" y="377"/>
                </a:lnTo>
                <a:lnTo>
                  <a:pt x="2258" y="377"/>
                </a:lnTo>
                <a:lnTo>
                  <a:pt x="2207" y="377"/>
                </a:lnTo>
                <a:lnTo>
                  <a:pt x="2157" y="377"/>
                </a:lnTo>
                <a:lnTo>
                  <a:pt x="2109" y="377"/>
                </a:lnTo>
                <a:lnTo>
                  <a:pt x="2061" y="377"/>
                </a:lnTo>
                <a:lnTo>
                  <a:pt x="2016" y="377"/>
                </a:lnTo>
                <a:lnTo>
                  <a:pt x="1971" y="377"/>
                </a:lnTo>
                <a:lnTo>
                  <a:pt x="1929" y="377"/>
                </a:lnTo>
                <a:lnTo>
                  <a:pt x="1890" y="377"/>
                </a:lnTo>
                <a:lnTo>
                  <a:pt x="1856" y="377"/>
                </a:lnTo>
                <a:lnTo>
                  <a:pt x="1823" y="377"/>
                </a:lnTo>
                <a:lnTo>
                  <a:pt x="1794" y="377"/>
                </a:lnTo>
                <a:lnTo>
                  <a:pt x="1770" y="377"/>
                </a:lnTo>
                <a:lnTo>
                  <a:pt x="1751" y="377"/>
                </a:lnTo>
                <a:lnTo>
                  <a:pt x="1736" y="377"/>
                </a:lnTo>
                <a:lnTo>
                  <a:pt x="1728" y="377"/>
                </a:lnTo>
                <a:lnTo>
                  <a:pt x="1725" y="377"/>
                </a:lnTo>
                <a:lnTo>
                  <a:pt x="1680" y="374"/>
                </a:lnTo>
                <a:lnTo>
                  <a:pt x="1641" y="369"/>
                </a:lnTo>
                <a:lnTo>
                  <a:pt x="1608" y="362"/>
                </a:lnTo>
                <a:lnTo>
                  <a:pt x="1579" y="350"/>
                </a:lnTo>
                <a:lnTo>
                  <a:pt x="1554" y="335"/>
                </a:lnTo>
                <a:lnTo>
                  <a:pt x="1531" y="317"/>
                </a:lnTo>
                <a:lnTo>
                  <a:pt x="1513" y="297"/>
                </a:lnTo>
                <a:lnTo>
                  <a:pt x="1494" y="273"/>
                </a:lnTo>
                <a:lnTo>
                  <a:pt x="1477" y="248"/>
                </a:lnTo>
                <a:lnTo>
                  <a:pt x="1459" y="219"/>
                </a:lnTo>
                <a:lnTo>
                  <a:pt x="1443" y="189"/>
                </a:lnTo>
                <a:lnTo>
                  <a:pt x="1434" y="173"/>
                </a:lnTo>
                <a:lnTo>
                  <a:pt x="1416" y="141"/>
                </a:lnTo>
                <a:lnTo>
                  <a:pt x="1405" y="125"/>
                </a:lnTo>
                <a:lnTo>
                  <a:pt x="1378" y="87"/>
                </a:lnTo>
                <a:lnTo>
                  <a:pt x="1344" y="59"/>
                </a:lnTo>
                <a:lnTo>
                  <a:pt x="1308" y="36"/>
                </a:lnTo>
                <a:lnTo>
                  <a:pt x="1270" y="20"/>
                </a:lnTo>
                <a:lnTo>
                  <a:pt x="1233" y="11"/>
                </a:lnTo>
                <a:lnTo>
                  <a:pt x="1197" y="3"/>
                </a:lnTo>
                <a:lnTo>
                  <a:pt x="1164" y="0"/>
                </a:lnTo>
                <a:lnTo>
                  <a:pt x="1138" y="0"/>
                </a:lnTo>
                <a:lnTo>
                  <a:pt x="1120" y="0"/>
                </a:lnTo>
                <a:lnTo>
                  <a:pt x="1111" y="0"/>
                </a:lnTo>
                <a:close/>
              </a:path>
            </a:pathLst>
          </a:custGeom>
          <a:solidFill>
            <a:srgbClr val="4D94C3"/>
          </a:solidFill>
          <a:ln w="19050" cmpd="sng">
            <a:solidFill>
              <a:srgbClr val="4D94C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1" name="Freeform 113"/>
          <p:cNvSpPr>
            <a:spLocks noChangeAspect="1"/>
          </p:cNvSpPr>
          <p:nvPr/>
        </p:nvSpPr>
        <p:spPr bwMode="auto">
          <a:xfrm>
            <a:off x="1236663" y="1517650"/>
            <a:ext cx="6346825" cy="960438"/>
          </a:xfrm>
          <a:custGeom>
            <a:avLst/>
            <a:gdLst>
              <a:gd name="T0" fmla="*/ 1638 w 2796"/>
              <a:gd name="T1" fmla="*/ 9 h 411"/>
              <a:gd name="T2" fmla="*/ 1543 w 2796"/>
              <a:gd name="T3" fmla="*/ 42 h 411"/>
              <a:gd name="T4" fmla="*/ 1479 w 2796"/>
              <a:gd name="T5" fmla="*/ 101 h 411"/>
              <a:gd name="T6" fmla="*/ 1429 w 2796"/>
              <a:gd name="T7" fmla="*/ 177 h 411"/>
              <a:gd name="T8" fmla="*/ 1404 w 2796"/>
              <a:gd name="T9" fmla="*/ 222 h 411"/>
              <a:gd name="T10" fmla="*/ 1377 w 2796"/>
              <a:gd name="T11" fmla="*/ 269 h 411"/>
              <a:gd name="T12" fmla="*/ 1276 w 2796"/>
              <a:gd name="T13" fmla="*/ 351 h 411"/>
              <a:gd name="T14" fmla="*/ 1165 w 2796"/>
              <a:gd name="T15" fmla="*/ 375 h 411"/>
              <a:gd name="T16" fmla="*/ 1112 w 2796"/>
              <a:gd name="T17" fmla="*/ 377 h 411"/>
              <a:gd name="T18" fmla="*/ 1112 w 2796"/>
              <a:gd name="T19" fmla="*/ 377 h 411"/>
              <a:gd name="T20" fmla="*/ 0 w 2796"/>
              <a:gd name="T21" fmla="*/ 377 h 411"/>
              <a:gd name="T22" fmla="*/ 3 w 2796"/>
              <a:gd name="T23" fmla="*/ 410 h 411"/>
              <a:gd name="T24" fmla="*/ 45 w 2796"/>
              <a:gd name="T25" fmla="*/ 410 h 411"/>
              <a:gd name="T26" fmla="*/ 128 w 2796"/>
              <a:gd name="T27" fmla="*/ 410 h 411"/>
              <a:gd name="T28" fmla="*/ 243 w 2796"/>
              <a:gd name="T29" fmla="*/ 410 h 411"/>
              <a:gd name="T30" fmla="*/ 380 w 2796"/>
              <a:gd name="T31" fmla="*/ 410 h 411"/>
              <a:gd name="T32" fmla="*/ 530 w 2796"/>
              <a:gd name="T33" fmla="*/ 410 h 411"/>
              <a:gd name="T34" fmla="*/ 680 w 2796"/>
              <a:gd name="T35" fmla="*/ 410 h 411"/>
              <a:gd name="T36" fmla="*/ 821 w 2796"/>
              <a:gd name="T37" fmla="*/ 410 h 411"/>
              <a:gd name="T38" fmla="*/ 946 w 2796"/>
              <a:gd name="T39" fmla="*/ 410 h 411"/>
              <a:gd name="T40" fmla="*/ 1042 w 2796"/>
              <a:gd name="T41" fmla="*/ 410 h 411"/>
              <a:gd name="T42" fmla="*/ 1099 w 2796"/>
              <a:gd name="T43" fmla="*/ 410 h 411"/>
              <a:gd name="T44" fmla="*/ 1111 w 2796"/>
              <a:gd name="T45" fmla="*/ 410 h 411"/>
              <a:gd name="T46" fmla="*/ 1164 w 2796"/>
              <a:gd name="T47" fmla="*/ 410 h 411"/>
              <a:gd name="T48" fmla="*/ 1270 w 2796"/>
              <a:gd name="T49" fmla="*/ 390 h 411"/>
              <a:gd name="T50" fmla="*/ 1378 w 2796"/>
              <a:gd name="T51" fmla="*/ 324 h 411"/>
              <a:gd name="T52" fmla="*/ 1416 w 2796"/>
              <a:gd name="T53" fmla="*/ 270 h 411"/>
              <a:gd name="T54" fmla="*/ 1441 w 2796"/>
              <a:gd name="T55" fmla="*/ 224 h 411"/>
              <a:gd name="T56" fmla="*/ 1494 w 2796"/>
              <a:gd name="T57" fmla="*/ 138 h 411"/>
              <a:gd name="T58" fmla="*/ 1552 w 2796"/>
              <a:gd name="T59" fmla="*/ 78 h 411"/>
              <a:gd name="T60" fmla="*/ 1641 w 2796"/>
              <a:gd name="T61" fmla="*/ 44 h 411"/>
              <a:gd name="T62" fmla="*/ 1725 w 2796"/>
              <a:gd name="T63" fmla="*/ 36 h 411"/>
              <a:gd name="T64" fmla="*/ 1751 w 2796"/>
              <a:gd name="T65" fmla="*/ 36 h 411"/>
              <a:gd name="T66" fmla="*/ 1823 w 2796"/>
              <a:gd name="T67" fmla="*/ 36 h 411"/>
              <a:gd name="T68" fmla="*/ 1929 w 2796"/>
              <a:gd name="T69" fmla="*/ 36 h 411"/>
              <a:gd name="T70" fmla="*/ 2061 w 2796"/>
              <a:gd name="T71" fmla="*/ 36 h 411"/>
              <a:gd name="T72" fmla="*/ 2207 w 2796"/>
              <a:gd name="T73" fmla="*/ 36 h 411"/>
              <a:gd name="T74" fmla="*/ 2357 w 2796"/>
              <a:gd name="T75" fmla="*/ 36 h 411"/>
              <a:gd name="T76" fmla="*/ 2500 w 2796"/>
              <a:gd name="T77" fmla="*/ 36 h 411"/>
              <a:gd name="T78" fmla="*/ 2623 w 2796"/>
              <a:gd name="T79" fmla="*/ 36 h 411"/>
              <a:gd name="T80" fmla="*/ 2720 w 2796"/>
              <a:gd name="T81" fmla="*/ 36 h 411"/>
              <a:gd name="T82" fmla="*/ 2754 w 2796"/>
              <a:gd name="T83" fmla="*/ 36 h 411"/>
              <a:gd name="T84" fmla="*/ 2794 w 2796"/>
              <a:gd name="T85" fmla="*/ 36 h 41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796"/>
              <a:gd name="T130" fmla="*/ 0 h 411"/>
              <a:gd name="T131" fmla="*/ 2796 w 2796"/>
              <a:gd name="T132" fmla="*/ 411 h 41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796" h="411">
                <a:moveTo>
                  <a:pt x="1725" y="2"/>
                </a:moveTo>
                <a:lnTo>
                  <a:pt x="1679" y="3"/>
                </a:lnTo>
                <a:lnTo>
                  <a:pt x="1638" y="9"/>
                </a:lnTo>
                <a:lnTo>
                  <a:pt x="1602" y="18"/>
                </a:lnTo>
                <a:lnTo>
                  <a:pt x="1572" y="29"/>
                </a:lnTo>
                <a:lnTo>
                  <a:pt x="1543" y="42"/>
                </a:lnTo>
                <a:lnTo>
                  <a:pt x="1519" y="59"/>
                </a:lnTo>
                <a:lnTo>
                  <a:pt x="1498" y="80"/>
                </a:lnTo>
                <a:lnTo>
                  <a:pt x="1479" y="101"/>
                </a:lnTo>
                <a:lnTo>
                  <a:pt x="1461" y="125"/>
                </a:lnTo>
                <a:lnTo>
                  <a:pt x="1444" y="150"/>
                </a:lnTo>
                <a:lnTo>
                  <a:pt x="1429" y="177"/>
                </a:lnTo>
                <a:lnTo>
                  <a:pt x="1413" y="206"/>
                </a:lnTo>
                <a:lnTo>
                  <a:pt x="1404" y="222"/>
                </a:lnTo>
                <a:lnTo>
                  <a:pt x="1386" y="252"/>
                </a:lnTo>
                <a:lnTo>
                  <a:pt x="1377" y="269"/>
                </a:lnTo>
                <a:lnTo>
                  <a:pt x="1348" y="305"/>
                </a:lnTo>
                <a:lnTo>
                  <a:pt x="1314" y="332"/>
                </a:lnTo>
                <a:lnTo>
                  <a:pt x="1276" y="351"/>
                </a:lnTo>
                <a:lnTo>
                  <a:pt x="1237" y="365"/>
                </a:lnTo>
                <a:lnTo>
                  <a:pt x="1200" y="372"/>
                </a:lnTo>
                <a:lnTo>
                  <a:pt x="1165" y="375"/>
                </a:lnTo>
                <a:lnTo>
                  <a:pt x="1138" y="377"/>
                </a:lnTo>
                <a:lnTo>
                  <a:pt x="1120" y="377"/>
                </a:lnTo>
                <a:lnTo>
                  <a:pt x="1112" y="377"/>
                </a:lnTo>
                <a:lnTo>
                  <a:pt x="0" y="377"/>
                </a:lnTo>
                <a:lnTo>
                  <a:pt x="0" y="410"/>
                </a:lnTo>
                <a:lnTo>
                  <a:pt x="3" y="410"/>
                </a:lnTo>
                <a:lnTo>
                  <a:pt x="12" y="410"/>
                </a:lnTo>
                <a:lnTo>
                  <a:pt x="26" y="410"/>
                </a:lnTo>
                <a:lnTo>
                  <a:pt x="45" y="410"/>
                </a:lnTo>
                <a:lnTo>
                  <a:pt x="68" y="410"/>
                </a:lnTo>
                <a:lnTo>
                  <a:pt x="96" y="410"/>
                </a:lnTo>
                <a:lnTo>
                  <a:pt x="128" y="410"/>
                </a:lnTo>
                <a:lnTo>
                  <a:pt x="164" y="410"/>
                </a:lnTo>
                <a:lnTo>
                  <a:pt x="203" y="410"/>
                </a:lnTo>
                <a:lnTo>
                  <a:pt x="243" y="410"/>
                </a:lnTo>
                <a:lnTo>
                  <a:pt x="288" y="410"/>
                </a:lnTo>
                <a:lnTo>
                  <a:pt x="333" y="410"/>
                </a:lnTo>
                <a:lnTo>
                  <a:pt x="380" y="410"/>
                </a:lnTo>
                <a:lnTo>
                  <a:pt x="429" y="410"/>
                </a:lnTo>
                <a:lnTo>
                  <a:pt x="479" y="410"/>
                </a:lnTo>
                <a:lnTo>
                  <a:pt x="530" y="410"/>
                </a:lnTo>
                <a:lnTo>
                  <a:pt x="581" y="410"/>
                </a:lnTo>
                <a:lnTo>
                  <a:pt x="631" y="410"/>
                </a:lnTo>
                <a:lnTo>
                  <a:pt x="680" y="410"/>
                </a:lnTo>
                <a:lnTo>
                  <a:pt x="730" y="410"/>
                </a:lnTo>
                <a:lnTo>
                  <a:pt x="776" y="410"/>
                </a:lnTo>
                <a:lnTo>
                  <a:pt x="821" y="410"/>
                </a:lnTo>
                <a:lnTo>
                  <a:pt x="866" y="410"/>
                </a:lnTo>
                <a:lnTo>
                  <a:pt x="907" y="410"/>
                </a:lnTo>
                <a:lnTo>
                  <a:pt x="946" y="410"/>
                </a:lnTo>
                <a:lnTo>
                  <a:pt x="982" y="410"/>
                </a:lnTo>
                <a:lnTo>
                  <a:pt x="1013" y="410"/>
                </a:lnTo>
                <a:lnTo>
                  <a:pt x="1042" y="410"/>
                </a:lnTo>
                <a:lnTo>
                  <a:pt x="1066" y="410"/>
                </a:lnTo>
                <a:lnTo>
                  <a:pt x="1085" y="410"/>
                </a:lnTo>
                <a:lnTo>
                  <a:pt x="1099" y="410"/>
                </a:lnTo>
                <a:lnTo>
                  <a:pt x="1108" y="410"/>
                </a:lnTo>
                <a:lnTo>
                  <a:pt x="1111" y="410"/>
                </a:lnTo>
                <a:lnTo>
                  <a:pt x="1120" y="411"/>
                </a:lnTo>
                <a:lnTo>
                  <a:pt x="1138" y="411"/>
                </a:lnTo>
                <a:lnTo>
                  <a:pt x="1164" y="410"/>
                </a:lnTo>
                <a:lnTo>
                  <a:pt x="1197" y="407"/>
                </a:lnTo>
                <a:lnTo>
                  <a:pt x="1233" y="401"/>
                </a:lnTo>
                <a:lnTo>
                  <a:pt x="1270" y="390"/>
                </a:lnTo>
                <a:lnTo>
                  <a:pt x="1308" y="375"/>
                </a:lnTo>
                <a:lnTo>
                  <a:pt x="1344" y="353"/>
                </a:lnTo>
                <a:lnTo>
                  <a:pt x="1378" y="324"/>
                </a:lnTo>
                <a:lnTo>
                  <a:pt x="1405" y="287"/>
                </a:lnTo>
                <a:lnTo>
                  <a:pt x="1416" y="270"/>
                </a:lnTo>
                <a:lnTo>
                  <a:pt x="1434" y="240"/>
                </a:lnTo>
                <a:lnTo>
                  <a:pt x="1441" y="224"/>
                </a:lnTo>
                <a:lnTo>
                  <a:pt x="1459" y="192"/>
                </a:lnTo>
                <a:lnTo>
                  <a:pt x="1477" y="164"/>
                </a:lnTo>
                <a:lnTo>
                  <a:pt x="1494" y="138"/>
                </a:lnTo>
                <a:lnTo>
                  <a:pt x="1512" y="116"/>
                </a:lnTo>
                <a:lnTo>
                  <a:pt x="1531" y="95"/>
                </a:lnTo>
                <a:lnTo>
                  <a:pt x="1552" y="78"/>
                </a:lnTo>
                <a:lnTo>
                  <a:pt x="1578" y="63"/>
                </a:lnTo>
                <a:lnTo>
                  <a:pt x="1606" y="51"/>
                </a:lnTo>
                <a:lnTo>
                  <a:pt x="1641" y="44"/>
                </a:lnTo>
                <a:lnTo>
                  <a:pt x="1680" y="38"/>
                </a:lnTo>
                <a:lnTo>
                  <a:pt x="1725" y="36"/>
                </a:lnTo>
                <a:lnTo>
                  <a:pt x="1728" y="36"/>
                </a:lnTo>
                <a:lnTo>
                  <a:pt x="1736" y="36"/>
                </a:lnTo>
                <a:lnTo>
                  <a:pt x="1751" y="36"/>
                </a:lnTo>
                <a:lnTo>
                  <a:pt x="1770" y="36"/>
                </a:lnTo>
                <a:lnTo>
                  <a:pt x="1794" y="36"/>
                </a:lnTo>
                <a:lnTo>
                  <a:pt x="1823" y="36"/>
                </a:lnTo>
                <a:lnTo>
                  <a:pt x="1856" y="36"/>
                </a:lnTo>
                <a:lnTo>
                  <a:pt x="1890" y="36"/>
                </a:lnTo>
                <a:lnTo>
                  <a:pt x="1929" y="36"/>
                </a:lnTo>
                <a:lnTo>
                  <a:pt x="1971" y="36"/>
                </a:lnTo>
                <a:lnTo>
                  <a:pt x="2016" y="36"/>
                </a:lnTo>
                <a:lnTo>
                  <a:pt x="2061" y="36"/>
                </a:lnTo>
                <a:lnTo>
                  <a:pt x="2109" y="36"/>
                </a:lnTo>
                <a:lnTo>
                  <a:pt x="2157" y="36"/>
                </a:lnTo>
                <a:lnTo>
                  <a:pt x="2207" y="36"/>
                </a:lnTo>
                <a:lnTo>
                  <a:pt x="2258" y="36"/>
                </a:lnTo>
                <a:lnTo>
                  <a:pt x="2308" y="36"/>
                </a:lnTo>
                <a:lnTo>
                  <a:pt x="2357" y="36"/>
                </a:lnTo>
                <a:lnTo>
                  <a:pt x="2405" y="36"/>
                </a:lnTo>
                <a:lnTo>
                  <a:pt x="2453" y="36"/>
                </a:lnTo>
                <a:lnTo>
                  <a:pt x="2500" y="36"/>
                </a:lnTo>
                <a:lnTo>
                  <a:pt x="2543" y="36"/>
                </a:lnTo>
                <a:lnTo>
                  <a:pt x="2584" y="36"/>
                </a:lnTo>
                <a:lnTo>
                  <a:pt x="2623" y="36"/>
                </a:lnTo>
                <a:lnTo>
                  <a:pt x="2659" y="36"/>
                </a:lnTo>
                <a:lnTo>
                  <a:pt x="2692" y="36"/>
                </a:lnTo>
                <a:lnTo>
                  <a:pt x="2720" y="36"/>
                </a:lnTo>
                <a:lnTo>
                  <a:pt x="2744" y="36"/>
                </a:lnTo>
                <a:lnTo>
                  <a:pt x="2754" y="36"/>
                </a:lnTo>
                <a:lnTo>
                  <a:pt x="2758" y="34"/>
                </a:lnTo>
                <a:lnTo>
                  <a:pt x="2796" y="34"/>
                </a:lnTo>
                <a:lnTo>
                  <a:pt x="2794" y="36"/>
                </a:lnTo>
                <a:lnTo>
                  <a:pt x="2794" y="0"/>
                </a:lnTo>
                <a:lnTo>
                  <a:pt x="1725" y="2"/>
                </a:lnTo>
                <a:close/>
              </a:path>
            </a:pathLst>
          </a:custGeom>
          <a:solidFill>
            <a:srgbClr val="4D94C3"/>
          </a:solidFill>
          <a:ln w="19050" cmpd="sng">
            <a:solidFill>
              <a:srgbClr val="4D94C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2" name="Text Box 114"/>
          <p:cNvSpPr txBox="1">
            <a:spLocks noChangeAspect="1" noChangeArrowheads="1"/>
          </p:cNvSpPr>
          <p:nvPr/>
        </p:nvSpPr>
        <p:spPr bwMode="auto">
          <a:xfrm>
            <a:off x="2000250" y="1236663"/>
            <a:ext cx="185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800" b="1">
                <a:latin typeface="Times New Roman" pitchFamily="18" charset="0"/>
              </a:rPr>
              <a:t>Overall direction</a:t>
            </a:r>
          </a:p>
          <a:p>
            <a:pPr eaLnBrk="0" hangingPunct="0">
              <a:spcBef>
                <a:spcPct val="0"/>
              </a:spcBef>
            </a:pPr>
            <a:r>
              <a:rPr lang="en-US" sz="1800" b="1">
                <a:latin typeface="Times New Roman" pitchFamily="18" charset="0"/>
              </a:rPr>
              <a:t>of replication</a:t>
            </a:r>
          </a:p>
        </p:txBody>
      </p:sp>
      <p:sp>
        <p:nvSpPr>
          <p:cNvPr id="25633" name="Line 115"/>
          <p:cNvSpPr>
            <a:spLocks noChangeAspect="1" noChangeShapeType="1"/>
          </p:cNvSpPr>
          <p:nvPr/>
        </p:nvSpPr>
        <p:spPr bwMode="auto">
          <a:xfrm flipH="1">
            <a:off x="2349500" y="2241550"/>
            <a:ext cx="1063625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16"/>
          <p:cNvGrpSpPr>
            <a:grpSpLocks/>
          </p:cNvGrpSpPr>
          <p:nvPr/>
        </p:nvGrpSpPr>
        <p:grpSpPr bwMode="auto">
          <a:xfrm>
            <a:off x="5894388" y="3317875"/>
            <a:ext cx="195262" cy="282575"/>
            <a:chOff x="3512" y="2057"/>
            <a:chExt cx="123" cy="178"/>
          </a:xfrm>
        </p:grpSpPr>
        <p:sp>
          <p:nvSpPr>
            <p:cNvPr id="25646" name="Rectangle 117"/>
            <p:cNvSpPr>
              <a:spLocks noChangeAspect="1" noChangeArrowheads="1"/>
            </p:cNvSpPr>
            <p:nvPr/>
          </p:nvSpPr>
          <p:spPr bwMode="auto">
            <a:xfrm>
              <a:off x="3512" y="2064"/>
              <a:ext cx="16" cy="17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7" name="Rectangle 118"/>
            <p:cNvSpPr>
              <a:spLocks noChangeAspect="1" noChangeArrowheads="1"/>
            </p:cNvSpPr>
            <p:nvPr/>
          </p:nvSpPr>
          <p:spPr bwMode="auto">
            <a:xfrm>
              <a:off x="3619" y="2057"/>
              <a:ext cx="16" cy="17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35" name="Rectangle 119"/>
          <p:cNvSpPr>
            <a:spLocks noChangeArrowheads="1"/>
          </p:cNvSpPr>
          <p:nvPr/>
        </p:nvSpPr>
        <p:spPr bwMode="auto">
          <a:xfrm>
            <a:off x="5803900" y="3268663"/>
            <a:ext cx="268288" cy="82550"/>
          </a:xfrm>
          <a:prstGeom prst="rect">
            <a:avLst/>
          </a:prstGeom>
          <a:solidFill>
            <a:srgbClr val="4D94C3"/>
          </a:solidFill>
          <a:ln w="19050">
            <a:solidFill>
              <a:srgbClr val="4D94C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36" name="Text Box 120"/>
          <p:cNvSpPr txBox="1">
            <a:spLocks noChangeAspect="1" noChangeArrowheads="1"/>
          </p:cNvSpPr>
          <p:nvPr/>
        </p:nvSpPr>
        <p:spPr bwMode="auto">
          <a:xfrm>
            <a:off x="5926138" y="31083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1800" b="1">
                <a:latin typeface="Times New Roman" pitchFamily="18" charset="0"/>
              </a:rPr>
              <a:t> 3’</a:t>
            </a:r>
          </a:p>
        </p:txBody>
      </p:sp>
      <p:sp>
        <p:nvSpPr>
          <p:cNvPr id="25637" name="Text Box 121"/>
          <p:cNvSpPr txBox="1">
            <a:spLocks noChangeArrowheads="1"/>
          </p:cNvSpPr>
          <p:nvPr/>
        </p:nvSpPr>
        <p:spPr bwMode="auto">
          <a:xfrm>
            <a:off x="809625" y="4470400"/>
            <a:ext cx="5368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Leading strand synthesis continues in a </a:t>
            </a:r>
          </a:p>
          <a:p>
            <a:pPr algn="l"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5’ to 3’ direction.</a:t>
            </a:r>
          </a:p>
        </p:txBody>
      </p:sp>
      <p:sp>
        <p:nvSpPr>
          <p:cNvPr id="25638" name="Text Box 122"/>
          <p:cNvSpPr txBox="1">
            <a:spLocks noChangeArrowheads="1"/>
          </p:cNvSpPr>
          <p:nvPr/>
        </p:nvSpPr>
        <p:spPr bwMode="auto">
          <a:xfrm>
            <a:off x="820738" y="5384800"/>
            <a:ext cx="63452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Discontinuous synthesis produces 5’ to 3’ DNA </a:t>
            </a:r>
          </a:p>
          <a:p>
            <a:pPr algn="l"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segments called Okazaki fragments. </a:t>
            </a:r>
          </a:p>
        </p:txBody>
      </p:sp>
      <p:grpSp>
        <p:nvGrpSpPr>
          <p:cNvPr id="15" name="Group 123"/>
          <p:cNvGrpSpPr>
            <a:grpSpLocks/>
          </p:cNvGrpSpPr>
          <p:nvPr/>
        </p:nvGrpSpPr>
        <p:grpSpPr bwMode="auto">
          <a:xfrm flipV="1">
            <a:off x="6445250" y="2825750"/>
            <a:ext cx="1270000" cy="320675"/>
            <a:chOff x="4045" y="2423"/>
            <a:chExt cx="800" cy="202"/>
          </a:xfrm>
        </p:grpSpPr>
        <p:sp>
          <p:nvSpPr>
            <p:cNvPr id="25642" name="Line 124"/>
            <p:cNvSpPr>
              <a:spLocks noChangeShapeType="1"/>
            </p:cNvSpPr>
            <p:nvPr/>
          </p:nvSpPr>
          <p:spPr bwMode="auto">
            <a:xfrm>
              <a:off x="4045" y="2490"/>
              <a:ext cx="8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3" name="Line 125"/>
            <p:cNvSpPr>
              <a:spLocks noChangeShapeType="1"/>
            </p:cNvSpPr>
            <p:nvPr/>
          </p:nvSpPr>
          <p:spPr bwMode="auto">
            <a:xfrm>
              <a:off x="4052" y="2423"/>
              <a:ext cx="0" cy="8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4" name="Line 126"/>
            <p:cNvSpPr>
              <a:spLocks noChangeShapeType="1"/>
            </p:cNvSpPr>
            <p:nvPr/>
          </p:nvSpPr>
          <p:spPr bwMode="auto">
            <a:xfrm>
              <a:off x="4841" y="2428"/>
              <a:ext cx="0" cy="7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45" name="Line 127"/>
            <p:cNvSpPr>
              <a:spLocks noChangeShapeType="1"/>
            </p:cNvSpPr>
            <p:nvPr/>
          </p:nvSpPr>
          <p:spPr bwMode="auto">
            <a:xfrm>
              <a:off x="4456" y="2497"/>
              <a:ext cx="0" cy="12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40" name="Text Box 128"/>
          <p:cNvSpPr txBox="1">
            <a:spLocks noChangeArrowheads="1"/>
          </p:cNvSpPr>
          <p:nvPr/>
        </p:nvSpPr>
        <p:spPr bwMode="auto">
          <a:xfrm>
            <a:off x="6213475" y="2427288"/>
            <a:ext cx="1968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sz="1800" b="1">
                <a:latin typeface="Times New Roman" pitchFamily="18" charset="0"/>
              </a:rPr>
              <a:t>Okazaki fragment</a:t>
            </a:r>
          </a:p>
        </p:txBody>
      </p:sp>
      <p:sp>
        <p:nvSpPr>
          <p:cNvPr id="25641" name="Rectangle 129"/>
          <p:cNvSpPr>
            <a:spLocks noGrp="1" noChangeArrowheads="1"/>
          </p:cNvSpPr>
          <p:nvPr>
            <p:ph type="title"/>
          </p:nvPr>
        </p:nvSpPr>
        <p:spPr>
          <a:xfrm>
            <a:off x="685800" y="288925"/>
            <a:ext cx="7772400" cy="579438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FF0000"/>
                </a:solidFill>
              </a:rPr>
              <a:t>Replication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46413" y="1511300"/>
            <a:ext cx="581025" cy="1014413"/>
            <a:chOff x="4063" y="1341"/>
            <a:chExt cx="231" cy="427"/>
          </a:xfrm>
        </p:grpSpPr>
        <p:sp>
          <p:nvSpPr>
            <p:cNvPr id="26758" name="Freeform 3"/>
            <p:cNvSpPr>
              <a:spLocks noChangeAspect="1"/>
            </p:cNvSpPr>
            <p:nvPr/>
          </p:nvSpPr>
          <p:spPr bwMode="auto">
            <a:xfrm>
              <a:off x="4063" y="1341"/>
              <a:ext cx="231" cy="427"/>
            </a:xfrm>
            <a:custGeom>
              <a:avLst/>
              <a:gdLst>
                <a:gd name="T0" fmla="*/ 12 w 154"/>
                <a:gd name="T1" fmla="*/ 190 h 284"/>
                <a:gd name="T2" fmla="*/ 5 w 154"/>
                <a:gd name="T3" fmla="*/ 204 h 284"/>
                <a:gd name="T4" fmla="*/ 0 w 154"/>
                <a:gd name="T5" fmla="*/ 223 h 284"/>
                <a:gd name="T6" fmla="*/ 0 w 154"/>
                <a:gd name="T7" fmla="*/ 244 h 284"/>
                <a:gd name="T8" fmla="*/ 6 w 154"/>
                <a:gd name="T9" fmla="*/ 263 h 284"/>
                <a:gd name="T10" fmla="*/ 20 w 154"/>
                <a:gd name="T11" fmla="*/ 278 h 284"/>
                <a:gd name="T12" fmla="*/ 45 w 154"/>
                <a:gd name="T13" fmla="*/ 284 h 284"/>
                <a:gd name="T14" fmla="*/ 45 w 154"/>
                <a:gd name="T15" fmla="*/ 284 h 284"/>
                <a:gd name="T16" fmla="*/ 77 w 154"/>
                <a:gd name="T17" fmla="*/ 281 h 284"/>
                <a:gd name="T18" fmla="*/ 102 w 154"/>
                <a:gd name="T19" fmla="*/ 268 h 284"/>
                <a:gd name="T20" fmla="*/ 122 w 154"/>
                <a:gd name="T21" fmla="*/ 249 h 284"/>
                <a:gd name="T22" fmla="*/ 137 w 154"/>
                <a:gd name="T23" fmla="*/ 229 h 284"/>
                <a:gd name="T24" fmla="*/ 146 w 154"/>
                <a:gd name="T25" fmla="*/ 210 h 284"/>
                <a:gd name="T26" fmla="*/ 152 w 154"/>
                <a:gd name="T27" fmla="*/ 196 h 284"/>
                <a:gd name="T28" fmla="*/ 154 w 154"/>
                <a:gd name="T29" fmla="*/ 190 h 284"/>
                <a:gd name="T30" fmla="*/ 154 w 154"/>
                <a:gd name="T31" fmla="*/ 190 h 284"/>
                <a:gd name="T32" fmla="*/ 154 w 154"/>
                <a:gd name="T33" fmla="*/ 95 h 284"/>
                <a:gd name="T34" fmla="*/ 154 w 154"/>
                <a:gd name="T35" fmla="*/ 95 h 284"/>
                <a:gd name="T36" fmla="*/ 152 w 154"/>
                <a:gd name="T37" fmla="*/ 89 h 284"/>
                <a:gd name="T38" fmla="*/ 146 w 154"/>
                <a:gd name="T39" fmla="*/ 75 h 284"/>
                <a:gd name="T40" fmla="*/ 137 w 154"/>
                <a:gd name="T41" fmla="*/ 56 h 284"/>
                <a:gd name="T42" fmla="*/ 122 w 154"/>
                <a:gd name="T43" fmla="*/ 35 h 284"/>
                <a:gd name="T44" fmla="*/ 102 w 154"/>
                <a:gd name="T45" fmla="*/ 17 h 284"/>
                <a:gd name="T46" fmla="*/ 77 w 154"/>
                <a:gd name="T47" fmla="*/ 4 h 284"/>
                <a:gd name="T48" fmla="*/ 45 w 154"/>
                <a:gd name="T49" fmla="*/ 0 h 284"/>
                <a:gd name="T50" fmla="*/ 45 w 154"/>
                <a:gd name="T51" fmla="*/ 0 h 284"/>
                <a:gd name="T52" fmla="*/ 20 w 154"/>
                <a:gd name="T53" fmla="*/ 7 h 284"/>
                <a:gd name="T54" fmla="*/ 6 w 154"/>
                <a:gd name="T55" fmla="*/ 22 h 284"/>
                <a:gd name="T56" fmla="*/ 0 w 154"/>
                <a:gd name="T57" fmla="*/ 41 h 284"/>
                <a:gd name="T58" fmla="*/ 0 w 154"/>
                <a:gd name="T59" fmla="*/ 62 h 284"/>
                <a:gd name="T60" fmla="*/ 5 w 154"/>
                <a:gd name="T61" fmla="*/ 81 h 284"/>
                <a:gd name="T62" fmla="*/ 12 w 154"/>
                <a:gd name="T63" fmla="*/ 95 h 284"/>
                <a:gd name="T64" fmla="*/ 12 w 154"/>
                <a:gd name="T65" fmla="*/ 95 h 284"/>
                <a:gd name="T66" fmla="*/ 12 w 154"/>
                <a:gd name="T67" fmla="*/ 120 h 284"/>
                <a:gd name="T68" fmla="*/ 12 w 154"/>
                <a:gd name="T69" fmla="*/ 165 h 284"/>
                <a:gd name="T70" fmla="*/ 12 w 154"/>
                <a:gd name="T71" fmla="*/ 190 h 284"/>
                <a:gd name="T72" fmla="*/ 12 w 154"/>
                <a:gd name="T73" fmla="*/ 190 h 28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4"/>
                <a:gd name="T112" fmla="*/ 0 h 284"/>
                <a:gd name="T113" fmla="*/ 154 w 154"/>
                <a:gd name="T114" fmla="*/ 284 h 28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4" h="284">
                  <a:moveTo>
                    <a:pt x="12" y="190"/>
                  </a:moveTo>
                  <a:lnTo>
                    <a:pt x="5" y="204"/>
                  </a:lnTo>
                  <a:lnTo>
                    <a:pt x="0" y="223"/>
                  </a:lnTo>
                  <a:lnTo>
                    <a:pt x="0" y="244"/>
                  </a:lnTo>
                  <a:lnTo>
                    <a:pt x="6" y="263"/>
                  </a:lnTo>
                  <a:lnTo>
                    <a:pt x="20" y="278"/>
                  </a:lnTo>
                  <a:lnTo>
                    <a:pt x="45" y="284"/>
                  </a:lnTo>
                  <a:lnTo>
                    <a:pt x="77" y="281"/>
                  </a:lnTo>
                  <a:lnTo>
                    <a:pt x="102" y="268"/>
                  </a:lnTo>
                  <a:lnTo>
                    <a:pt x="122" y="249"/>
                  </a:lnTo>
                  <a:lnTo>
                    <a:pt x="137" y="229"/>
                  </a:lnTo>
                  <a:lnTo>
                    <a:pt x="146" y="210"/>
                  </a:lnTo>
                  <a:lnTo>
                    <a:pt x="152" y="196"/>
                  </a:lnTo>
                  <a:lnTo>
                    <a:pt x="154" y="190"/>
                  </a:lnTo>
                  <a:lnTo>
                    <a:pt x="154" y="95"/>
                  </a:lnTo>
                  <a:lnTo>
                    <a:pt x="152" y="89"/>
                  </a:lnTo>
                  <a:lnTo>
                    <a:pt x="146" y="75"/>
                  </a:lnTo>
                  <a:lnTo>
                    <a:pt x="137" y="56"/>
                  </a:lnTo>
                  <a:lnTo>
                    <a:pt x="122" y="35"/>
                  </a:lnTo>
                  <a:lnTo>
                    <a:pt x="102" y="17"/>
                  </a:lnTo>
                  <a:lnTo>
                    <a:pt x="77" y="4"/>
                  </a:lnTo>
                  <a:lnTo>
                    <a:pt x="45" y="0"/>
                  </a:lnTo>
                  <a:lnTo>
                    <a:pt x="20" y="7"/>
                  </a:lnTo>
                  <a:lnTo>
                    <a:pt x="6" y="22"/>
                  </a:lnTo>
                  <a:lnTo>
                    <a:pt x="0" y="41"/>
                  </a:lnTo>
                  <a:lnTo>
                    <a:pt x="0" y="62"/>
                  </a:lnTo>
                  <a:lnTo>
                    <a:pt x="5" y="81"/>
                  </a:lnTo>
                  <a:lnTo>
                    <a:pt x="12" y="95"/>
                  </a:lnTo>
                  <a:lnTo>
                    <a:pt x="12" y="120"/>
                  </a:lnTo>
                  <a:lnTo>
                    <a:pt x="12" y="165"/>
                  </a:lnTo>
                  <a:lnTo>
                    <a:pt x="12" y="190"/>
                  </a:lnTo>
                  <a:close/>
                </a:path>
              </a:pathLst>
            </a:custGeom>
            <a:solidFill>
              <a:srgbClr val="C3AAD2"/>
            </a:solidFill>
            <a:ln w="19050" cmpd="sng">
              <a:solidFill>
                <a:srgbClr val="9E7AB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9" name="Freeform 4"/>
            <p:cNvSpPr>
              <a:spLocks noChangeAspect="1"/>
            </p:cNvSpPr>
            <p:nvPr/>
          </p:nvSpPr>
          <p:spPr bwMode="auto">
            <a:xfrm>
              <a:off x="4086" y="1358"/>
              <a:ext cx="72" cy="100"/>
            </a:xfrm>
            <a:custGeom>
              <a:avLst/>
              <a:gdLst>
                <a:gd name="T0" fmla="*/ 48 w 48"/>
                <a:gd name="T1" fmla="*/ 0 h 67"/>
                <a:gd name="T2" fmla="*/ 20 w 48"/>
                <a:gd name="T3" fmla="*/ 6 h 67"/>
                <a:gd name="T4" fmla="*/ 5 w 48"/>
                <a:gd name="T5" fmla="*/ 22 h 67"/>
                <a:gd name="T6" fmla="*/ 0 w 48"/>
                <a:gd name="T7" fmla="*/ 43 h 67"/>
                <a:gd name="T8" fmla="*/ 4 w 48"/>
                <a:gd name="T9" fmla="*/ 64 h 67"/>
                <a:gd name="T10" fmla="*/ 4 w 48"/>
                <a:gd name="T11" fmla="*/ 64 h 67"/>
                <a:gd name="T12" fmla="*/ 5 w 48"/>
                <a:gd name="T13" fmla="*/ 65 h 67"/>
                <a:gd name="T14" fmla="*/ 6 w 48"/>
                <a:gd name="T15" fmla="*/ 66 h 67"/>
                <a:gd name="T16" fmla="*/ 8 w 48"/>
                <a:gd name="T17" fmla="*/ 67 h 67"/>
                <a:gd name="T18" fmla="*/ 8 w 48"/>
                <a:gd name="T19" fmla="*/ 67 h 67"/>
                <a:gd name="T20" fmla="*/ 10 w 48"/>
                <a:gd name="T21" fmla="*/ 66 h 67"/>
                <a:gd name="T22" fmla="*/ 11 w 48"/>
                <a:gd name="T23" fmla="*/ 65 h 67"/>
                <a:gd name="T24" fmla="*/ 11 w 48"/>
                <a:gd name="T25" fmla="*/ 63 h 67"/>
                <a:gd name="T26" fmla="*/ 11 w 48"/>
                <a:gd name="T27" fmla="*/ 63 h 67"/>
                <a:gd name="T28" fmla="*/ 10 w 48"/>
                <a:gd name="T29" fmla="*/ 38 h 67"/>
                <a:gd name="T30" fmla="*/ 20 w 48"/>
                <a:gd name="T31" fmla="*/ 14 h 67"/>
                <a:gd name="T32" fmla="*/ 48 w 48"/>
                <a:gd name="T33" fmla="*/ 0 h 67"/>
                <a:gd name="T34" fmla="*/ 48 w 48"/>
                <a:gd name="T35" fmla="*/ 0 h 67"/>
                <a:gd name="T36" fmla="*/ 48 w 48"/>
                <a:gd name="T37" fmla="*/ 0 h 67"/>
                <a:gd name="T38" fmla="*/ 48 w 48"/>
                <a:gd name="T39" fmla="*/ 0 h 67"/>
                <a:gd name="T40" fmla="*/ 48 w 48"/>
                <a:gd name="T41" fmla="*/ 0 h 67"/>
                <a:gd name="T42" fmla="*/ 48 w 48"/>
                <a:gd name="T43" fmla="*/ 0 h 67"/>
                <a:gd name="T44" fmla="*/ 48 w 48"/>
                <a:gd name="T45" fmla="*/ 0 h 67"/>
                <a:gd name="T46" fmla="*/ 48 w 48"/>
                <a:gd name="T47" fmla="*/ 0 h 67"/>
                <a:gd name="T48" fmla="*/ 48 w 48"/>
                <a:gd name="T49" fmla="*/ 0 h 67"/>
                <a:gd name="T50" fmla="*/ 48 w 48"/>
                <a:gd name="T51" fmla="*/ 0 h 67"/>
                <a:gd name="T52" fmla="*/ 48 w 48"/>
                <a:gd name="T53" fmla="*/ 0 h 6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8"/>
                <a:gd name="T82" fmla="*/ 0 h 67"/>
                <a:gd name="T83" fmla="*/ 48 w 48"/>
                <a:gd name="T84" fmla="*/ 67 h 6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8" h="67">
                  <a:moveTo>
                    <a:pt x="48" y="0"/>
                  </a:moveTo>
                  <a:lnTo>
                    <a:pt x="20" y="6"/>
                  </a:lnTo>
                  <a:lnTo>
                    <a:pt x="5" y="22"/>
                  </a:lnTo>
                  <a:lnTo>
                    <a:pt x="0" y="43"/>
                  </a:lnTo>
                  <a:lnTo>
                    <a:pt x="4" y="64"/>
                  </a:lnTo>
                  <a:lnTo>
                    <a:pt x="5" y="65"/>
                  </a:lnTo>
                  <a:lnTo>
                    <a:pt x="6" y="66"/>
                  </a:lnTo>
                  <a:lnTo>
                    <a:pt x="8" y="67"/>
                  </a:lnTo>
                  <a:lnTo>
                    <a:pt x="10" y="66"/>
                  </a:lnTo>
                  <a:lnTo>
                    <a:pt x="11" y="65"/>
                  </a:lnTo>
                  <a:lnTo>
                    <a:pt x="11" y="63"/>
                  </a:lnTo>
                  <a:lnTo>
                    <a:pt x="10" y="38"/>
                  </a:lnTo>
                  <a:lnTo>
                    <a:pt x="20" y="1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27" name="Line 5"/>
          <p:cNvSpPr>
            <a:spLocks noChangeAspect="1" noChangeShapeType="1"/>
          </p:cNvSpPr>
          <p:nvPr/>
        </p:nvSpPr>
        <p:spPr bwMode="auto">
          <a:xfrm flipH="1">
            <a:off x="3624263" y="2354263"/>
            <a:ext cx="450850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3028950" y="2127250"/>
            <a:ext cx="3762375" cy="79375"/>
          </a:xfrm>
          <a:prstGeom prst="rect">
            <a:avLst/>
          </a:prstGeom>
          <a:solidFill>
            <a:srgbClr val="4D94C3"/>
          </a:solidFill>
          <a:ln w="19050">
            <a:solidFill>
              <a:srgbClr val="4D94C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9" name="Freeform 7"/>
          <p:cNvSpPr>
            <a:spLocks noChangeAspect="1"/>
          </p:cNvSpPr>
          <p:nvPr/>
        </p:nvSpPr>
        <p:spPr bwMode="auto">
          <a:xfrm>
            <a:off x="6769100" y="1998663"/>
            <a:ext cx="573088" cy="207962"/>
          </a:xfrm>
          <a:custGeom>
            <a:avLst/>
            <a:gdLst>
              <a:gd name="T0" fmla="*/ 131 w 152"/>
              <a:gd name="T1" fmla="*/ 36 h 59"/>
              <a:gd name="T2" fmla="*/ 131 w 152"/>
              <a:gd name="T3" fmla="*/ 0 h 59"/>
              <a:gd name="T4" fmla="*/ 123 w 152"/>
              <a:gd name="T5" fmla="*/ 0 h 59"/>
              <a:gd name="T6" fmla="*/ 123 w 152"/>
              <a:gd name="T7" fmla="*/ 36 h 59"/>
              <a:gd name="T8" fmla="*/ 83 w 152"/>
              <a:gd name="T9" fmla="*/ 36 h 59"/>
              <a:gd name="T10" fmla="*/ 83 w 152"/>
              <a:gd name="T11" fmla="*/ 0 h 59"/>
              <a:gd name="T12" fmla="*/ 75 w 152"/>
              <a:gd name="T13" fmla="*/ 0 h 59"/>
              <a:gd name="T14" fmla="*/ 75 w 152"/>
              <a:gd name="T15" fmla="*/ 36 h 59"/>
              <a:gd name="T16" fmla="*/ 35 w 152"/>
              <a:gd name="T17" fmla="*/ 36 h 59"/>
              <a:gd name="T18" fmla="*/ 35 w 152"/>
              <a:gd name="T19" fmla="*/ 0 h 59"/>
              <a:gd name="T20" fmla="*/ 28 w 152"/>
              <a:gd name="T21" fmla="*/ 0 h 59"/>
              <a:gd name="T22" fmla="*/ 28 w 152"/>
              <a:gd name="T23" fmla="*/ 36 h 59"/>
              <a:gd name="T24" fmla="*/ 0 w 152"/>
              <a:gd name="T25" fmla="*/ 36 h 59"/>
              <a:gd name="T26" fmla="*/ 0 w 152"/>
              <a:gd name="T27" fmla="*/ 59 h 59"/>
              <a:gd name="T28" fmla="*/ 152 w 152"/>
              <a:gd name="T29" fmla="*/ 59 h 59"/>
              <a:gd name="T30" fmla="*/ 152 w 152"/>
              <a:gd name="T31" fmla="*/ 36 h 59"/>
              <a:gd name="T32" fmla="*/ 131 w 152"/>
              <a:gd name="T33" fmla="*/ 36 h 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52"/>
              <a:gd name="T52" fmla="*/ 0 h 59"/>
              <a:gd name="T53" fmla="*/ 152 w 152"/>
              <a:gd name="T54" fmla="*/ 59 h 5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52" h="59">
                <a:moveTo>
                  <a:pt x="131" y="36"/>
                </a:moveTo>
                <a:lnTo>
                  <a:pt x="131" y="0"/>
                </a:lnTo>
                <a:lnTo>
                  <a:pt x="123" y="0"/>
                </a:lnTo>
                <a:lnTo>
                  <a:pt x="123" y="36"/>
                </a:lnTo>
                <a:lnTo>
                  <a:pt x="83" y="36"/>
                </a:lnTo>
                <a:lnTo>
                  <a:pt x="83" y="0"/>
                </a:lnTo>
                <a:lnTo>
                  <a:pt x="75" y="0"/>
                </a:lnTo>
                <a:lnTo>
                  <a:pt x="75" y="36"/>
                </a:lnTo>
                <a:lnTo>
                  <a:pt x="35" y="36"/>
                </a:lnTo>
                <a:lnTo>
                  <a:pt x="35" y="0"/>
                </a:lnTo>
                <a:lnTo>
                  <a:pt x="28" y="0"/>
                </a:lnTo>
                <a:lnTo>
                  <a:pt x="28" y="36"/>
                </a:lnTo>
                <a:lnTo>
                  <a:pt x="0" y="36"/>
                </a:lnTo>
                <a:lnTo>
                  <a:pt x="0" y="59"/>
                </a:lnTo>
                <a:lnTo>
                  <a:pt x="152" y="59"/>
                </a:lnTo>
                <a:lnTo>
                  <a:pt x="152" y="36"/>
                </a:lnTo>
                <a:lnTo>
                  <a:pt x="131" y="36"/>
                </a:lnTo>
                <a:close/>
              </a:path>
            </a:pathLst>
          </a:custGeom>
          <a:solidFill>
            <a:srgbClr val="437631"/>
          </a:solidFill>
          <a:ln w="19050" cmpd="sng">
            <a:solidFill>
              <a:srgbClr val="43763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0" name="Text Box 8"/>
          <p:cNvSpPr txBox="1">
            <a:spLocks noChangeAspect="1" noChangeArrowheads="1"/>
          </p:cNvSpPr>
          <p:nvPr/>
        </p:nvSpPr>
        <p:spPr bwMode="auto">
          <a:xfrm>
            <a:off x="7250113" y="19812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1800" b="1">
                <a:latin typeface="Times New Roman" pitchFamily="18" charset="0"/>
              </a:rPr>
              <a:t> 5’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781175" y="2395538"/>
            <a:ext cx="850900" cy="1023937"/>
            <a:chOff x="3561" y="1713"/>
            <a:chExt cx="339" cy="431"/>
          </a:xfrm>
        </p:grpSpPr>
        <p:sp>
          <p:nvSpPr>
            <p:cNvPr id="26754" name="Freeform 10"/>
            <p:cNvSpPr>
              <a:spLocks noChangeAspect="1"/>
            </p:cNvSpPr>
            <p:nvPr/>
          </p:nvSpPr>
          <p:spPr bwMode="auto">
            <a:xfrm>
              <a:off x="3561" y="1713"/>
              <a:ext cx="339" cy="431"/>
            </a:xfrm>
            <a:custGeom>
              <a:avLst/>
              <a:gdLst>
                <a:gd name="T0" fmla="*/ 113 w 226"/>
                <a:gd name="T1" fmla="*/ 0 h 288"/>
                <a:gd name="T2" fmla="*/ 133 w 226"/>
                <a:gd name="T3" fmla="*/ 2 h 288"/>
                <a:gd name="T4" fmla="*/ 152 w 226"/>
                <a:gd name="T5" fmla="*/ 9 h 288"/>
                <a:gd name="T6" fmla="*/ 170 w 226"/>
                <a:gd name="T7" fmla="*/ 20 h 288"/>
                <a:gd name="T8" fmla="*/ 186 w 226"/>
                <a:gd name="T9" fmla="*/ 34 h 288"/>
                <a:gd name="T10" fmla="*/ 199 w 226"/>
                <a:gd name="T11" fmla="*/ 51 h 288"/>
                <a:gd name="T12" fmla="*/ 210 w 226"/>
                <a:gd name="T13" fmla="*/ 71 h 288"/>
                <a:gd name="T14" fmla="*/ 219 w 226"/>
                <a:gd name="T15" fmla="*/ 94 h 288"/>
                <a:gd name="T16" fmla="*/ 224 w 226"/>
                <a:gd name="T17" fmla="*/ 118 h 288"/>
                <a:gd name="T18" fmla="*/ 226 w 226"/>
                <a:gd name="T19" fmla="*/ 144 h 288"/>
                <a:gd name="T20" fmla="*/ 226 w 226"/>
                <a:gd name="T21" fmla="*/ 144 h 288"/>
                <a:gd name="T22" fmla="*/ 224 w 226"/>
                <a:gd name="T23" fmla="*/ 170 h 288"/>
                <a:gd name="T24" fmla="*/ 219 w 226"/>
                <a:gd name="T25" fmla="*/ 194 h 288"/>
                <a:gd name="T26" fmla="*/ 210 w 226"/>
                <a:gd name="T27" fmla="*/ 216 h 288"/>
                <a:gd name="T28" fmla="*/ 199 w 226"/>
                <a:gd name="T29" fmla="*/ 237 h 288"/>
                <a:gd name="T30" fmla="*/ 186 w 226"/>
                <a:gd name="T31" fmla="*/ 254 h 288"/>
                <a:gd name="T32" fmla="*/ 170 w 226"/>
                <a:gd name="T33" fmla="*/ 268 h 288"/>
                <a:gd name="T34" fmla="*/ 152 w 226"/>
                <a:gd name="T35" fmla="*/ 279 h 288"/>
                <a:gd name="T36" fmla="*/ 133 w 226"/>
                <a:gd name="T37" fmla="*/ 286 h 288"/>
                <a:gd name="T38" fmla="*/ 113 w 226"/>
                <a:gd name="T39" fmla="*/ 288 h 288"/>
                <a:gd name="T40" fmla="*/ 113 w 226"/>
                <a:gd name="T41" fmla="*/ 288 h 288"/>
                <a:gd name="T42" fmla="*/ 93 w 226"/>
                <a:gd name="T43" fmla="*/ 286 h 288"/>
                <a:gd name="T44" fmla="*/ 73 w 226"/>
                <a:gd name="T45" fmla="*/ 279 h 288"/>
                <a:gd name="T46" fmla="*/ 56 w 226"/>
                <a:gd name="T47" fmla="*/ 268 h 288"/>
                <a:gd name="T48" fmla="*/ 40 w 226"/>
                <a:gd name="T49" fmla="*/ 254 h 288"/>
                <a:gd name="T50" fmla="*/ 27 w 226"/>
                <a:gd name="T51" fmla="*/ 237 h 288"/>
                <a:gd name="T52" fmla="*/ 15 w 226"/>
                <a:gd name="T53" fmla="*/ 216 h 288"/>
                <a:gd name="T54" fmla="*/ 7 w 226"/>
                <a:gd name="T55" fmla="*/ 194 h 288"/>
                <a:gd name="T56" fmla="*/ 2 w 226"/>
                <a:gd name="T57" fmla="*/ 170 h 288"/>
                <a:gd name="T58" fmla="*/ 0 w 226"/>
                <a:gd name="T59" fmla="*/ 144 h 288"/>
                <a:gd name="T60" fmla="*/ 0 w 226"/>
                <a:gd name="T61" fmla="*/ 144 h 288"/>
                <a:gd name="T62" fmla="*/ 2 w 226"/>
                <a:gd name="T63" fmla="*/ 118 h 288"/>
                <a:gd name="T64" fmla="*/ 7 w 226"/>
                <a:gd name="T65" fmla="*/ 94 h 288"/>
                <a:gd name="T66" fmla="*/ 15 w 226"/>
                <a:gd name="T67" fmla="*/ 71 h 288"/>
                <a:gd name="T68" fmla="*/ 27 w 226"/>
                <a:gd name="T69" fmla="*/ 51 h 288"/>
                <a:gd name="T70" fmla="*/ 40 w 226"/>
                <a:gd name="T71" fmla="*/ 34 h 288"/>
                <a:gd name="T72" fmla="*/ 56 w 226"/>
                <a:gd name="T73" fmla="*/ 20 h 288"/>
                <a:gd name="T74" fmla="*/ 73 w 226"/>
                <a:gd name="T75" fmla="*/ 9 h 288"/>
                <a:gd name="T76" fmla="*/ 93 w 226"/>
                <a:gd name="T77" fmla="*/ 2 h 288"/>
                <a:gd name="T78" fmla="*/ 113 w 226"/>
                <a:gd name="T79" fmla="*/ 0 h 288"/>
                <a:gd name="T80" fmla="*/ 113 w 226"/>
                <a:gd name="T81" fmla="*/ 0 h 28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6"/>
                <a:gd name="T124" fmla="*/ 0 h 288"/>
                <a:gd name="T125" fmla="*/ 226 w 226"/>
                <a:gd name="T126" fmla="*/ 288 h 28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6" h="288">
                  <a:moveTo>
                    <a:pt x="113" y="0"/>
                  </a:moveTo>
                  <a:lnTo>
                    <a:pt x="133" y="2"/>
                  </a:lnTo>
                  <a:lnTo>
                    <a:pt x="152" y="9"/>
                  </a:lnTo>
                  <a:lnTo>
                    <a:pt x="170" y="20"/>
                  </a:lnTo>
                  <a:lnTo>
                    <a:pt x="186" y="34"/>
                  </a:lnTo>
                  <a:lnTo>
                    <a:pt x="199" y="51"/>
                  </a:lnTo>
                  <a:lnTo>
                    <a:pt x="210" y="71"/>
                  </a:lnTo>
                  <a:lnTo>
                    <a:pt x="219" y="94"/>
                  </a:lnTo>
                  <a:lnTo>
                    <a:pt x="224" y="118"/>
                  </a:lnTo>
                  <a:lnTo>
                    <a:pt x="226" y="144"/>
                  </a:lnTo>
                  <a:lnTo>
                    <a:pt x="224" y="170"/>
                  </a:lnTo>
                  <a:lnTo>
                    <a:pt x="219" y="194"/>
                  </a:lnTo>
                  <a:lnTo>
                    <a:pt x="210" y="216"/>
                  </a:lnTo>
                  <a:lnTo>
                    <a:pt x="199" y="237"/>
                  </a:lnTo>
                  <a:lnTo>
                    <a:pt x="186" y="254"/>
                  </a:lnTo>
                  <a:lnTo>
                    <a:pt x="170" y="268"/>
                  </a:lnTo>
                  <a:lnTo>
                    <a:pt x="152" y="279"/>
                  </a:lnTo>
                  <a:lnTo>
                    <a:pt x="133" y="286"/>
                  </a:lnTo>
                  <a:lnTo>
                    <a:pt x="113" y="288"/>
                  </a:lnTo>
                  <a:lnTo>
                    <a:pt x="93" y="286"/>
                  </a:lnTo>
                  <a:lnTo>
                    <a:pt x="73" y="279"/>
                  </a:lnTo>
                  <a:lnTo>
                    <a:pt x="56" y="268"/>
                  </a:lnTo>
                  <a:lnTo>
                    <a:pt x="40" y="254"/>
                  </a:lnTo>
                  <a:lnTo>
                    <a:pt x="27" y="237"/>
                  </a:lnTo>
                  <a:lnTo>
                    <a:pt x="15" y="216"/>
                  </a:lnTo>
                  <a:lnTo>
                    <a:pt x="7" y="194"/>
                  </a:lnTo>
                  <a:lnTo>
                    <a:pt x="2" y="170"/>
                  </a:lnTo>
                  <a:lnTo>
                    <a:pt x="0" y="144"/>
                  </a:lnTo>
                  <a:lnTo>
                    <a:pt x="2" y="118"/>
                  </a:lnTo>
                  <a:lnTo>
                    <a:pt x="7" y="94"/>
                  </a:lnTo>
                  <a:lnTo>
                    <a:pt x="15" y="71"/>
                  </a:lnTo>
                  <a:lnTo>
                    <a:pt x="27" y="51"/>
                  </a:lnTo>
                  <a:lnTo>
                    <a:pt x="40" y="34"/>
                  </a:lnTo>
                  <a:lnTo>
                    <a:pt x="56" y="20"/>
                  </a:lnTo>
                  <a:lnTo>
                    <a:pt x="73" y="9"/>
                  </a:lnTo>
                  <a:lnTo>
                    <a:pt x="93" y="2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EAD4E4"/>
            </a:solidFill>
            <a:ln w="19050" cmpd="sng">
              <a:solidFill>
                <a:srgbClr val="DEB7D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5" name="Freeform 11"/>
            <p:cNvSpPr>
              <a:spLocks noChangeAspect="1"/>
            </p:cNvSpPr>
            <p:nvPr/>
          </p:nvSpPr>
          <p:spPr bwMode="auto">
            <a:xfrm>
              <a:off x="3749" y="1830"/>
              <a:ext cx="67" cy="202"/>
            </a:xfrm>
            <a:custGeom>
              <a:avLst/>
              <a:gdLst>
                <a:gd name="T0" fmla="*/ 37 w 45"/>
                <a:gd name="T1" fmla="*/ 108 h 135"/>
                <a:gd name="T2" fmla="*/ 27 w 45"/>
                <a:gd name="T3" fmla="*/ 96 h 135"/>
                <a:gd name="T4" fmla="*/ 19 w 45"/>
                <a:gd name="T5" fmla="*/ 83 h 135"/>
                <a:gd name="T6" fmla="*/ 15 w 45"/>
                <a:gd name="T7" fmla="*/ 66 h 135"/>
                <a:gd name="T8" fmla="*/ 15 w 45"/>
                <a:gd name="T9" fmla="*/ 66 h 135"/>
                <a:gd name="T10" fmla="*/ 19 w 45"/>
                <a:gd name="T11" fmla="*/ 51 h 135"/>
                <a:gd name="T12" fmla="*/ 27 w 45"/>
                <a:gd name="T13" fmla="*/ 38 h 135"/>
                <a:gd name="T14" fmla="*/ 37 w 45"/>
                <a:gd name="T15" fmla="*/ 27 h 135"/>
                <a:gd name="T16" fmla="*/ 37 w 45"/>
                <a:gd name="T17" fmla="*/ 27 h 135"/>
                <a:gd name="T18" fmla="*/ 42 w 45"/>
                <a:gd name="T19" fmla="*/ 19 h 135"/>
                <a:gd name="T20" fmla="*/ 43 w 45"/>
                <a:gd name="T21" fmla="*/ 9 h 135"/>
                <a:gd name="T22" fmla="*/ 45 w 45"/>
                <a:gd name="T23" fmla="*/ 0 h 135"/>
                <a:gd name="T24" fmla="*/ 45 w 45"/>
                <a:gd name="T25" fmla="*/ 0 h 135"/>
                <a:gd name="T26" fmla="*/ 43 w 45"/>
                <a:gd name="T27" fmla="*/ 7 h 135"/>
                <a:gd name="T28" fmla="*/ 43 w 45"/>
                <a:gd name="T29" fmla="*/ 9 h 135"/>
                <a:gd name="T30" fmla="*/ 45 w 45"/>
                <a:gd name="T31" fmla="*/ 0 h 135"/>
                <a:gd name="T32" fmla="*/ 45 w 45"/>
                <a:gd name="T33" fmla="*/ 0 h 135"/>
                <a:gd name="T34" fmla="*/ 45 w 45"/>
                <a:gd name="T35" fmla="*/ 0 h 135"/>
                <a:gd name="T36" fmla="*/ 45 w 45"/>
                <a:gd name="T37" fmla="*/ 0 h 135"/>
                <a:gd name="T38" fmla="*/ 45 w 45"/>
                <a:gd name="T39" fmla="*/ 0 h 135"/>
                <a:gd name="T40" fmla="*/ 45 w 45"/>
                <a:gd name="T41" fmla="*/ 0 h 135"/>
                <a:gd name="T42" fmla="*/ 42 w 45"/>
                <a:gd name="T43" fmla="*/ 8 h 135"/>
                <a:gd name="T44" fmla="*/ 39 w 45"/>
                <a:gd name="T45" fmla="*/ 17 h 135"/>
                <a:gd name="T46" fmla="*/ 34 w 45"/>
                <a:gd name="T47" fmla="*/ 24 h 135"/>
                <a:gd name="T48" fmla="*/ 34 w 45"/>
                <a:gd name="T49" fmla="*/ 24 h 135"/>
                <a:gd name="T50" fmla="*/ 17 w 45"/>
                <a:gd name="T51" fmla="*/ 36 h 135"/>
                <a:gd name="T52" fmla="*/ 4 w 45"/>
                <a:gd name="T53" fmla="*/ 52 h 135"/>
                <a:gd name="T54" fmla="*/ 0 w 45"/>
                <a:gd name="T55" fmla="*/ 71 h 135"/>
                <a:gd name="T56" fmla="*/ 0 w 45"/>
                <a:gd name="T57" fmla="*/ 71 h 135"/>
                <a:gd name="T58" fmla="*/ 0 w 45"/>
                <a:gd name="T59" fmla="*/ 71 h 135"/>
                <a:gd name="T60" fmla="*/ 0 w 45"/>
                <a:gd name="T61" fmla="*/ 71 h 135"/>
                <a:gd name="T62" fmla="*/ 0 w 45"/>
                <a:gd name="T63" fmla="*/ 72 h 135"/>
                <a:gd name="T64" fmla="*/ 0 w 45"/>
                <a:gd name="T65" fmla="*/ 72 h 135"/>
                <a:gd name="T66" fmla="*/ 7 w 45"/>
                <a:gd name="T67" fmla="*/ 87 h 135"/>
                <a:gd name="T68" fmla="*/ 20 w 45"/>
                <a:gd name="T69" fmla="*/ 100 h 135"/>
                <a:gd name="T70" fmla="*/ 34 w 45"/>
                <a:gd name="T71" fmla="*/ 111 h 135"/>
                <a:gd name="T72" fmla="*/ 34 w 45"/>
                <a:gd name="T73" fmla="*/ 111 h 135"/>
                <a:gd name="T74" fmla="*/ 39 w 45"/>
                <a:gd name="T75" fmla="*/ 118 h 135"/>
                <a:gd name="T76" fmla="*/ 42 w 45"/>
                <a:gd name="T77" fmla="*/ 126 h 135"/>
                <a:gd name="T78" fmla="*/ 45 w 45"/>
                <a:gd name="T79" fmla="*/ 135 h 135"/>
                <a:gd name="T80" fmla="*/ 45 w 45"/>
                <a:gd name="T81" fmla="*/ 135 h 135"/>
                <a:gd name="T82" fmla="*/ 45 w 45"/>
                <a:gd name="T83" fmla="*/ 135 h 135"/>
                <a:gd name="T84" fmla="*/ 45 w 45"/>
                <a:gd name="T85" fmla="*/ 135 h 135"/>
                <a:gd name="T86" fmla="*/ 45 w 45"/>
                <a:gd name="T87" fmla="*/ 135 h 135"/>
                <a:gd name="T88" fmla="*/ 37 w 45"/>
                <a:gd name="T89" fmla="*/ 108 h 13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5"/>
                <a:gd name="T136" fmla="*/ 0 h 135"/>
                <a:gd name="T137" fmla="*/ 45 w 45"/>
                <a:gd name="T138" fmla="*/ 135 h 13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5" h="135">
                  <a:moveTo>
                    <a:pt x="37" y="108"/>
                  </a:moveTo>
                  <a:lnTo>
                    <a:pt x="27" y="96"/>
                  </a:lnTo>
                  <a:lnTo>
                    <a:pt x="19" y="83"/>
                  </a:lnTo>
                  <a:lnTo>
                    <a:pt x="15" y="66"/>
                  </a:lnTo>
                  <a:lnTo>
                    <a:pt x="19" y="51"/>
                  </a:lnTo>
                  <a:lnTo>
                    <a:pt x="27" y="38"/>
                  </a:lnTo>
                  <a:lnTo>
                    <a:pt x="37" y="27"/>
                  </a:lnTo>
                  <a:lnTo>
                    <a:pt x="42" y="19"/>
                  </a:lnTo>
                  <a:lnTo>
                    <a:pt x="43" y="9"/>
                  </a:lnTo>
                  <a:lnTo>
                    <a:pt x="45" y="0"/>
                  </a:lnTo>
                  <a:lnTo>
                    <a:pt x="43" y="7"/>
                  </a:lnTo>
                  <a:lnTo>
                    <a:pt x="43" y="9"/>
                  </a:lnTo>
                  <a:lnTo>
                    <a:pt x="45" y="0"/>
                  </a:lnTo>
                  <a:lnTo>
                    <a:pt x="42" y="8"/>
                  </a:lnTo>
                  <a:lnTo>
                    <a:pt x="39" y="17"/>
                  </a:lnTo>
                  <a:lnTo>
                    <a:pt x="34" y="24"/>
                  </a:lnTo>
                  <a:lnTo>
                    <a:pt x="17" y="36"/>
                  </a:lnTo>
                  <a:lnTo>
                    <a:pt x="4" y="52"/>
                  </a:lnTo>
                  <a:lnTo>
                    <a:pt x="0" y="71"/>
                  </a:lnTo>
                  <a:lnTo>
                    <a:pt x="0" y="72"/>
                  </a:lnTo>
                  <a:lnTo>
                    <a:pt x="7" y="87"/>
                  </a:lnTo>
                  <a:lnTo>
                    <a:pt x="20" y="100"/>
                  </a:lnTo>
                  <a:lnTo>
                    <a:pt x="34" y="111"/>
                  </a:lnTo>
                  <a:lnTo>
                    <a:pt x="39" y="118"/>
                  </a:lnTo>
                  <a:lnTo>
                    <a:pt x="42" y="126"/>
                  </a:lnTo>
                  <a:lnTo>
                    <a:pt x="45" y="135"/>
                  </a:lnTo>
                  <a:lnTo>
                    <a:pt x="37" y="108"/>
                  </a:lnTo>
                  <a:close/>
                </a:path>
              </a:pathLst>
            </a:custGeom>
            <a:solidFill>
              <a:srgbClr val="E0BCD6"/>
            </a:solidFill>
            <a:ln w="38100" cmpd="sng">
              <a:solidFill>
                <a:srgbClr val="DEB7D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6" name="Freeform 12"/>
            <p:cNvSpPr>
              <a:spLocks noChangeAspect="1"/>
            </p:cNvSpPr>
            <p:nvPr/>
          </p:nvSpPr>
          <p:spPr bwMode="auto">
            <a:xfrm>
              <a:off x="3599" y="1732"/>
              <a:ext cx="138" cy="113"/>
            </a:xfrm>
            <a:custGeom>
              <a:avLst/>
              <a:gdLst>
                <a:gd name="T0" fmla="*/ 0 w 92"/>
                <a:gd name="T1" fmla="*/ 75 h 75"/>
                <a:gd name="T2" fmla="*/ 16 w 92"/>
                <a:gd name="T3" fmla="*/ 54 h 75"/>
                <a:gd name="T4" fmla="*/ 35 w 92"/>
                <a:gd name="T5" fmla="*/ 36 h 75"/>
                <a:gd name="T6" fmla="*/ 57 w 92"/>
                <a:gd name="T7" fmla="*/ 22 h 75"/>
                <a:gd name="T8" fmla="*/ 82 w 92"/>
                <a:gd name="T9" fmla="*/ 14 h 75"/>
                <a:gd name="T10" fmla="*/ 82 w 92"/>
                <a:gd name="T11" fmla="*/ 14 h 75"/>
                <a:gd name="T12" fmla="*/ 87 w 92"/>
                <a:gd name="T13" fmla="*/ 11 h 75"/>
                <a:gd name="T14" fmla="*/ 90 w 92"/>
                <a:gd name="T15" fmla="*/ 7 h 75"/>
                <a:gd name="T16" fmla="*/ 92 w 92"/>
                <a:gd name="T17" fmla="*/ 4 h 75"/>
                <a:gd name="T18" fmla="*/ 92 w 92"/>
                <a:gd name="T19" fmla="*/ 4 h 75"/>
                <a:gd name="T20" fmla="*/ 87 w 92"/>
                <a:gd name="T21" fmla="*/ 0 h 75"/>
                <a:gd name="T22" fmla="*/ 79 w 92"/>
                <a:gd name="T23" fmla="*/ 0 h 75"/>
                <a:gd name="T24" fmla="*/ 73 w 92"/>
                <a:gd name="T25" fmla="*/ 0 h 75"/>
                <a:gd name="T26" fmla="*/ 73 w 92"/>
                <a:gd name="T27" fmla="*/ 0 h 75"/>
                <a:gd name="T28" fmla="*/ 47 w 92"/>
                <a:gd name="T29" fmla="*/ 11 h 75"/>
                <a:gd name="T30" fmla="*/ 26 w 92"/>
                <a:gd name="T31" fmla="*/ 29 h 75"/>
                <a:gd name="T32" fmla="*/ 10 w 92"/>
                <a:gd name="T33" fmla="*/ 52 h 75"/>
                <a:gd name="T34" fmla="*/ 0 w 92"/>
                <a:gd name="T35" fmla="*/ 75 h 75"/>
                <a:gd name="T36" fmla="*/ 0 w 92"/>
                <a:gd name="T37" fmla="*/ 75 h 75"/>
                <a:gd name="T38" fmla="*/ 0 w 92"/>
                <a:gd name="T39" fmla="*/ 75 h 75"/>
                <a:gd name="T40" fmla="*/ 0 w 92"/>
                <a:gd name="T41" fmla="*/ 75 h 75"/>
                <a:gd name="T42" fmla="*/ 0 w 92"/>
                <a:gd name="T43" fmla="*/ 75 h 75"/>
                <a:gd name="T44" fmla="*/ 0 w 92"/>
                <a:gd name="T45" fmla="*/ 75 h 75"/>
                <a:gd name="T46" fmla="*/ 0 w 92"/>
                <a:gd name="T47" fmla="*/ 75 h 75"/>
                <a:gd name="T48" fmla="*/ 0 w 92"/>
                <a:gd name="T49" fmla="*/ 75 h 75"/>
                <a:gd name="T50" fmla="*/ 0 w 92"/>
                <a:gd name="T51" fmla="*/ 75 h 75"/>
                <a:gd name="T52" fmla="*/ 0 w 92"/>
                <a:gd name="T53" fmla="*/ 75 h 7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2"/>
                <a:gd name="T82" fmla="*/ 0 h 75"/>
                <a:gd name="T83" fmla="*/ 92 w 92"/>
                <a:gd name="T84" fmla="*/ 75 h 7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2" h="75">
                  <a:moveTo>
                    <a:pt x="0" y="75"/>
                  </a:moveTo>
                  <a:lnTo>
                    <a:pt x="16" y="54"/>
                  </a:lnTo>
                  <a:lnTo>
                    <a:pt x="35" y="36"/>
                  </a:lnTo>
                  <a:lnTo>
                    <a:pt x="57" y="22"/>
                  </a:lnTo>
                  <a:lnTo>
                    <a:pt x="82" y="14"/>
                  </a:lnTo>
                  <a:lnTo>
                    <a:pt x="87" y="11"/>
                  </a:lnTo>
                  <a:lnTo>
                    <a:pt x="90" y="7"/>
                  </a:lnTo>
                  <a:lnTo>
                    <a:pt x="92" y="4"/>
                  </a:lnTo>
                  <a:lnTo>
                    <a:pt x="87" y="0"/>
                  </a:lnTo>
                  <a:lnTo>
                    <a:pt x="79" y="0"/>
                  </a:lnTo>
                  <a:lnTo>
                    <a:pt x="73" y="0"/>
                  </a:lnTo>
                  <a:lnTo>
                    <a:pt x="47" y="11"/>
                  </a:lnTo>
                  <a:lnTo>
                    <a:pt x="26" y="29"/>
                  </a:lnTo>
                  <a:lnTo>
                    <a:pt x="10" y="52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7" name="Freeform 13"/>
            <p:cNvSpPr>
              <a:spLocks noChangeAspect="1"/>
            </p:cNvSpPr>
            <p:nvPr/>
          </p:nvSpPr>
          <p:spPr bwMode="auto">
            <a:xfrm>
              <a:off x="3735" y="1824"/>
              <a:ext cx="77" cy="202"/>
            </a:xfrm>
            <a:custGeom>
              <a:avLst/>
              <a:gdLst>
                <a:gd name="T0" fmla="*/ 50 w 51"/>
                <a:gd name="T1" fmla="*/ 0 h 135"/>
                <a:gd name="T2" fmla="*/ 47 w 51"/>
                <a:gd name="T3" fmla="*/ 8 h 135"/>
                <a:gd name="T4" fmla="*/ 46 w 51"/>
                <a:gd name="T5" fmla="*/ 10 h 135"/>
                <a:gd name="T6" fmla="*/ 50 w 51"/>
                <a:gd name="T7" fmla="*/ 0 h 135"/>
                <a:gd name="T8" fmla="*/ 50 w 51"/>
                <a:gd name="T9" fmla="*/ 0 h 135"/>
                <a:gd name="T10" fmla="*/ 50 w 51"/>
                <a:gd name="T11" fmla="*/ 0 h 135"/>
                <a:gd name="T12" fmla="*/ 50 w 51"/>
                <a:gd name="T13" fmla="*/ 0 h 135"/>
                <a:gd name="T14" fmla="*/ 46 w 51"/>
                <a:gd name="T15" fmla="*/ 9 h 135"/>
                <a:gd name="T16" fmla="*/ 41 w 51"/>
                <a:gd name="T17" fmla="*/ 17 h 135"/>
                <a:gd name="T18" fmla="*/ 34 w 51"/>
                <a:gd name="T19" fmla="*/ 24 h 135"/>
                <a:gd name="T20" fmla="*/ 18 w 51"/>
                <a:gd name="T21" fmla="*/ 37 h 135"/>
                <a:gd name="T22" fmla="*/ 4 w 51"/>
                <a:gd name="T23" fmla="*/ 52 h 135"/>
                <a:gd name="T24" fmla="*/ 0 w 51"/>
                <a:gd name="T25" fmla="*/ 72 h 135"/>
                <a:gd name="T26" fmla="*/ 0 w 51"/>
                <a:gd name="T27" fmla="*/ 72 h 135"/>
                <a:gd name="T28" fmla="*/ 0 w 51"/>
                <a:gd name="T29" fmla="*/ 72 h 135"/>
                <a:gd name="T30" fmla="*/ 0 w 51"/>
                <a:gd name="T31" fmla="*/ 72 h 135"/>
                <a:gd name="T32" fmla="*/ 7 w 51"/>
                <a:gd name="T33" fmla="*/ 88 h 135"/>
                <a:gd name="T34" fmla="*/ 20 w 51"/>
                <a:gd name="T35" fmla="*/ 100 h 135"/>
                <a:gd name="T36" fmla="*/ 34 w 51"/>
                <a:gd name="T37" fmla="*/ 111 h 135"/>
                <a:gd name="T38" fmla="*/ 41 w 51"/>
                <a:gd name="T39" fmla="*/ 119 h 135"/>
                <a:gd name="T40" fmla="*/ 46 w 51"/>
                <a:gd name="T41" fmla="*/ 127 h 135"/>
                <a:gd name="T42" fmla="*/ 51 w 51"/>
                <a:gd name="T43" fmla="*/ 135 h 1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"/>
                <a:gd name="T67" fmla="*/ 0 h 135"/>
                <a:gd name="T68" fmla="*/ 51 w 51"/>
                <a:gd name="T69" fmla="*/ 135 h 13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" h="135">
                  <a:moveTo>
                    <a:pt x="50" y="0"/>
                  </a:moveTo>
                  <a:lnTo>
                    <a:pt x="47" y="8"/>
                  </a:lnTo>
                  <a:lnTo>
                    <a:pt x="46" y="10"/>
                  </a:lnTo>
                  <a:lnTo>
                    <a:pt x="50" y="0"/>
                  </a:lnTo>
                  <a:lnTo>
                    <a:pt x="46" y="9"/>
                  </a:lnTo>
                  <a:lnTo>
                    <a:pt x="41" y="17"/>
                  </a:lnTo>
                  <a:lnTo>
                    <a:pt x="34" y="24"/>
                  </a:lnTo>
                  <a:lnTo>
                    <a:pt x="18" y="37"/>
                  </a:lnTo>
                  <a:lnTo>
                    <a:pt x="4" y="52"/>
                  </a:lnTo>
                  <a:lnTo>
                    <a:pt x="0" y="72"/>
                  </a:lnTo>
                  <a:lnTo>
                    <a:pt x="7" y="88"/>
                  </a:lnTo>
                  <a:lnTo>
                    <a:pt x="20" y="100"/>
                  </a:lnTo>
                  <a:lnTo>
                    <a:pt x="34" y="111"/>
                  </a:lnTo>
                  <a:lnTo>
                    <a:pt x="41" y="119"/>
                  </a:lnTo>
                  <a:lnTo>
                    <a:pt x="46" y="127"/>
                  </a:lnTo>
                  <a:lnTo>
                    <a:pt x="51" y="135"/>
                  </a:lnTo>
                </a:path>
              </a:pathLst>
            </a:custGeom>
            <a:noFill/>
            <a:ln w="19050" cmpd="sng">
              <a:solidFill>
                <a:srgbClr val="C8A3C4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2" name="Line 14"/>
          <p:cNvSpPr>
            <a:spLocks noChangeAspect="1" noChangeShapeType="1"/>
          </p:cNvSpPr>
          <p:nvPr/>
        </p:nvSpPr>
        <p:spPr bwMode="auto">
          <a:xfrm>
            <a:off x="3414713" y="3430588"/>
            <a:ext cx="449262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sm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846513" y="3290888"/>
            <a:ext cx="581025" cy="1012825"/>
            <a:chOff x="4459" y="2091"/>
            <a:chExt cx="231" cy="426"/>
          </a:xfrm>
        </p:grpSpPr>
        <p:sp>
          <p:nvSpPr>
            <p:cNvPr id="26752" name="Freeform 16"/>
            <p:cNvSpPr>
              <a:spLocks noChangeAspect="1"/>
            </p:cNvSpPr>
            <p:nvPr/>
          </p:nvSpPr>
          <p:spPr bwMode="auto">
            <a:xfrm>
              <a:off x="4459" y="2091"/>
              <a:ext cx="231" cy="426"/>
            </a:xfrm>
            <a:custGeom>
              <a:avLst/>
              <a:gdLst>
                <a:gd name="T0" fmla="*/ 142 w 154"/>
                <a:gd name="T1" fmla="*/ 189 h 284"/>
                <a:gd name="T2" fmla="*/ 149 w 154"/>
                <a:gd name="T3" fmla="*/ 204 h 284"/>
                <a:gd name="T4" fmla="*/ 154 w 154"/>
                <a:gd name="T5" fmla="*/ 222 h 284"/>
                <a:gd name="T6" fmla="*/ 154 w 154"/>
                <a:gd name="T7" fmla="*/ 243 h 284"/>
                <a:gd name="T8" fmla="*/ 148 w 154"/>
                <a:gd name="T9" fmla="*/ 262 h 284"/>
                <a:gd name="T10" fmla="*/ 134 w 154"/>
                <a:gd name="T11" fmla="*/ 277 h 284"/>
                <a:gd name="T12" fmla="*/ 109 w 154"/>
                <a:gd name="T13" fmla="*/ 284 h 284"/>
                <a:gd name="T14" fmla="*/ 109 w 154"/>
                <a:gd name="T15" fmla="*/ 284 h 284"/>
                <a:gd name="T16" fmla="*/ 77 w 154"/>
                <a:gd name="T17" fmla="*/ 280 h 284"/>
                <a:gd name="T18" fmla="*/ 52 w 154"/>
                <a:gd name="T19" fmla="*/ 268 h 284"/>
                <a:gd name="T20" fmla="*/ 32 w 154"/>
                <a:gd name="T21" fmla="*/ 249 h 284"/>
                <a:gd name="T22" fmla="*/ 17 w 154"/>
                <a:gd name="T23" fmla="*/ 228 h 284"/>
                <a:gd name="T24" fmla="*/ 8 w 154"/>
                <a:gd name="T25" fmla="*/ 209 h 284"/>
                <a:gd name="T26" fmla="*/ 2 w 154"/>
                <a:gd name="T27" fmla="*/ 195 h 284"/>
                <a:gd name="T28" fmla="*/ 0 w 154"/>
                <a:gd name="T29" fmla="*/ 190 h 284"/>
                <a:gd name="T30" fmla="*/ 0 w 154"/>
                <a:gd name="T31" fmla="*/ 190 h 284"/>
                <a:gd name="T32" fmla="*/ 0 w 154"/>
                <a:gd name="T33" fmla="*/ 94 h 284"/>
                <a:gd name="T34" fmla="*/ 0 w 154"/>
                <a:gd name="T35" fmla="*/ 94 h 284"/>
                <a:gd name="T36" fmla="*/ 2 w 154"/>
                <a:gd name="T37" fmla="*/ 89 h 284"/>
                <a:gd name="T38" fmla="*/ 8 w 154"/>
                <a:gd name="T39" fmla="*/ 75 h 284"/>
                <a:gd name="T40" fmla="*/ 17 w 154"/>
                <a:gd name="T41" fmla="*/ 56 h 284"/>
                <a:gd name="T42" fmla="*/ 32 w 154"/>
                <a:gd name="T43" fmla="*/ 35 h 284"/>
                <a:gd name="T44" fmla="*/ 52 w 154"/>
                <a:gd name="T45" fmla="*/ 17 h 284"/>
                <a:gd name="T46" fmla="*/ 77 w 154"/>
                <a:gd name="T47" fmla="*/ 4 h 284"/>
                <a:gd name="T48" fmla="*/ 109 w 154"/>
                <a:gd name="T49" fmla="*/ 0 h 284"/>
                <a:gd name="T50" fmla="*/ 109 w 154"/>
                <a:gd name="T51" fmla="*/ 0 h 284"/>
                <a:gd name="T52" fmla="*/ 134 w 154"/>
                <a:gd name="T53" fmla="*/ 7 h 284"/>
                <a:gd name="T54" fmla="*/ 148 w 154"/>
                <a:gd name="T55" fmla="*/ 22 h 284"/>
                <a:gd name="T56" fmla="*/ 154 w 154"/>
                <a:gd name="T57" fmla="*/ 41 h 284"/>
                <a:gd name="T58" fmla="*/ 154 w 154"/>
                <a:gd name="T59" fmla="*/ 61 h 284"/>
                <a:gd name="T60" fmla="*/ 149 w 154"/>
                <a:gd name="T61" fmla="*/ 81 h 284"/>
                <a:gd name="T62" fmla="*/ 142 w 154"/>
                <a:gd name="T63" fmla="*/ 94 h 284"/>
                <a:gd name="T64" fmla="*/ 142 w 154"/>
                <a:gd name="T65" fmla="*/ 94 h 284"/>
                <a:gd name="T66" fmla="*/ 142 w 154"/>
                <a:gd name="T67" fmla="*/ 119 h 284"/>
                <a:gd name="T68" fmla="*/ 142 w 154"/>
                <a:gd name="T69" fmla="*/ 165 h 284"/>
                <a:gd name="T70" fmla="*/ 142 w 154"/>
                <a:gd name="T71" fmla="*/ 189 h 284"/>
                <a:gd name="T72" fmla="*/ 142 w 154"/>
                <a:gd name="T73" fmla="*/ 189 h 28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4"/>
                <a:gd name="T112" fmla="*/ 0 h 284"/>
                <a:gd name="T113" fmla="*/ 154 w 154"/>
                <a:gd name="T114" fmla="*/ 284 h 28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4" h="284">
                  <a:moveTo>
                    <a:pt x="142" y="189"/>
                  </a:moveTo>
                  <a:lnTo>
                    <a:pt x="149" y="204"/>
                  </a:lnTo>
                  <a:lnTo>
                    <a:pt x="154" y="222"/>
                  </a:lnTo>
                  <a:lnTo>
                    <a:pt x="154" y="243"/>
                  </a:lnTo>
                  <a:lnTo>
                    <a:pt x="148" y="262"/>
                  </a:lnTo>
                  <a:lnTo>
                    <a:pt x="134" y="277"/>
                  </a:lnTo>
                  <a:lnTo>
                    <a:pt x="109" y="284"/>
                  </a:lnTo>
                  <a:lnTo>
                    <a:pt x="77" y="280"/>
                  </a:lnTo>
                  <a:lnTo>
                    <a:pt x="52" y="268"/>
                  </a:lnTo>
                  <a:lnTo>
                    <a:pt x="32" y="249"/>
                  </a:lnTo>
                  <a:lnTo>
                    <a:pt x="17" y="228"/>
                  </a:lnTo>
                  <a:lnTo>
                    <a:pt x="8" y="209"/>
                  </a:lnTo>
                  <a:lnTo>
                    <a:pt x="2" y="195"/>
                  </a:lnTo>
                  <a:lnTo>
                    <a:pt x="0" y="190"/>
                  </a:lnTo>
                  <a:lnTo>
                    <a:pt x="0" y="94"/>
                  </a:lnTo>
                  <a:lnTo>
                    <a:pt x="2" y="89"/>
                  </a:lnTo>
                  <a:lnTo>
                    <a:pt x="8" y="75"/>
                  </a:lnTo>
                  <a:lnTo>
                    <a:pt x="17" y="56"/>
                  </a:lnTo>
                  <a:lnTo>
                    <a:pt x="32" y="35"/>
                  </a:lnTo>
                  <a:lnTo>
                    <a:pt x="52" y="17"/>
                  </a:lnTo>
                  <a:lnTo>
                    <a:pt x="77" y="4"/>
                  </a:lnTo>
                  <a:lnTo>
                    <a:pt x="109" y="0"/>
                  </a:lnTo>
                  <a:lnTo>
                    <a:pt x="134" y="7"/>
                  </a:lnTo>
                  <a:lnTo>
                    <a:pt x="148" y="22"/>
                  </a:lnTo>
                  <a:lnTo>
                    <a:pt x="154" y="41"/>
                  </a:lnTo>
                  <a:lnTo>
                    <a:pt x="154" y="61"/>
                  </a:lnTo>
                  <a:lnTo>
                    <a:pt x="149" y="81"/>
                  </a:lnTo>
                  <a:lnTo>
                    <a:pt x="142" y="94"/>
                  </a:lnTo>
                  <a:lnTo>
                    <a:pt x="142" y="119"/>
                  </a:lnTo>
                  <a:lnTo>
                    <a:pt x="142" y="165"/>
                  </a:lnTo>
                  <a:lnTo>
                    <a:pt x="142" y="189"/>
                  </a:lnTo>
                  <a:close/>
                </a:path>
              </a:pathLst>
            </a:custGeom>
            <a:solidFill>
              <a:srgbClr val="C3AAD2"/>
            </a:solidFill>
            <a:ln w="19050" cmpd="sng">
              <a:solidFill>
                <a:srgbClr val="9E7AB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3" name="Freeform 17"/>
            <p:cNvSpPr>
              <a:spLocks noChangeAspect="1"/>
            </p:cNvSpPr>
            <p:nvPr/>
          </p:nvSpPr>
          <p:spPr bwMode="auto">
            <a:xfrm>
              <a:off x="4515" y="2114"/>
              <a:ext cx="123" cy="66"/>
            </a:xfrm>
            <a:custGeom>
              <a:avLst/>
              <a:gdLst>
                <a:gd name="T0" fmla="*/ 0 w 82"/>
                <a:gd name="T1" fmla="*/ 44 h 44"/>
                <a:gd name="T2" fmla="*/ 18 w 82"/>
                <a:gd name="T3" fmla="*/ 26 h 44"/>
                <a:gd name="T4" fmla="*/ 43 w 82"/>
                <a:gd name="T5" fmla="*/ 13 h 44"/>
                <a:gd name="T6" fmla="*/ 70 w 82"/>
                <a:gd name="T7" fmla="*/ 9 h 44"/>
                <a:gd name="T8" fmla="*/ 70 w 82"/>
                <a:gd name="T9" fmla="*/ 9 h 44"/>
                <a:gd name="T10" fmla="*/ 78 w 82"/>
                <a:gd name="T11" fmla="*/ 7 h 44"/>
                <a:gd name="T12" fmla="*/ 82 w 82"/>
                <a:gd name="T13" fmla="*/ 3 h 44"/>
                <a:gd name="T14" fmla="*/ 71 w 82"/>
                <a:gd name="T15" fmla="*/ 0 h 44"/>
                <a:gd name="T16" fmla="*/ 71 w 82"/>
                <a:gd name="T17" fmla="*/ 0 h 44"/>
                <a:gd name="T18" fmla="*/ 31 w 82"/>
                <a:gd name="T19" fmla="*/ 9 h 44"/>
                <a:gd name="T20" fmla="*/ 7 w 82"/>
                <a:gd name="T21" fmla="*/ 32 h 44"/>
                <a:gd name="T22" fmla="*/ 0 w 82"/>
                <a:gd name="T23" fmla="*/ 44 h 44"/>
                <a:gd name="T24" fmla="*/ 0 w 82"/>
                <a:gd name="T25" fmla="*/ 44 h 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2"/>
                <a:gd name="T40" fmla="*/ 0 h 44"/>
                <a:gd name="T41" fmla="*/ 82 w 82"/>
                <a:gd name="T42" fmla="*/ 44 h 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2" h="44">
                  <a:moveTo>
                    <a:pt x="0" y="44"/>
                  </a:moveTo>
                  <a:lnTo>
                    <a:pt x="18" y="26"/>
                  </a:lnTo>
                  <a:lnTo>
                    <a:pt x="43" y="13"/>
                  </a:lnTo>
                  <a:lnTo>
                    <a:pt x="70" y="9"/>
                  </a:lnTo>
                  <a:lnTo>
                    <a:pt x="78" y="7"/>
                  </a:lnTo>
                  <a:lnTo>
                    <a:pt x="82" y="3"/>
                  </a:lnTo>
                  <a:lnTo>
                    <a:pt x="71" y="0"/>
                  </a:lnTo>
                  <a:lnTo>
                    <a:pt x="31" y="9"/>
                  </a:lnTo>
                  <a:lnTo>
                    <a:pt x="7" y="32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8"/>
          <p:cNvGrpSpPr>
            <a:grpSpLocks noChangeAspect="1"/>
          </p:cNvGrpSpPr>
          <p:nvPr/>
        </p:nvGrpSpPr>
        <p:grpSpPr bwMode="auto">
          <a:xfrm>
            <a:off x="3535363" y="3578225"/>
            <a:ext cx="587375" cy="209550"/>
            <a:chOff x="3109" y="911"/>
            <a:chExt cx="156" cy="59"/>
          </a:xfrm>
        </p:grpSpPr>
        <p:sp>
          <p:nvSpPr>
            <p:cNvPr id="26748" name="Rectangle 19"/>
            <p:cNvSpPr>
              <a:spLocks noChangeAspect="1" noChangeArrowheads="1"/>
            </p:cNvSpPr>
            <p:nvPr/>
          </p:nvSpPr>
          <p:spPr bwMode="auto">
            <a:xfrm>
              <a:off x="3109" y="911"/>
              <a:ext cx="156" cy="23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>
                <a:spcBef>
                  <a:spcPct val="0"/>
                </a:spcBef>
              </a:pP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26749" name="Rectangle 20"/>
            <p:cNvSpPr>
              <a:spLocks noChangeAspect="1" noChangeArrowheads="1"/>
            </p:cNvSpPr>
            <p:nvPr/>
          </p:nvSpPr>
          <p:spPr bwMode="auto">
            <a:xfrm>
              <a:off x="3232" y="922"/>
              <a:ext cx="8" cy="48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0" name="Rectangle 21"/>
            <p:cNvSpPr>
              <a:spLocks noChangeAspect="1" noChangeArrowheads="1"/>
            </p:cNvSpPr>
            <p:nvPr/>
          </p:nvSpPr>
          <p:spPr bwMode="auto">
            <a:xfrm>
              <a:off x="3184" y="922"/>
              <a:ext cx="8" cy="48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51" name="Rectangle 22"/>
            <p:cNvSpPr>
              <a:spLocks noChangeAspect="1" noChangeArrowheads="1"/>
            </p:cNvSpPr>
            <p:nvPr/>
          </p:nvSpPr>
          <p:spPr bwMode="auto">
            <a:xfrm>
              <a:off x="3137" y="922"/>
              <a:ext cx="7" cy="48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5" name="Rectangle 23"/>
          <p:cNvSpPr>
            <a:spLocks noChangeArrowheads="1"/>
          </p:cNvSpPr>
          <p:nvPr/>
        </p:nvSpPr>
        <p:spPr bwMode="auto">
          <a:xfrm>
            <a:off x="4148138" y="3578225"/>
            <a:ext cx="304800" cy="80963"/>
          </a:xfrm>
          <a:prstGeom prst="rect">
            <a:avLst/>
          </a:prstGeom>
          <a:solidFill>
            <a:srgbClr val="4D94C3"/>
          </a:solidFill>
          <a:ln w="19050">
            <a:solidFill>
              <a:srgbClr val="4D94C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6" name="Text Box 24"/>
          <p:cNvSpPr txBox="1">
            <a:spLocks noChangeAspect="1" noChangeArrowheads="1"/>
          </p:cNvSpPr>
          <p:nvPr/>
        </p:nvSpPr>
        <p:spPr bwMode="auto">
          <a:xfrm>
            <a:off x="3071813" y="332898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1800" b="1">
                <a:latin typeface="Times New Roman" pitchFamily="18" charset="0"/>
              </a:rPr>
              <a:t> 5’</a:t>
            </a:r>
          </a:p>
        </p:txBody>
      </p:sp>
      <p:sp>
        <p:nvSpPr>
          <p:cNvPr id="26637" name="Text Box 25"/>
          <p:cNvSpPr txBox="1">
            <a:spLocks noChangeAspect="1" noChangeArrowheads="1"/>
          </p:cNvSpPr>
          <p:nvPr/>
        </p:nvSpPr>
        <p:spPr bwMode="auto">
          <a:xfrm>
            <a:off x="7935913" y="334168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1800" b="1">
                <a:latin typeface="Times New Roman" pitchFamily="18" charset="0"/>
              </a:rPr>
              <a:t> 3’</a:t>
            </a:r>
          </a:p>
        </p:txBody>
      </p:sp>
      <p:sp>
        <p:nvSpPr>
          <p:cNvPr id="26638" name="Text Box 26"/>
          <p:cNvSpPr txBox="1">
            <a:spLocks noChangeAspect="1" noChangeArrowheads="1"/>
          </p:cNvSpPr>
          <p:nvPr/>
        </p:nvSpPr>
        <p:spPr bwMode="auto">
          <a:xfrm>
            <a:off x="7947025" y="37242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1800" b="1">
                <a:latin typeface="Times New Roman" pitchFamily="18" charset="0"/>
              </a:rPr>
              <a:t> 5’</a:t>
            </a:r>
          </a:p>
        </p:txBody>
      </p:sp>
      <p:sp>
        <p:nvSpPr>
          <p:cNvPr id="26639" name="Text Box 27"/>
          <p:cNvSpPr txBox="1">
            <a:spLocks noChangeAspect="1" noChangeArrowheads="1"/>
          </p:cNvSpPr>
          <p:nvPr/>
        </p:nvSpPr>
        <p:spPr bwMode="auto">
          <a:xfrm>
            <a:off x="7935913" y="16541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1800" b="1">
                <a:latin typeface="Times New Roman" pitchFamily="18" charset="0"/>
              </a:rPr>
              <a:t> 3’</a:t>
            </a:r>
          </a:p>
        </p:txBody>
      </p:sp>
      <p:sp>
        <p:nvSpPr>
          <p:cNvPr id="26640" name="Text Box 28"/>
          <p:cNvSpPr txBox="1">
            <a:spLocks noChangeAspect="1" noChangeArrowheads="1"/>
          </p:cNvSpPr>
          <p:nvPr/>
        </p:nvSpPr>
        <p:spPr bwMode="auto">
          <a:xfrm>
            <a:off x="4364038" y="34036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1800" b="1">
                <a:latin typeface="Times New Roman" pitchFamily="18" charset="0"/>
              </a:rPr>
              <a:t> 3’</a:t>
            </a:r>
          </a:p>
        </p:txBody>
      </p:sp>
      <p:sp>
        <p:nvSpPr>
          <p:cNvPr id="26641" name="Text Box 29"/>
          <p:cNvSpPr txBox="1">
            <a:spLocks noChangeAspect="1" noChangeArrowheads="1"/>
          </p:cNvSpPr>
          <p:nvPr/>
        </p:nvSpPr>
        <p:spPr bwMode="auto">
          <a:xfrm>
            <a:off x="600075" y="2541588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1800" b="1">
                <a:latin typeface="Times New Roman" pitchFamily="18" charset="0"/>
              </a:rPr>
              <a:t>5’</a:t>
            </a:r>
          </a:p>
        </p:txBody>
      </p:sp>
      <p:sp>
        <p:nvSpPr>
          <p:cNvPr id="26642" name="Text Box 30"/>
          <p:cNvSpPr txBox="1">
            <a:spLocks noChangeAspect="1" noChangeArrowheads="1"/>
          </p:cNvSpPr>
          <p:nvPr/>
        </p:nvSpPr>
        <p:spPr bwMode="auto">
          <a:xfrm>
            <a:off x="519113" y="289242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1800" b="1">
                <a:latin typeface="Times New Roman" pitchFamily="18" charset="0"/>
              </a:rPr>
              <a:t> 3’</a:t>
            </a:r>
          </a:p>
        </p:txBody>
      </p:sp>
      <p:sp>
        <p:nvSpPr>
          <p:cNvPr id="26643" name="Text Box 31"/>
          <p:cNvSpPr txBox="1">
            <a:spLocks noChangeAspect="1" noChangeArrowheads="1"/>
          </p:cNvSpPr>
          <p:nvPr/>
        </p:nvSpPr>
        <p:spPr bwMode="auto">
          <a:xfrm>
            <a:off x="2657475" y="203835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1800" b="1">
                <a:latin typeface="Times New Roman" pitchFamily="18" charset="0"/>
              </a:rPr>
              <a:t> 3’</a:t>
            </a:r>
          </a:p>
        </p:txBody>
      </p:sp>
      <p:sp>
        <p:nvSpPr>
          <p:cNvPr id="26644" name="Text Box 32"/>
          <p:cNvSpPr txBox="1">
            <a:spLocks noChangeAspect="1" noChangeArrowheads="1"/>
          </p:cNvSpPr>
          <p:nvPr/>
        </p:nvSpPr>
        <p:spPr bwMode="auto">
          <a:xfrm>
            <a:off x="4727575" y="3416300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1800" b="1">
                <a:latin typeface="Times New Roman" pitchFamily="18" charset="0"/>
              </a:rPr>
              <a:t> 5’</a:t>
            </a:r>
          </a:p>
        </p:txBody>
      </p:sp>
      <p:sp>
        <p:nvSpPr>
          <p:cNvPr id="26645" name="Text Box 33"/>
          <p:cNvSpPr txBox="1">
            <a:spLocks noChangeAspect="1" noChangeArrowheads="1"/>
          </p:cNvSpPr>
          <p:nvPr/>
        </p:nvSpPr>
        <p:spPr bwMode="auto">
          <a:xfrm>
            <a:off x="6423025" y="33448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1800" b="1">
                <a:latin typeface="Times New Roman" pitchFamily="18" charset="0"/>
              </a:rPr>
              <a:t> 5’</a:t>
            </a:r>
          </a:p>
        </p:txBody>
      </p:sp>
      <p:sp>
        <p:nvSpPr>
          <p:cNvPr id="26646" name="Text Box 34"/>
          <p:cNvSpPr txBox="1">
            <a:spLocks noChangeAspect="1" noChangeArrowheads="1"/>
          </p:cNvSpPr>
          <p:nvPr/>
        </p:nvSpPr>
        <p:spPr bwMode="auto">
          <a:xfrm>
            <a:off x="6245225" y="33448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1800" b="1">
                <a:latin typeface="Times New Roman" pitchFamily="18" charset="0"/>
              </a:rPr>
              <a:t> 3’</a:t>
            </a:r>
          </a:p>
        </p:txBody>
      </p:sp>
      <p:sp>
        <p:nvSpPr>
          <p:cNvPr id="26647" name="Line 35"/>
          <p:cNvSpPr>
            <a:spLocks noChangeAspect="1" noChangeShapeType="1"/>
          </p:cNvSpPr>
          <p:nvPr/>
        </p:nvSpPr>
        <p:spPr bwMode="auto">
          <a:xfrm>
            <a:off x="5383213" y="3400425"/>
            <a:ext cx="449262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48" name="Rectangle 36"/>
          <p:cNvSpPr>
            <a:spLocks noChangeArrowheads="1"/>
          </p:cNvSpPr>
          <p:nvPr/>
        </p:nvSpPr>
        <p:spPr bwMode="auto">
          <a:xfrm>
            <a:off x="5624513" y="3548063"/>
            <a:ext cx="766762" cy="80962"/>
          </a:xfrm>
          <a:prstGeom prst="rect">
            <a:avLst/>
          </a:prstGeom>
          <a:solidFill>
            <a:srgbClr val="4D94C3"/>
          </a:solidFill>
          <a:ln w="19050">
            <a:solidFill>
              <a:srgbClr val="4D94C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37"/>
          <p:cNvGrpSpPr>
            <a:grpSpLocks noChangeAspect="1"/>
          </p:cNvGrpSpPr>
          <p:nvPr/>
        </p:nvGrpSpPr>
        <p:grpSpPr bwMode="auto">
          <a:xfrm>
            <a:off x="5141913" y="3548063"/>
            <a:ext cx="588962" cy="209550"/>
            <a:chOff x="3109" y="911"/>
            <a:chExt cx="156" cy="59"/>
          </a:xfrm>
        </p:grpSpPr>
        <p:sp>
          <p:nvSpPr>
            <p:cNvPr id="26744" name="Rectangle 38"/>
            <p:cNvSpPr>
              <a:spLocks noChangeAspect="1" noChangeArrowheads="1"/>
            </p:cNvSpPr>
            <p:nvPr/>
          </p:nvSpPr>
          <p:spPr bwMode="auto">
            <a:xfrm>
              <a:off x="3109" y="911"/>
              <a:ext cx="156" cy="23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>
                <a:spcBef>
                  <a:spcPct val="0"/>
                </a:spcBef>
              </a:pP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26745" name="Rectangle 39"/>
            <p:cNvSpPr>
              <a:spLocks noChangeAspect="1" noChangeArrowheads="1"/>
            </p:cNvSpPr>
            <p:nvPr/>
          </p:nvSpPr>
          <p:spPr bwMode="auto">
            <a:xfrm>
              <a:off x="3232" y="922"/>
              <a:ext cx="8" cy="48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6" name="Rectangle 40"/>
            <p:cNvSpPr>
              <a:spLocks noChangeAspect="1" noChangeArrowheads="1"/>
            </p:cNvSpPr>
            <p:nvPr/>
          </p:nvSpPr>
          <p:spPr bwMode="auto">
            <a:xfrm>
              <a:off x="3184" y="922"/>
              <a:ext cx="8" cy="48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7" name="Rectangle 41"/>
            <p:cNvSpPr>
              <a:spLocks noChangeAspect="1" noChangeArrowheads="1"/>
            </p:cNvSpPr>
            <p:nvPr/>
          </p:nvSpPr>
          <p:spPr bwMode="auto">
            <a:xfrm>
              <a:off x="3137" y="922"/>
              <a:ext cx="7" cy="48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50" name="Freeform 42"/>
          <p:cNvSpPr>
            <a:spLocks noChangeAspect="1"/>
          </p:cNvSpPr>
          <p:nvPr/>
        </p:nvSpPr>
        <p:spPr bwMode="auto">
          <a:xfrm>
            <a:off x="1987550" y="2686050"/>
            <a:ext cx="52388" cy="185738"/>
          </a:xfrm>
          <a:custGeom>
            <a:avLst/>
            <a:gdLst>
              <a:gd name="T0" fmla="*/ 0 w 14"/>
              <a:gd name="T1" fmla="*/ 0 h 52"/>
              <a:gd name="T2" fmla="*/ 6 w 14"/>
              <a:gd name="T3" fmla="*/ 52 h 52"/>
              <a:gd name="T4" fmla="*/ 14 w 14"/>
              <a:gd name="T5" fmla="*/ 51 h 52"/>
              <a:gd name="T6" fmla="*/ 7 w 14"/>
              <a:gd name="T7" fmla="*/ 0 h 52"/>
              <a:gd name="T8" fmla="*/ 0 w 14"/>
              <a:gd name="T9" fmla="*/ 0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52"/>
              <a:gd name="T17" fmla="*/ 14 w 14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52">
                <a:moveTo>
                  <a:pt x="0" y="0"/>
                </a:moveTo>
                <a:lnTo>
                  <a:pt x="6" y="52"/>
                </a:lnTo>
                <a:lnTo>
                  <a:pt x="14" y="51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solidFill>
            <a:srgbClr val="4D94C3"/>
          </a:solidFill>
          <a:ln w="19050" cmpd="sng">
            <a:solidFill>
              <a:srgbClr val="4D94C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1" name="Freeform 43"/>
          <p:cNvSpPr>
            <a:spLocks noChangeAspect="1"/>
          </p:cNvSpPr>
          <p:nvPr/>
        </p:nvSpPr>
        <p:spPr bwMode="auto">
          <a:xfrm>
            <a:off x="2100263" y="2647950"/>
            <a:ext cx="115887" cy="173038"/>
          </a:xfrm>
          <a:custGeom>
            <a:avLst/>
            <a:gdLst>
              <a:gd name="T0" fmla="*/ 0 w 31"/>
              <a:gd name="T1" fmla="*/ 3 h 49"/>
              <a:gd name="T2" fmla="*/ 24 w 31"/>
              <a:gd name="T3" fmla="*/ 49 h 49"/>
              <a:gd name="T4" fmla="*/ 31 w 31"/>
              <a:gd name="T5" fmla="*/ 46 h 49"/>
              <a:gd name="T6" fmla="*/ 8 w 31"/>
              <a:gd name="T7" fmla="*/ 0 h 49"/>
              <a:gd name="T8" fmla="*/ 0 w 31"/>
              <a:gd name="T9" fmla="*/ 3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49"/>
              <a:gd name="T17" fmla="*/ 31 w 31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49">
                <a:moveTo>
                  <a:pt x="0" y="3"/>
                </a:moveTo>
                <a:lnTo>
                  <a:pt x="24" y="49"/>
                </a:lnTo>
                <a:lnTo>
                  <a:pt x="31" y="46"/>
                </a:lnTo>
                <a:lnTo>
                  <a:pt x="8" y="0"/>
                </a:lnTo>
                <a:lnTo>
                  <a:pt x="0" y="3"/>
                </a:lnTo>
                <a:close/>
              </a:path>
            </a:pathLst>
          </a:custGeom>
          <a:solidFill>
            <a:srgbClr val="4D94C3"/>
          </a:solidFill>
          <a:ln w="19050" cmpd="sng">
            <a:solidFill>
              <a:srgbClr val="4D94C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2" name="Freeform 44"/>
          <p:cNvSpPr>
            <a:spLocks noChangeAspect="1"/>
          </p:cNvSpPr>
          <p:nvPr/>
        </p:nvSpPr>
        <p:spPr bwMode="auto">
          <a:xfrm>
            <a:off x="2219325" y="2557463"/>
            <a:ext cx="150813" cy="153987"/>
          </a:xfrm>
          <a:custGeom>
            <a:avLst/>
            <a:gdLst>
              <a:gd name="T0" fmla="*/ 0 w 40"/>
              <a:gd name="T1" fmla="*/ 5 h 43"/>
              <a:gd name="T2" fmla="*/ 35 w 40"/>
              <a:gd name="T3" fmla="*/ 43 h 43"/>
              <a:gd name="T4" fmla="*/ 40 w 40"/>
              <a:gd name="T5" fmla="*/ 38 h 43"/>
              <a:gd name="T6" fmla="*/ 6 w 40"/>
              <a:gd name="T7" fmla="*/ 0 h 43"/>
              <a:gd name="T8" fmla="*/ 0 w 40"/>
              <a:gd name="T9" fmla="*/ 5 h 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43"/>
              <a:gd name="T17" fmla="*/ 40 w 40"/>
              <a:gd name="T18" fmla="*/ 43 h 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43">
                <a:moveTo>
                  <a:pt x="0" y="5"/>
                </a:moveTo>
                <a:lnTo>
                  <a:pt x="35" y="43"/>
                </a:lnTo>
                <a:lnTo>
                  <a:pt x="40" y="38"/>
                </a:lnTo>
                <a:lnTo>
                  <a:pt x="6" y="0"/>
                </a:lnTo>
                <a:lnTo>
                  <a:pt x="0" y="5"/>
                </a:lnTo>
                <a:close/>
              </a:path>
            </a:pathLst>
          </a:custGeom>
          <a:solidFill>
            <a:srgbClr val="4D94C3"/>
          </a:solidFill>
          <a:ln w="19050" cmpd="sng">
            <a:solidFill>
              <a:srgbClr val="4D94C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3" name="Freeform 45"/>
          <p:cNvSpPr>
            <a:spLocks noChangeAspect="1"/>
          </p:cNvSpPr>
          <p:nvPr/>
        </p:nvSpPr>
        <p:spPr bwMode="auto">
          <a:xfrm>
            <a:off x="2339975" y="2433638"/>
            <a:ext cx="177800" cy="128587"/>
          </a:xfrm>
          <a:custGeom>
            <a:avLst/>
            <a:gdLst>
              <a:gd name="T0" fmla="*/ 0 w 47"/>
              <a:gd name="T1" fmla="*/ 6 h 36"/>
              <a:gd name="T2" fmla="*/ 43 w 47"/>
              <a:gd name="T3" fmla="*/ 36 h 36"/>
              <a:gd name="T4" fmla="*/ 47 w 47"/>
              <a:gd name="T5" fmla="*/ 30 h 36"/>
              <a:gd name="T6" fmla="*/ 5 w 47"/>
              <a:gd name="T7" fmla="*/ 0 h 36"/>
              <a:gd name="T8" fmla="*/ 0 w 47"/>
              <a:gd name="T9" fmla="*/ 6 h 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"/>
              <a:gd name="T16" fmla="*/ 0 h 36"/>
              <a:gd name="T17" fmla="*/ 47 w 47"/>
              <a:gd name="T18" fmla="*/ 36 h 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" h="36">
                <a:moveTo>
                  <a:pt x="0" y="6"/>
                </a:moveTo>
                <a:lnTo>
                  <a:pt x="43" y="36"/>
                </a:lnTo>
                <a:lnTo>
                  <a:pt x="47" y="30"/>
                </a:lnTo>
                <a:lnTo>
                  <a:pt x="5" y="0"/>
                </a:lnTo>
                <a:lnTo>
                  <a:pt x="0" y="6"/>
                </a:lnTo>
                <a:close/>
              </a:path>
            </a:pathLst>
          </a:custGeom>
          <a:solidFill>
            <a:srgbClr val="4D94C3"/>
          </a:solidFill>
          <a:ln w="19050" cmpd="sng">
            <a:solidFill>
              <a:srgbClr val="4D94C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4" name="Freeform 46"/>
          <p:cNvSpPr>
            <a:spLocks noChangeAspect="1"/>
          </p:cNvSpPr>
          <p:nvPr/>
        </p:nvSpPr>
        <p:spPr bwMode="auto">
          <a:xfrm>
            <a:off x="2443163" y="2279650"/>
            <a:ext cx="182562" cy="117475"/>
          </a:xfrm>
          <a:custGeom>
            <a:avLst/>
            <a:gdLst>
              <a:gd name="T0" fmla="*/ 0 w 49"/>
              <a:gd name="T1" fmla="*/ 7 h 33"/>
              <a:gd name="T2" fmla="*/ 45 w 49"/>
              <a:gd name="T3" fmla="*/ 33 h 33"/>
              <a:gd name="T4" fmla="*/ 49 w 49"/>
              <a:gd name="T5" fmla="*/ 27 h 33"/>
              <a:gd name="T6" fmla="*/ 5 w 49"/>
              <a:gd name="T7" fmla="*/ 0 h 33"/>
              <a:gd name="T8" fmla="*/ 0 w 49"/>
              <a:gd name="T9" fmla="*/ 7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33"/>
              <a:gd name="T17" fmla="*/ 49 w 49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33">
                <a:moveTo>
                  <a:pt x="0" y="7"/>
                </a:moveTo>
                <a:lnTo>
                  <a:pt x="45" y="33"/>
                </a:lnTo>
                <a:lnTo>
                  <a:pt x="49" y="27"/>
                </a:lnTo>
                <a:lnTo>
                  <a:pt x="5" y="0"/>
                </a:lnTo>
                <a:lnTo>
                  <a:pt x="0" y="7"/>
                </a:lnTo>
                <a:close/>
              </a:path>
            </a:pathLst>
          </a:custGeom>
          <a:solidFill>
            <a:srgbClr val="4D94C3"/>
          </a:solidFill>
          <a:ln w="19050" cmpd="sng">
            <a:solidFill>
              <a:srgbClr val="4D94C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5" name="Freeform 47"/>
          <p:cNvSpPr>
            <a:spLocks noChangeAspect="1"/>
          </p:cNvSpPr>
          <p:nvPr/>
        </p:nvSpPr>
        <p:spPr bwMode="auto">
          <a:xfrm>
            <a:off x="2547938" y="2119313"/>
            <a:ext cx="166687" cy="131762"/>
          </a:xfrm>
          <a:custGeom>
            <a:avLst/>
            <a:gdLst>
              <a:gd name="T0" fmla="*/ 0 w 44"/>
              <a:gd name="T1" fmla="*/ 7 h 37"/>
              <a:gd name="T2" fmla="*/ 39 w 44"/>
              <a:gd name="T3" fmla="*/ 37 h 37"/>
              <a:gd name="T4" fmla="*/ 44 w 44"/>
              <a:gd name="T5" fmla="*/ 30 h 37"/>
              <a:gd name="T6" fmla="*/ 5 w 44"/>
              <a:gd name="T7" fmla="*/ 0 h 37"/>
              <a:gd name="T8" fmla="*/ 0 w 44"/>
              <a:gd name="T9" fmla="*/ 7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37"/>
              <a:gd name="T17" fmla="*/ 44 w 44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37">
                <a:moveTo>
                  <a:pt x="0" y="7"/>
                </a:moveTo>
                <a:lnTo>
                  <a:pt x="39" y="37"/>
                </a:lnTo>
                <a:lnTo>
                  <a:pt x="44" y="30"/>
                </a:lnTo>
                <a:lnTo>
                  <a:pt x="5" y="0"/>
                </a:lnTo>
                <a:lnTo>
                  <a:pt x="0" y="7"/>
                </a:lnTo>
                <a:close/>
              </a:path>
            </a:pathLst>
          </a:custGeom>
          <a:solidFill>
            <a:srgbClr val="4D94C3"/>
          </a:solidFill>
          <a:ln w="19050" cmpd="sng">
            <a:solidFill>
              <a:srgbClr val="4D94C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6" name="Freeform 48"/>
          <p:cNvSpPr>
            <a:spLocks noChangeAspect="1"/>
          </p:cNvSpPr>
          <p:nvPr/>
        </p:nvSpPr>
        <p:spPr bwMode="auto">
          <a:xfrm>
            <a:off x="2693988" y="1965325"/>
            <a:ext cx="130175" cy="161925"/>
          </a:xfrm>
          <a:custGeom>
            <a:avLst/>
            <a:gdLst>
              <a:gd name="T0" fmla="*/ 0 w 35"/>
              <a:gd name="T1" fmla="*/ 5 h 45"/>
              <a:gd name="T2" fmla="*/ 29 w 35"/>
              <a:gd name="T3" fmla="*/ 45 h 45"/>
              <a:gd name="T4" fmla="*/ 35 w 35"/>
              <a:gd name="T5" fmla="*/ 40 h 45"/>
              <a:gd name="T6" fmla="*/ 6 w 35"/>
              <a:gd name="T7" fmla="*/ 0 h 45"/>
              <a:gd name="T8" fmla="*/ 0 w 35"/>
              <a:gd name="T9" fmla="*/ 5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45"/>
              <a:gd name="T17" fmla="*/ 35 w 35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45">
                <a:moveTo>
                  <a:pt x="0" y="5"/>
                </a:moveTo>
                <a:lnTo>
                  <a:pt x="29" y="45"/>
                </a:lnTo>
                <a:lnTo>
                  <a:pt x="35" y="40"/>
                </a:lnTo>
                <a:lnTo>
                  <a:pt x="6" y="0"/>
                </a:lnTo>
                <a:lnTo>
                  <a:pt x="0" y="5"/>
                </a:lnTo>
                <a:close/>
              </a:path>
            </a:pathLst>
          </a:custGeom>
          <a:solidFill>
            <a:srgbClr val="4D94C3"/>
          </a:solidFill>
          <a:ln w="19050" cmpd="sng">
            <a:solidFill>
              <a:srgbClr val="4D94C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7" name="Freeform 49"/>
          <p:cNvSpPr>
            <a:spLocks noChangeAspect="1"/>
          </p:cNvSpPr>
          <p:nvPr/>
        </p:nvSpPr>
        <p:spPr bwMode="auto">
          <a:xfrm>
            <a:off x="2887663" y="1879600"/>
            <a:ext cx="82550" cy="171450"/>
          </a:xfrm>
          <a:custGeom>
            <a:avLst/>
            <a:gdLst>
              <a:gd name="T0" fmla="*/ 0 w 22"/>
              <a:gd name="T1" fmla="*/ 2 h 48"/>
              <a:gd name="T2" fmla="*/ 15 w 22"/>
              <a:gd name="T3" fmla="*/ 48 h 48"/>
              <a:gd name="T4" fmla="*/ 22 w 22"/>
              <a:gd name="T5" fmla="*/ 46 h 48"/>
              <a:gd name="T6" fmla="*/ 7 w 22"/>
              <a:gd name="T7" fmla="*/ 0 h 48"/>
              <a:gd name="T8" fmla="*/ 0 w 22"/>
              <a:gd name="T9" fmla="*/ 2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48"/>
              <a:gd name="T17" fmla="*/ 22 w 22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48">
                <a:moveTo>
                  <a:pt x="0" y="2"/>
                </a:moveTo>
                <a:lnTo>
                  <a:pt x="15" y="48"/>
                </a:lnTo>
                <a:lnTo>
                  <a:pt x="22" y="46"/>
                </a:lnTo>
                <a:lnTo>
                  <a:pt x="7" y="0"/>
                </a:lnTo>
                <a:lnTo>
                  <a:pt x="0" y="2"/>
                </a:lnTo>
                <a:close/>
              </a:path>
            </a:pathLst>
          </a:custGeom>
          <a:solidFill>
            <a:srgbClr val="4D94C3"/>
          </a:solidFill>
          <a:ln w="19050" cmpd="sng">
            <a:solidFill>
              <a:srgbClr val="4D94C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8" name="Freeform 50"/>
          <p:cNvSpPr>
            <a:spLocks noChangeAspect="1"/>
          </p:cNvSpPr>
          <p:nvPr/>
        </p:nvSpPr>
        <p:spPr bwMode="auto">
          <a:xfrm>
            <a:off x="1987550" y="2917825"/>
            <a:ext cx="52388" cy="185738"/>
          </a:xfrm>
          <a:custGeom>
            <a:avLst/>
            <a:gdLst>
              <a:gd name="T0" fmla="*/ 0 w 14"/>
              <a:gd name="T1" fmla="*/ 51 h 52"/>
              <a:gd name="T2" fmla="*/ 7 w 14"/>
              <a:gd name="T3" fmla="*/ 52 h 52"/>
              <a:gd name="T4" fmla="*/ 14 w 14"/>
              <a:gd name="T5" fmla="*/ 1 h 52"/>
              <a:gd name="T6" fmla="*/ 6 w 14"/>
              <a:gd name="T7" fmla="*/ 0 h 52"/>
              <a:gd name="T8" fmla="*/ 0 w 14"/>
              <a:gd name="T9" fmla="*/ 51 h 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52"/>
              <a:gd name="T17" fmla="*/ 14 w 14"/>
              <a:gd name="T18" fmla="*/ 52 h 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52">
                <a:moveTo>
                  <a:pt x="0" y="51"/>
                </a:moveTo>
                <a:lnTo>
                  <a:pt x="7" y="52"/>
                </a:lnTo>
                <a:lnTo>
                  <a:pt x="14" y="1"/>
                </a:lnTo>
                <a:lnTo>
                  <a:pt x="6" y="0"/>
                </a:lnTo>
                <a:lnTo>
                  <a:pt x="0" y="51"/>
                </a:lnTo>
                <a:close/>
              </a:path>
            </a:pathLst>
          </a:custGeom>
          <a:solidFill>
            <a:srgbClr val="4D94C3"/>
          </a:solidFill>
          <a:ln w="19050" cmpd="sng">
            <a:solidFill>
              <a:srgbClr val="4D94C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9" name="Freeform 51"/>
          <p:cNvSpPr>
            <a:spLocks noChangeAspect="1"/>
          </p:cNvSpPr>
          <p:nvPr/>
        </p:nvSpPr>
        <p:spPr bwMode="auto">
          <a:xfrm>
            <a:off x="2100263" y="2963863"/>
            <a:ext cx="115887" cy="177800"/>
          </a:xfrm>
          <a:custGeom>
            <a:avLst/>
            <a:gdLst>
              <a:gd name="T0" fmla="*/ 0 w 31"/>
              <a:gd name="T1" fmla="*/ 46 h 50"/>
              <a:gd name="T2" fmla="*/ 8 w 31"/>
              <a:gd name="T3" fmla="*/ 50 h 50"/>
              <a:gd name="T4" fmla="*/ 31 w 31"/>
              <a:gd name="T5" fmla="*/ 4 h 50"/>
              <a:gd name="T6" fmla="*/ 24 w 31"/>
              <a:gd name="T7" fmla="*/ 0 h 50"/>
              <a:gd name="T8" fmla="*/ 0 w 31"/>
              <a:gd name="T9" fmla="*/ 46 h 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1"/>
              <a:gd name="T16" fmla="*/ 0 h 50"/>
              <a:gd name="T17" fmla="*/ 31 w 31"/>
              <a:gd name="T18" fmla="*/ 50 h 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1" h="50">
                <a:moveTo>
                  <a:pt x="0" y="46"/>
                </a:moveTo>
                <a:lnTo>
                  <a:pt x="8" y="50"/>
                </a:lnTo>
                <a:lnTo>
                  <a:pt x="31" y="4"/>
                </a:lnTo>
                <a:lnTo>
                  <a:pt x="24" y="0"/>
                </a:lnTo>
                <a:lnTo>
                  <a:pt x="0" y="46"/>
                </a:lnTo>
                <a:close/>
              </a:path>
            </a:pathLst>
          </a:custGeom>
          <a:solidFill>
            <a:srgbClr val="4D94C3"/>
          </a:solidFill>
          <a:ln w="19050" cmpd="sng">
            <a:solidFill>
              <a:srgbClr val="4D94C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0" name="Freeform 52"/>
          <p:cNvSpPr>
            <a:spLocks noChangeAspect="1"/>
          </p:cNvSpPr>
          <p:nvPr/>
        </p:nvSpPr>
        <p:spPr bwMode="auto">
          <a:xfrm>
            <a:off x="2219325" y="3078163"/>
            <a:ext cx="150813" cy="153987"/>
          </a:xfrm>
          <a:custGeom>
            <a:avLst/>
            <a:gdLst>
              <a:gd name="T0" fmla="*/ 0 w 40"/>
              <a:gd name="T1" fmla="*/ 38 h 43"/>
              <a:gd name="T2" fmla="*/ 6 w 40"/>
              <a:gd name="T3" fmla="*/ 43 h 43"/>
              <a:gd name="T4" fmla="*/ 40 w 40"/>
              <a:gd name="T5" fmla="*/ 5 h 43"/>
              <a:gd name="T6" fmla="*/ 35 w 40"/>
              <a:gd name="T7" fmla="*/ 0 h 43"/>
              <a:gd name="T8" fmla="*/ 0 w 40"/>
              <a:gd name="T9" fmla="*/ 38 h 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"/>
              <a:gd name="T16" fmla="*/ 0 h 43"/>
              <a:gd name="T17" fmla="*/ 40 w 40"/>
              <a:gd name="T18" fmla="*/ 43 h 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" h="43">
                <a:moveTo>
                  <a:pt x="0" y="38"/>
                </a:moveTo>
                <a:lnTo>
                  <a:pt x="6" y="43"/>
                </a:lnTo>
                <a:lnTo>
                  <a:pt x="40" y="5"/>
                </a:lnTo>
                <a:lnTo>
                  <a:pt x="35" y="0"/>
                </a:lnTo>
                <a:lnTo>
                  <a:pt x="0" y="38"/>
                </a:lnTo>
                <a:close/>
              </a:path>
            </a:pathLst>
          </a:custGeom>
          <a:solidFill>
            <a:srgbClr val="4D94C3"/>
          </a:solidFill>
          <a:ln w="19050" cmpd="sng">
            <a:solidFill>
              <a:srgbClr val="4D94C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1" name="Freeform 53"/>
          <p:cNvSpPr>
            <a:spLocks noChangeAspect="1"/>
          </p:cNvSpPr>
          <p:nvPr/>
        </p:nvSpPr>
        <p:spPr bwMode="auto">
          <a:xfrm>
            <a:off x="2339975" y="3227388"/>
            <a:ext cx="177800" cy="127000"/>
          </a:xfrm>
          <a:custGeom>
            <a:avLst/>
            <a:gdLst>
              <a:gd name="T0" fmla="*/ 0 w 47"/>
              <a:gd name="T1" fmla="*/ 29 h 35"/>
              <a:gd name="T2" fmla="*/ 5 w 47"/>
              <a:gd name="T3" fmla="*/ 35 h 35"/>
              <a:gd name="T4" fmla="*/ 47 w 47"/>
              <a:gd name="T5" fmla="*/ 6 h 35"/>
              <a:gd name="T6" fmla="*/ 43 w 47"/>
              <a:gd name="T7" fmla="*/ 0 h 35"/>
              <a:gd name="T8" fmla="*/ 0 w 47"/>
              <a:gd name="T9" fmla="*/ 29 h 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"/>
              <a:gd name="T16" fmla="*/ 0 h 35"/>
              <a:gd name="T17" fmla="*/ 47 w 47"/>
              <a:gd name="T18" fmla="*/ 35 h 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" h="35">
                <a:moveTo>
                  <a:pt x="0" y="29"/>
                </a:moveTo>
                <a:lnTo>
                  <a:pt x="5" y="35"/>
                </a:lnTo>
                <a:lnTo>
                  <a:pt x="47" y="6"/>
                </a:lnTo>
                <a:lnTo>
                  <a:pt x="43" y="0"/>
                </a:lnTo>
                <a:lnTo>
                  <a:pt x="0" y="29"/>
                </a:lnTo>
                <a:close/>
              </a:path>
            </a:pathLst>
          </a:custGeom>
          <a:solidFill>
            <a:srgbClr val="4D94C3"/>
          </a:solidFill>
          <a:ln w="19050" cmpd="sng">
            <a:solidFill>
              <a:srgbClr val="4D94C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2" name="Freeform 54"/>
          <p:cNvSpPr>
            <a:spLocks noChangeAspect="1"/>
          </p:cNvSpPr>
          <p:nvPr/>
        </p:nvSpPr>
        <p:spPr bwMode="auto">
          <a:xfrm>
            <a:off x="2443163" y="3389313"/>
            <a:ext cx="182562" cy="115887"/>
          </a:xfrm>
          <a:custGeom>
            <a:avLst/>
            <a:gdLst>
              <a:gd name="T0" fmla="*/ 0 w 49"/>
              <a:gd name="T1" fmla="*/ 27 h 33"/>
              <a:gd name="T2" fmla="*/ 5 w 49"/>
              <a:gd name="T3" fmla="*/ 33 h 33"/>
              <a:gd name="T4" fmla="*/ 49 w 49"/>
              <a:gd name="T5" fmla="*/ 7 h 33"/>
              <a:gd name="T6" fmla="*/ 45 w 49"/>
              <a:gd name="T7" fmla="*/ 0 h 33"/>
              <a:gd name="T8" fmla="*/ 0 w 49"/>
              <a:gd name="T9" fmla="*/ 27 h 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33"/>
              <a:gd name="T17" fmla="*/ 49 w 49"/>
              <a:gd name="T18" fmla="*/ 33 h 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33">
                <a:moveTo>
                  <a:pt x="0" y="27"/>
                </a:moveTo>
                <a:lnTo>
                  <a:pt x="5" y="33"/>
                </a:lnTo>
                <a:lnTo>
                  <a:pt x="49" y="7"/>
                </a:lnTo>
                <a:lnTo>
                  <a:pt x="45" y="0"/>
                </a:lnTo>
                <a:lnTo>
                  <a:pt x="0" y="27"/>
                </a:lnTo>
                <a:close/>
              </a:path>
            </a:pathLst>
          </a:custGeom>
          <a:solidFill>
            <a:srgbClr val="4D94C3"/>
          </a:solidFill>
          <a:ln w="19050" cmpd="sng">
            <a:solidFill>
              <a:srgbClr val="4D94C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3" name="Freeform 55"/>
          <p:cNvSpPr>
            <a:spLocks noChangeAspect="1"/>
          </p:cNvSpPr>
          <p:nvPr/>
        </p:nvSpPr>
        <p:spPr bwMode="auto">
          <a:xfrm>
            <a:off x="2547938" y="3538538"/>
            <a:ext cx="166687" cy="131762"/>
          </a:xfrm>
          <a:custGeom>
            <a:avLst/>
            <a:gdLst>
              <a:gd name="T0" fmla="*/ 0 w 44"/>
              <a:gd name="T1" fmla="*/ 31 h 37"/>
              <a:gd name="T2" fmla="*/ 5 w 44"/>
              <a:gd name="T3" fmla="*/ 37 h 37"/>
              <a:gd name="T4" fmla="*/ 44 w 44"/>
              <a:gd name="T5" fmla="*/ 6 h 37"/>
              <a:gd name="T6" fmla="*/ 39 w 44"/>
              <a:gd name="T7" fmla="*/ 0 h 37"/>
              <a:gd name="T8" fmla="*/ 0 w 44"/>
              <a:gd name="T9" fmla="*/ 31 h 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37"/>
              <a:gd name="T17" fmla="*/ 44 w 44"/>
              <a:gd name="T18" fmla="*/ 37 h 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37">
                <a:moveTo>
                  <a:pt x="0" y="31"/>
                </a:moveTo>
                <a:lnTo>
                  <a:pt x="5" y="37"/>
                </a:lnTo>
                <a:lnTo>
                  <a:pt x="44" y="6"/>
                </a:lnTo>
                <a:lnTo>
                  <a:pt x="39" y="0"/>
                </a:lnTo>
                <a:lnTo>
                  <a:pt x="0" y="31"/>
                </a:lnTo>
                <a:close/>
              </a:path>
            </a:pathLst>
          </a:custGeom>
          <a:solidFill>
            <a:srgbClr val="4D94C3"/>
          </a:solidFill>
          <a:ln w="19050" cmpd="sng">
            <a:solidFill>
              <a:srgbClr val="4D94C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4" name="Freeform 56"/>
          <p:cNvSpPr>
            <a:spLocks noChangeAspect="1"/>
          </p:cNvSpPr>
          <p:nvPr/>
        </p:nvSpPr>
        <p:spPr bwMode="auto">
          <a:xfrm>
            <a:off x="2693988" y="3667125"/>
            <a:ext cx="130175" cy="157163"/>
          </a:xfrm>
          <a:custGeom>
            <a:avLst/>
            <a:gdLst>
              <a:gd name="T0" fmla="*/ 0 w 35"/>
              <a:gd name="T1" fmla="*/ 39 h 44"/>
              <a:gd name="T2" fmla="*/ 6 w 35"/>
              <a:gd name="T3" fmla="*/ 44 h 44"/>
              <a:gd name="T4" fmla="*/ 35 w 35"/>
              <a:gd name="T5" fmla="*/ 4 h 44"/>
              <a:gd name="T6" fmla="*/ 29 w 35"/>
              <a:gd name="T7" fmla="*/ 0 h 44"/>
              <a:gd name="T8" fmla="*/ 0 w 35"/>
              <a:gd name="T9" fmla="*/ 39 h 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44"/>
              <a:gd name="T17" fmla="*/ 35 w 35"/>
              <a:gd name="T18" fmla="*/ 44 h 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44">
                <a:moveTo>
                  <a:pt x="0" y="39"/>
                </a:moveTo>
                <a:lnTo>
                  <a:pt x="6" y="44"/>
                </a:lnTo>
                <a:lnTo>
                  <a:pt x="35" y="4"/>
                </a:lnTo>
                <a:lnTo>
                  <a:pt x="29" y="0"/>
                </a:lnTo>
                <a:lnTo>
                  <a:pt x="0" y="39"/>
                </a:lnTo>
                <a:close/>
              </a:path>
            </a:pathLst>
          </a:custGeom>
          <a:solidFill>
            <a:srgbClr val="4D94C3"/>
          </a:solidFill>
          <a:ln w="19050" cmpd="sng">
            <a:solidFill>
              <a:srgbClr val="4D94C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5" name="Freeform 57"/>
          <p:cNvSpPr>
            <a:spLocks noChangeAspect="1"/>
          </p:cNvSpPr>
          <p:nvPr/>
        </p:nvSpPr>
        <p:spPr bwMode="auto">
          <a:xfrm>
            <a:off x="2887663" y="3733800"/>
            <a:ext cx="82550" cy="176213"/>
          </a:xfrm>
          <a:custGeom>
            <a:avLst/>
            <a:gdLst>
              <a:gd name="T0" fmla="*/ 0 w 22"/>
              <a:gd name="T1" fmla="*/ 47 h 49"/>
              <a:gd name="T2" fmla="*/ 7 w 22"/>
              <a:gd name="T3" fmla="*/ 49 h 49"/>
              <a:gd name="T4" fmla="*/ 22 w 22"/>
              <a:gd name="T5" fmla="*/ 3 h 49"/>
              <a:gd name="T6" fmla="*/ 15 w 22"/>
              <a:gd name="T7" fmla="*/ 0 h 49"/>
              <a:gd name="T8" fmla="*/ 0 w 22"/>
              <a:gd name="T9" fmla="*/ 47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"/>
              <a:gd name="T16" fmla="*/ 0 h 49"/>
              <a:gd name="T17" fmla="*/ 22 w 22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" h="49">
                <a:moveTo>
                  <a:pt x="0" y="47"/>
                </a:moveTo>
                <a:lnTo>
                  <a:pt x="7" y="49"/>
                </a:lnTo>
                <a:lnTo>
                  <a:pt x="22" y="3"/>
                </a:lnTo>
                <a:lnTo>
                  <a:pt x="15" y="0"/>
                </a:lnTo>
                <a:lnTo>
                  <a:pt x="0" y="47"/>
                </a:lnTo>
                <a:close/>
              </a:path>
            </a:pathLst>
          </a:custGeom>
          <a:solidFill>
            <a:srgbClr val="4D94C3"/>
          </a:solidFill>
          <a:ln w="19050" cmpd="sng">
            <a:solidFill>
              <a:srgbClr val="4D94C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6" name="Freeform 58"/>
          <p:cNvSpPr>
            <a:spLocks noChangeAspect="1"/>
          </p:cNvSpPr>
          <p:nvPr/>
        </p:nvSpPr>
        <p:spPr bwMode="auto">
          <a:xfrm>
            <a:off x="996950" y="3021013"/>
            <a:ext cx="7031038" cy="981075"/>
          </a:xfrm>
          <a:custGeom>
            <a:avLst/>
            <a:gdLst>
              <a:gd name="T0" fmla="*/ 106 w 1859"/>
              <a:gd name="T1" fmla="*/ 1 h 274"/>
              <a:gd name="T2" fmla="*/ 0 w 1859"/>
              <a:gd name="T3" fmla="*/ 1 h 274"/>
              <a:gd name="T4" fmla="*/ 176 w 1859"/>
              <a:gd name="T5" fmla="*/ 24 h 274"/>
              <a:gd name="T6" fmla="*/ 176 w 1859"/>
              <a:gd name="T7" fmla="*/ 24 h 274"/>
              <a:gd name="T8" fmla="*/ 234 w 1859"/>
              <a:gd name="T9" fmla="*/ 27 h 274"/>
              <a:gd name="T10" fmla="*/ 333 w 1859"/>
              <a:gd name="T11" fmla="*/ 72 h 274"/>
              <a:gd name="T12" fmla="*/ 370 w 1859"/>
              <a:gd name="T13" fmla="*/ 127 h 274"/>
              <a:gd name="T14" fmla="*/ 399 w 1859"/>
              <a:gd name="T15" fmla="*/ 175 h 274"/>
              <a:gd name="T16" fmla="*/ 448 w 1859"/>
              <a:gd name="T17" fmla="*/ 236 h 274"/>
              <a:gd name="T18" fmla="*/ 527 w 1859"/>
              <a:gd name="T19" fmla="*/ 270 h 274"/>
              <a:gd name="T20" fmla="*/ 586 w 1859"/>
              <a:gd name="T21" fmla="*/ 274 h 274"/>
              <a:gd name="T22" fmla="*/ 610 w 1859"/>
              <a:gd name="T23" fmla="*/ 274 h 274"/>
              <a:gd name="T24" fmla="*/ 664 w 1859"/>
              <a:gd name="T25" fmla="*/ 274 h 274"/>
              <a:gd name="T26" fmla="*/ 742 w 1859"/>
              <a:gd name="T27" fmla="*/ 274 h 274"/>
              <a:gd name="T28" fmla="*/ 841 w 1859"/>
              <a:gd name="T29" fmla="*/ 274 h 274"/>
              <a:gd name="T30" fmla="*/ 954 w 1859"/>
              <a:gd name="T31" fmla="*/ 274 h 274"/>
              <a:gd name="T32" fmla="*/ 1077 w 1859"/>
              <a:gd name="T33" fmla="*/ 274 h 274"/>
              <a:gd name="T34" fmla="*/ 1205 w 1859"/>
              <a:gd name="T35" fmla="*/ 274 h 274"/>
              <a:gd name="T36" fmla="*/ 1334 w 1859"/>
              <a:gd name="T37" fmla="*/ 274 h 274"/>
              <a:gd name="T38" fmla="*/ 1459 w 1859"/>
              <a:gd name="T39" fmla="*/ 274 h 274"/>
              <a:gd name="T40" fmla="*/ 1575 w 1859"/>
              <a:gd name="T41" fmla="*/ 274 h 274"/>
              <a:gd name="T42" fmla="*/ 1677 w 1859"/>
              <a:gd name="T43" fmla="*/ 274 h 274"/>
              <a:gd name="T44" fmla="*/ 1761 w 1859"/>
              <a:gd name="T45" fmla="*/ 274 h 274"/>
              <a:gd name="T46" fmla="*/ 1821 w 1859"/>
              <a:gd name="T47" fmla="*/ 274 h 274"/>
              <a:gd name="T48" fmla="*/ 1854 w 1859"/>
              <a:gd name="T49" fmla="*/ 274 h 274"/>
              <a:gd name="T50" fmla="*/ 1859 w 1859"/>
              <a:gd name="T51" fmla="*/ 252 h 274"/>
              <a:gd name="T52" fmla="*/ 1849 w 1859"/>
              <a:gd name="T53" fmla="*/ 252 h 274"/>
              <a:gd name="T54" fmla="*/ 1809 w 1859"/>
              <a:gd name="T55" fmla="*/ 252 h 274"/>
              <a:gd name="T56" fmla="*/ 1742 w 1859"/>
              <a:gd name="T57" fmla="*/ 252 h 274"/>
              <a:gd name="T58" fmla="*/ 1653 w 1859"/>
              <a:gd name="T59" fmla="*/ 252 h 274"/>
              <a:gd name="T60" fmla="*/ 1547 w 1859"/>
              <a:gd name="T61" fmla="*/ 252 h 274"/>
              <a:gd name="T62" fmla="*/ 1428 w 1859"/>
              <a:gd name="T63" fmla="*/ 252 h 274"/>
              <a:gd name="T64" fmla="*/ 1302 w 1859"/>
              <a:gd name="T65" fmla="*/ 252 h 274"/>
              <a:gd name="T66" fmla="*/ 1173 w 1859"/>
              <a:gd name="T67" fmla="*/ 252 h 274"/>
              <a:gd name="T68" fmla="*/ 1045 w 1859"/>
              <a:gd name="T69" fmla="*/ 252 h 274"/>
              <a:gd name="T70" fmla="*/ 924 w 1859"/>
              <a:gd name="T71" fmla="*/ 252 h 274"/>
              <a:gd name="T72" fmla="*/ 815 w 1859"/>
              <a:gd name="T73" fmla="*/ 252 h 274"/>
              <a:gd name="T74" fmla="*/ 721 w 1859"/>
              <a:gd name="T75" fmla="*/ 252 h 274"/>
              <a:gd name="T76" fmla="*/ 648 w 1859"/>
              <a:gd name="T77" fmla="*/ 252 h 274"/>
              <a:gd name="T78" fmla="*/ 601 w 1859"/>
              <a:gd name="T79" fmla="*/ 252 h 274"/>
              <a:gd name="T80" fmla="*/ 584 w 1859"/>
              <a:gd name="T81" fmla="*/ 252 h 274"/>
              <a:gd name="T82" fmla="*/ 506 w 1859"/>
              <a:gd name="T83" fmla="*/ 241 h 274"/>
              <a:gd name="T84" fmla="*/ 443 w 1859"/>
              <a:gd name="T85" fmla="*/ 199 h 274"/>
              <a:gd name="T86" fmla="*/ 397 w 1859"/>
              <a:gd name="T87" fmla="*/ 127 h 274"/>
              <a:gd name="T88" fmla="*/ 372 w 1859"/>
              <a:gd name="T89" fmla="*/ 84 h 274"/>
              <a:gd name="T90" fmla="*/ 306 w 1859"/>
              <a:gd name="T91" fmla="*/ 25 h 274"/>
              <a:gd name="T92" fmla="*/ 211 w 1859"/>
              <a:gd name="T93" fmla="*/ 1 h 274"/>
              <a:gd name="T94" fmla="*/ 175 w 1859"/>
              <a:gd name="T95" fmla="*/ 1 h 27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59"/>
              <a:gd name="T145" fmla="*/ 0 h 274"/>
              <a:gd name="T146" fmla="*/ 1859 w 1859"/>
              <a:gd name="T147" fmla="*/ 274 h 274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59" h="274">
                <a:moveTo>
                  <a:pt x="175" y="1"/>
                </a:moveTo>
                <a:lnTo>
                  <a:pt x="165" y="1"/>
                </a:lnTo>
                <a:lnTo>
                  <a:pt x="140" y="1"/>
                </a:lnTo>
                <a:lnTo>
                  <a:pt x="106" y="1"/>
                </a:lnTo>
                <a:lnTo>
                  <a:pt x="69" y="1"/>
                </a:lnTo>
                <a:lnTo>
                  <a:pt x="34" y="1"/>
                </a:lnTo>
                <a:lnTo>
                  <a:pt x="9" y="1"/>
                </a:lnTo>
                <a:lnTo>
                  <a:pt x="0" y="1"/>
                </a:lnTo>
                <a:lnTo>
                  <a:pt x="0" y="24"/>
                </a:lnTo>
                <a:lnTo>
                  <a:pt x="176" y="24"/>
                </a:lnTo>
                <a:lnTo>
                  <a:pt x="181" y="24"/>
                </a:lnTo>
                <a:lnTo>
                  <a:pt x="194" y="24"/>
                </a:lnTo>
                <a:lnTo>
                  <a:pt x="211" y="24"/>
                </a:lnTo>
                <a:lnTo>
                  <a:pt x="234" y="27"/>
                </a:lnTo>
                <a:lnTo>
                  <a:pt x="259" y="32"/>
                </a:lnTo>
                <a:lnTo>
                  <a:pt x="285" y="41"/>
                </a:lnTo>
                <a:lnTo>
                  <a:pt x="310" y="53"/>
                </a:lnTo>
                <a:lnTo>
                  <a:pt x="333" y="72"/>
                </a:lnTo>
                <a:lnTo>
                  <a:pt x="352" y="96"/>
                </a:lnTo>
                <a:lnTo>
                  <a:pt x="359" y="107"/>
                </a:lnTo>
                <a:lnTo>
                  <a:pt x="370" y="127"/>
                </a:lnTo>
                <a:lnTo>
                  <a:pt x="377" y="138"/>
                </a:lnTo>
                <a:lnTo>
                  <a:pt x="388" y="157"/>
                </a:lnTo>
                <a:lnTo>
                  <a:pt x="399" y="175"/>
                </a:lnTo>
                <a:lnTo>
                  <a:pt x="410" y="193"/>
                </a:lnTo>
                <a:lnTo>
                  <a:pt x="422" y="208"/>
                </a:lnTo>
                <a:lnTo>
                  <a:pt x="434" y="223"/>
                </a:lnTo>
                <a:lnTo>
                  <a:pt x="448" y="236"/>
                </a:lnTo>
                <a:lnTo>
                  <a:pt x="464" y="247"/>
                </a:lnTo>
                <a:lnTo>
                  <a:pt x="482" y="257"/>
                </a:lnTo>
                <a:lnTo>
                  <a:pt x="503" y="264"/>
                </a:lnTo>
                <a:lnTo>
                  <a:pt x="527" y="270"/>
                </a:lnTo>
                <a:lnTo>
                  <a:pt x="554" y="273"/>
                </a:lnTo>
                <a:lnTo>
                  <a:pt x="584" y="274"/>
                </a:lnTo>
                <a:lnTo>
                  <a:pt x="586" y="274"/>
                </a:lnTo>
                <a:lnTo>
                  <a:pt x="589" y="274"/>
                </a:lnTo>
                <a:lnTo>
                  <a:pt x="594" y="274"/>
                </a:lnTo>
                <a:lnTo>
                  <a:pt x="601" y="274"/>
                </a:lnTo>
                <a:lnTo>
                  <a:pt x="610" y="274"/>
                </a:lnTo>
                <a:lnTo>
                  <a:pt x="621" y="274"/>
                </a:lnTo>
                <a:lnTo>
                  <a:pt x="634" y="274"/>
                </a:lnTo>
                <a:lnTo>
                  <a:pt x="648" y="274"/>
                </a:lnTo>
                <a:lnTo>
                  <a:pt x="664" y="274"/>
                </a:lnTo>
                <a:lnTo>
                  <a:pt x="682" y="274"/>
                </a:lnTo>
                <a:lnTo>
                  <a:pt x="701" y="274"/>
                </a:lnTo>
                <a:lnTo>
                  <a:pt x="721" y="274"/>
                </a:lnTo>
                <a:lnTo>
                  <a:pt x="742" y="274"/>
                </a:lnTo>
                <a:lnTo>
                  <a:pt x="765" y="274"/>
                </a:lnTo>
                <a:lnTo>
                  <a:pt x="790" y="274"/>
                </a:lnTo>
                <a:lnTo>
                  <a:pt x="815" y="274"/>
                </a:lnTo>
                <a:lnTo>
                  <a:pt x="841" y="274"/>
                </a:lnTo>
                <a:lnTo>
                  <a:pt x="868" y="274"/>
                </a:lnTo>
                <a:lnTo>
                  <a:pt x="896" y="274"/>
                </a:lnTo>
                <a:lnTo>
                  <a:pt x="924" y="274"/>
                </a:lnTo>
                <a:lnTo>
                  <a:pt x="954" y="274"/>
                </a:lnTo>
                <a:lnTo>
                  <a:pt x="983" y="274"/>
                </a:lnTo>
                <a:lnTo>
                  <a:pt x="1014" y="274"/>
                </a:lnTo>
                <a:lnTo>
                  <a:pt x="1045" y="274"/>
                </a:lnTo>
                <a:lnTo>
                  <a:pt x="1077" y="274"/>
                </a:lnTo>
                <a:lnTo>
                  <a:pt x="1108" y="274"/>
                </a:lnTo>
                <a:lnTo>
                  <a:pt x="1140" y="274"/>
                </a:lnTo>
                <a:lnTo>
                  <a:pt x="1173" y="274"/>
                </a:lnTo>
                <a:lnTo>
                  <a:pt x="1205" y="274"/>
                </a:lnTo>
                <a:lnTo>
                  <a:pt x="1237" y="274"/>
                </a:lnTo>
                <a:lnTo>
                  <a:pt x="1270" y="274"/>
                </a:lnTo>
                <a:lnTo>
                  <a:pt x="1302" y="274"/>
                </a:lnTo>
                <a:lnTo>
                  <a:pt x="1334" y="274"/>
                </a:lnTo>
                <a:lnTo>
                  <a:pt x="1365" y="274"/>
                </a:lnTo>
                <a:lnTo>
                  <a:pt x="1397" y="274"/>
                </a:lnTo>
                <a:lnTo>
                  <a:pt x="1428" y="274"/>
                </a:lnTo>
                <a:lnTo>
                  <a:pt x="1459" y="274"/>
                </a:lnTo>
                <a:lnTo>
                  <a:pt x="1489" y="274"/>
                </a:lnTo>
                <a:lnTo>
                  <a:pt x="1518" y="274"/>
                </a:lnTo>
                <a:lnTo>
                  <a:pt x="1547" y="274"/>
                </a:lnTo>
                <a:lnTo>
                  <a:pt x="1575" y="274"/>
                </a:lnTo>
                <a:lnTo>
                  <a:pt x="1602" y="274"/>
                </a:lnTo>
                <a:lnTo>
                  <a:pt x="1628" y="274"/>
                </a:lnTo>
                <a:lnTo>
                  <a:pt x="1653" y="274"/>
                </a:lnTo>
                <a:lnTo>
                  <a:pt x="1677" y="274"/>
                </a:lnTo>
                <a:lnTo>
                  <a:pt x="1700" y="274"/>
                </a:lnTo>
                <a:lnTo>
                  <a:pt x="1721" y="274"/>
                </a:lnTo>
                <a:lnTo>
                  <a:pt x="1742" y="274"/>
                </a:lnTo>
                <a:lnTo>
                  <a:pt x="1761" y="274"/>
                </a:lnTo>
                <a:lnTo>
                  <a:pt x="1778" y="274"/>
                </a:lnTo>
                <a:lnTo>
                  <a:pt x="1795" y="274"/>
                </a:lnTo>
                <a:lnTo>
                  <a:pt x="1809" y="274"/>
                </a:lnTo>
                <a:lnTo>
                  <a:pt x="1821" y="274"/>
                </a:lnTo>
                <a:lnTo>
                  <a:pt x="1833" y="274"/>
                </a:lnTo>
                <a:lnTo>
                  <a:pt x="1842" y="274"/>
                </a:lnTo>
                <a:lnTo>
                  <a:pt x="1849" y="274"/>
                </a:lnTo>
                <a:lnTo>
                  <a:pt x="1854" y="274"/>
                </a:lnTo>
                <a:lnTo>
                  <a:pt x="1857" y="274"/>
                </a:lnTo>
                <a:lnTo>
                  <a:pt x="1859" y="274"/>
                </a:lnTo>
                <a:lnTo>
                  <a:pt x="1859" y="252"/>
                </a:lnTo>
                <a:lnTo>
                  <a:pt x="1857" y="252"/>
                </a:lnTo>
                <a:lnTo>
                  <a:pt x="1854" y="252"/>
                </a:lnTo>
                <a:lnTo>
                  <a:pt x="1849" y="252"/>
                </a:lnTo>
                <a:lnTo>
                  <a:pt x="1842" y="252"/>
                </a:lnTo>
                <a:lnTo>
                  <a:pt x="1833" y="252"/>
                </a:lnTo>
                <a:lnTo>
                  <a:pt x="1821" y="252"/>
                </a:lnTo>
                <a:lnTo>
                  <a:pt x="1809" y="252"/>
                </a:lnTo>
                <a:lnTo>
                  <a:pt x="1795" y="252"/>
                </a:lnTo>
                <a:lnTo>
                  <a:pt x="1778" y="252"/>
                </a:lnTo>
                <a:lnTo>
                  <a:pt x="1761" y="252"/>
                </a:lnTo>
                <a:lnTo>
                  <a:pt x="1742" y="252"/>
                </a:lnTo>
                <a:lnTo>
                  <a:pt x="1721" y="252"/>
                </a:lnTo>
                <a:lnTo>
                  <a:pt x="1700" y="252"/>
                </a:lnTo>
                <a:lnTo>
                  <a:pt x="1677" y="252"/>
                </a:lnTo>
                <a:lnTo>
                  <a:pt x="1653" y="252"/>
                </a:lnTo>
                <a:lnTo>
                  <a:pt x="1628" y="252"/>
                </a:lnTo>
                <a:lnTo>
                  <a:pt x="1602" y="252"/>
                </a:lnTo>
                <a:lnTo>
                  <a:pt x="1575" y="252"/>
                </a:lnTo>
                <a:lnTo>
                  <a:pt x="1547" y="252"/>
                </a:lnTo>
                <a:lnTo>
                  <a:pt x="1518" y="252"/>
                </a:lnTo>
                <a:lnTo>
                  <a:pt x="1489" y="252"/>
                </a:lnTo>
                <a:lnTo>
                  <a:pt x="1459" y="252"/>
                </a:lnTo>
                <a:lnTo>
                  <a:pt x="1428" y="252"/>
                </a:lnTo>
                <a:lnTo>
                  <a:pt x="1397" y="252"/>
                </a:lnTo>
                <a:lnTo>
                  <a:pt x="1365" y="252"/>
                </a:lnTo>
                <a:lnTo>
                  <a:pt x="1334" y="252"/>
                </a:lnTo>
                <a:lnTo>
                  <a:pt x="1302" y="252"/>
                </a:lnTo>
                <a:lnTo>
                  <a:pt x="1270" y="252"/>
                </a:lnTo>
                <a:lnTo>
                  <a:pt x="1237" y="252"/>
                </a:lnTo>
                <a:lnTo>
                  <a:pt x="1205" y="252"/>
                </a:lnTo>
                <a:lnTo>
                  <a:pt x="1173" y="252"/>
                </a:lnTo>
                <a:lnTo>
                  <a:pt x="1140" y="252"/>
                </a:lnTo>
                <a:lnTo>
                  <a:pt x="1108" y="252"/>
                </a:lnTo>
                <a:lnTo>
                  <a:pt x="1077" y="252"/>
                </a:lnTo>
                <a:lnTo>
                  <a:pt x="1045" y="252"/>
                </a:lnTo>
                <a:lnTo>
                  <a:pt x="1014" y="252"/>
                </a:lnTo>
                <a:lnTo>
                  <a:pt x="983" y="252"/>
                </a:lnTo>
                <a:lnTo>
                  <a:pt x="954" y="252"/>
                </a:lnTo>
                <a:lnTo>
                  <a:pt x="924" y="252"/>
                </a:lnTo>
                <a:lnTo>
                  <a:pt x="896" y="252"/>
                </a:lnTo>
                <a:lnTo>
                  <a:pt x="868" y="252"/>
                </a:lnTo>
                <a:lnTo>
                  <a:pt x="841" y="252"/>
                </a:lnTo>
                <a:lnTo>
                  <a:pt x="815" y="252"/>
                </a:lnTo>
                <a:lnTo>
                  <a:pt x="790" y="252"/>
                </a:lnTo>
                <a:lnTo>
                  <a:pt x="765" y="252"/>
                </a:lnTo>
                <a:lnTo>
                  <a:pt x="742" y="252"/>
                </a:lnTo>
                <a:lnTo>
                  <a:pt x="721" y="252"/>
                </a:lnTo>
                <a:lnTo>
                  <a:pt x="701" y="252"/>
                </a:lnTo>
                <a:lnTo>
                  <a:pt x="682" y="252"/>
                </a:lnTo>
                <a:lnTo>
                  <a:pt x="664" y="252"/>
                </a:lnTo>
                <a:lnTo>
                  <a:pt x="648" y="252"/>
                </a:lnTo>
                <a:lnTo>
                  <a:pt x="634" y="252"/>
                </a:lnTo>
                <a:lnTo>
                  <a:pt x="621" y="252"/>
                </a:lnTo>
                <a:lnTo>
                  <a:pt x="610" y="252"/>
                </a:lnTo>
                <a:lnTo>
                  <a:pt x="601" y="252"/>
                </a:lnTo>
                <a:lnTo>
                  <a:pt x="594" y="252"/>
                </a:lnTo>
                <a:lnTo>
                  <a:pt x="589" y="252"/>
                </a:lnTo>
                <a:lnTo>
                  <a:pt x="586" y="252"/>
                </a:lnTo>
                <a:lnTo>
                  <a:pt x="584" y="252"/>
                </a:lnTo>
                <a:lnTo>
                  <a:pt x="555" y="251"/>
                </a:lnTo>
                <a:lnTo>
                  <a:pt x="529" y="247"/>
                </a:lnTo>
                <a:lnTo>
                  <a:pt x="506" y="241"/>
                </a:lnTo>
                <a:lnTo>
                  <a:pt x="488" y="234"/>
                </a:lnTo>
                <a:lnTo>
                  <a:pt x="471" y="224"/>
                </a:lnTo>
                <a:lnTo>
                  <a:pt x="456" y="212"/>
                </a:lnTo>
                <a:lnTo>
                  <a:pt x="443" y="199"/>
                </a:lnTo>
                <a:lnTo>
                  <a:pt x="431" y="183"/>
                </a:lnTo>
                <a:lnTo>
                  <a:pt x="420" y="166"/>
                </a:lnTo>
                <a:lnTo>
                  <a:pt x="408" y="147"/>
                </a:lnTo>
                <a:lnTo>
                  <a:pt x="397" y="127"/>
                </a:lnTo>
                <a:lnTo>
                  <a:pt x="390" y="115"/>
                </a:lnTo>
                <a:lnTo>
                  <a:pt x="378" y="95"/>
                </a:lnTo>
                <a:lnTo>
                  <a:pt x="372" y="84"/>
                </a:lnTo>
                <a:lnTo>
                  <a:pt x="353" y="59"/>
                </a:lnTo>
                <a:lnTo>
                  <a:pt x="331" y="40"/>
                </a:lnTo>
                <a:lnTo>
                  <a:pt x="306" y="25"/>
                </a:lnTo>
                <a:lnTo>
                  <a:pt x="281" y="14"/>
                </a:lnTo>
                <a:lnTo>
                  <a:pt x="256" y="7"/>
                </a:lnTo>
                <a:lnTo>
                  <a:pt x="232" y="3"/>
                </a:lnTo>
                <a:lnTo>
                  <a:pt x="211" y="1"/>
                </a:lnTo>
                <a:lnTo>
                  <a:pt x="194" y="0"/>
                </a:lnTo>
                <a:lnTo>
                  <a:pt x="181" y="1"/>
                </a:lnTo>
                <a:lnTo>
                  <a:pt x="175" y="1"/>
                </a:lnTo>
                <a:close/>
              </a:path>
            </a:pathLst>
          </a:custGeom>
          <a:solidFill>
            <a:srgbClr val="4D94C3"/>
          </a:solidFill>
          <a:ln w="19050" cmpd="sng">
            <a:solidFill>
              <a:srgbClr val="4D94C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7" name="Freeform 59"/>
          <p:cNvSpPr>
            <a:spLocks noChangeAspect="1"/>
          </p:cNvSpPr>
          <p:nvPr/>
        </p:nvSpPr>
        <p:spPr bwMode="auto">
          <a:xfrm>
            <a:off x="996950" y="1784350"/>
            <a:ext cx="7031038" cy="976313"/>
          </a:xfrm>
          <a:custGeom>
            <a:avLst/>
            <a:gdLst>
              <a:gd name="T0" fmla="*/ 527 w 1859"/>
              <a:gd name="T1" fmla="*/ 4 h 273"/>
              <a:gd name="T2" fmla="*/ 464 w 1859"/>
              <a:gd name="T3" fmla="*/ 27 h 273"/>
              <a:gd name="T4" fmla="*/ 421 w 1859"/>
              <a:gd name="T5" fmla="*/ 66 h 273"/>
              <a:gd name="T6" fmla="*/ 387 w 1859"/>
              <a:gd name="T7" fmla="*/ 117 h 273"/>
              <a:gd name="T8" fmla="*/ 370 w 1859"/>
              <a:gd name="T9" fmla="*/ 147 h 273"/>
              <a:gd name="T10" fmla="*/ 352 w 1859"/>
              <a:gd name="T11" fmla="*/ 178 h 273"/>
              <a:gd name="T12" fmla="*/ 285 w 1859"/>
              <a:gd name="T13" fmla="*/ 232 h 273"/>
              <a:gd name="T14" fmla="*/ 211 w 1859"/>
              <a:gd name="T15" fmla="*/ 249 h 273"/>
              <a:gd name="T16" fmla="*/ 176 w 1859"/>
              <a:gd name="T17" fmla="*/ 250 h 273"/>
              <a:gd name="T18" fmla="*/ 176 w 1859"/>
              <a:gd name="T19" fmla="*/ 249 h 273"/>
              <a:gd name="T20" fmla="*/ 0 w 1859"/>
              <a:gd name="T21" fmla="*/ 249 h 273"/>
              <a:gd name="T22" fmla="*/ 9 w 1859"/>
              <a:gd name="T23" fmla="*/ 273 h 273"/>
              <a:gd name="T24" fmla="*/ 106 w 1859"/>
              <a:gd name="T25" fmla="*/ 273 h 273"/>
              <a:gd name="T26" fmla="*/ 175 w 1859"/>
              <a:gd name="T27" fmla="*/ 273 h 273"/>
              <a:gd name="T28" fmla="*/ 194 w 1859"/>
              <a:gd name="T29" fmla="*/ 273 h 273"/>
              <a:gd name="T30" fmla="*/ 256 w 1859"/>
              <a:gd name="T31" fmla="*/ 266 h 273"/>
              <a:gd name="T32" fmla="*/ 331 w 1859"/>
              <a:gd name="T33" fmla="*/ 234 h 273"/>
              <a:gd name="T34" fmla="*/ 372 w 1859"/>
              <a:gd name="T35" fmla="*/ 189 h 273"/>
              <a:gd name="T36" fmla="*/ 396 w 1859"/>
              <a:gd name="T37" fmla="*/ 148 h 273"/>
              <a:gd name="T38" fmla="*/ 419 w 1859"/>
              <a:gd name="T39" fmla="*/ 109 h 273"/>
              <a:gd name="T40" fmla="*/ 456 w 1859"/>
              <a:gd name="T41" fmla="*/ 62 h 273"/>
              <a:gd name="T42" fmla="*/ 506 w 1859"/>
              <a:gd name="T43" fmla="*/ 33 h 273"/>
              <a:gd name="T44" fmla="*/ 584 w 1859"/>
              <a:gd name="T45" fmla="*/ 23 h 273"/>
              <a:gd name="T46" fmla="*/ 589 w 1859"/>
              <a:gd name="T47" fmla="*/ 23 h 273"/>
              <a:gd name="T48" fmla="*/ 610 w 1859"/>
              <a:gd name="T49" fmla="*/ 23 h 273"/>
              <a:gd name="T50" fmla="*/ 648 w 1859"/>
              <a:gd name="T51" fmla="*/ 23 h 273"/>
              <a:gd name="T52" fmla="*/ 701 w 1859"/>
              <a:gd name="T53" fmla="*/ 23 h 273"/>
              <a:gd name="T54" fmla="*/ 765 w 1859"/>
              <a:gd name="T55" fmla="*/ 23 h 273"/>
              <a:gd name="T56" fmla="*/ 841 w 1859"/>
              <a:gd name="T57" fmla="*/ 23 h 273"/>
              <a:gd name="T58" fmla="*/ 924 w 1859"/>
              <a:gd name="T59" fmla="*/ 23 h 273"/>
              <a:gd name="T60" fmla="*/ 1014 w 1859"/>
              <a:gd name="T61" fmla="*/ 23 h 273"/>
              <a:gd name="T62" fmla="*/ 1108 w 1859"/>
              <a:gd name="T63" fmla="*/ 23 h 273"/>
              <a:gd name="T64" fmla="*/ 1205 w 1859"/>
              <a:gd name="T65" fmla="*/ 23 h 273"/>
              <a:gd name="T66" fmla="*/ 1302 w 1859"/>
              <a:gd name="T67" fmla="*/ 23 h 273"/>
              <a:gd name="T68" fmla="*/ 1397 w 1859"/>
              <a:gd name="T69" fmla="*/ 23 h 273"/>
              <a:gd name="T70" fmla="*/ 1489 w 1859"/>
              <a:gd name="T71" fmla="*/ 23 h 273"/>
              <a:gd name="T72" fmla="*/ 1575 w 1859"/>
              <a:gd name="T73" fmla="*/ 23 h 273"/>
              <a:gd name="T74" fmla="*/ 1653 w 1859"/>
              <a:gd name="T75" fmla="*/ 23 h 273"/>
              <a:gd name="T76" fmla="*/ 1721 w 1859"/>
              <a:gd name="T77" fmla="*/ 23 h 273"/>
              <a:gd name="T78" fmla="*/ 1778 w 1859"/>
              <a:gd name="T79" fmla="*/ 23 h 273"/>
              <a:gd name="T80" fmla="*/ 1821 w 1859"/>
              <a:gd name="T81" fmla="*/ 23 h 273"/>
              <a:gd name="T82" fmla="*/ 1849 w 1859"/>
              <a:gd name="T83" fmla="*/ 23 h 273"/>
              <a:gd name="T84" fmla="*/ 1859 w 1859"/>
              <a:gd name="T85" fmla="*/ 23 h 273"/>
              <a:gd name="T86" fmla="*/ 584 w 1859"/>
              <a:gd name="T87" fmla="*/ 0 h 2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859"/>
              <a:gd name="T133" fmla="*/ 0 h 273"/>
              <a:gd name="T134" fmla="*/ 1859 w 1859"/>
              <a:gd name="T135" fmla="*/ 273 h 27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859" h="273">
                <a:moveTo>
                  <a:pt x="584" y="0"/>
                </a:moveTo>
                <a:lnTo>
                  <a:pt x="554" y="1"/>
                </a:lnTo>
                <a:lnTo>
                  <a:pt x="527" y="4"/>
                </a:lnTo>
                <a:lnTo>
                  <a:pt x="503" y="10"/>
                </a:lnTo>
                <a:lnTo>
                  <a:pt x="482" y="18"/>
                </a:lnTo>
                <a:lnTo>
                  <a:pt x="464" y="27"/>
                </a:lnTo>
                <a:lnTo>
                  <a:pt x="448" y="38"/>
                </a:lnTo>
                <a:lnTo>
                  <a:pt x="434" y="51"/>
                </a:lnTo>
                <a:lnTo>
                  <a:pt x="421" y="66"/>
                </a:lnTo>
                <a:lnTo>
                  <a:pt x="409" y="82"/>
                </a:lnTo>
                <a:lnTo>
                  <a:pt x="398" y="99"/>
                </a:lnTo>
                <a:lnTo>
                  <a:pt x="387" y="117"/>
                </a:lnTo>
                <a:lnTo>
                  <a:pt x="376" y="136"/>
                </a:lnTo>
                <a:lnTo>
                  <a:pt x="370" y="147"/>
                </a:lnTo>
                <a:lnTo>
                  <a:pt x="359" y="167"/>
                </a:lnTo>
                <a:lnTo>
                  <a:pt x="352" y="178"/>
                </a:lnTo>
                <a:lnTo>
                  <a:pt x="333" y="201"/>
                </a:lnTo>
                <a:lnTo>
                  <a:pt x="310" y="220"/>
                </a:lnTo>
                <a:lnTo>
                  <a:pt x="285" y="232"/>
                </a:lnTo>
                <a:lnTo>
                  <a:pt x="259" y="241"/>
                </a:lnTo>
                <a:lnTo>
                  <a:pt x="234" y="246"/>
                </a:lnTo>
                <a:lnTo>
                  <a:pt x="211" y="249"/>
                </a:lnTo>
                <a:lnTo>
                  <a:pt x="194" y="250"/>
                </a:lnTo>
                <a:lnTo>
                  <a:pt x="181" y="250"/>
                </a:lnTo>
                <a:lnTo>
                  <a:pt x="176" y="250"/>
                </a:lnTo>
                <a:lnTo>
                  <a:pt x="176" y="249"/>
                </a:lnTo>
                <a:lnTo>
                  <a:pt x="0" y="249"/>
                </a:lnTo>
                <a:lnTo>
                  <a:pt x="0" y="273"/>
                </a:lnTo>
                <a:lnTo>
                  <a:pt x="9" y="273"/>
                </a:lnTo>
                <a:lnTo>
                  <a:pt x="34" y="273"/>
                </a:lnTo>
                <a:lnTo>
                  <a:pt x="69" y="273"/>
                </a:lnTo>
                <a:lnTo>
                  <a:pt x="106" y="273"/>
                </a:lnTo>
                <a:lnTo>
                  <a:pt x="140" y="273"/>
                </a:lnTo>
                <a:lnTo>
                  <a:pt x="165" y="273"/>
                </a:lnTo>
                <a:lnTo>
                  <a:pt x="175" y="273"/>
                </a:lnTo>
                <a:lnTo>
                  <a:pt x="181" y="273"/>
                </a:lnTo>
                <a:lnTo>
                  <a:pt x="194" y="273"/>
                </a:lnTo>
                <a:lnTo>
                  <a:pt x="211" y="272"/>
                </a:lnTo>
                <a:lnTo>
                  <a:pt x="232" y="270"/>
                </a:lnTo>
                <a:lnTo>
                  <a:pt x="256" y="266"/>
                </a:lnTo>
                <a:lnTo>
                  <a:pt x="281" y="259"/>
                </a:lnTo>
                <a:lnTo>
                  <a:pt x="306" y="248"/>
                </a:lnTo>
                <a:lnTo>
                  <a:pt x="331" y="234"/>
                </a:lnTo>
                <a:lnTo>
                  <a:pt x="353" y="214"/>
                </a:lnTo>
                <a:lnTo>
                  <a:pt x="372" y="189"/>
                </a:lnTo>
                <a:lnTo>
                  <a:pt x="378" y="179"/>
                </a:lnTo>
                <a:lnTo>
                  <a:pt x="390" y="158"/>
                </a:lnTo>
                <a:lnTo>
                  <a:pt x="396" y="148"/>
                </a:lnTo>
                <a:lnTo>
                  <a:pt x="408" y="127"/>
                </a:lnTo>
                <a:lnTo>
                  <a:pt x="419" y="109"/>
                </a:lnTo>
                <a:lnTo>
                  <a:pt x="431" y="91"/>
                </a:lnTo>
                <a:lnTo>
                  <a:pt x="442" y="76"/>
                </a:lnTo>
                <a:lnTo>
                  <a:pt x="456" y="62"/>
                </a:lnTo>
                <a:lnTo>
                  <a:pt x="470" y="51"/>
                </a:lnTo>
                <a:lnTo>
                  <a:pt x="487" y="41"/>
                </a:lnTo>
                <a:lnTo>
                  <a:pt x="506" y="33"/>
                </a:lnTo>
                <a:lnTo>
                  <a:pt x="529" y="28"/>
                </a:lnTo>
                <a:lnTo>
                  <a:pt x="555" y="24"/>
                </a:lnTo>
                <a:lnTo>
                  <a:pt x="584" y="23"/>
                </a:lnTo>
                <a:lnTo>
                  <a:pt x="586" y="23"/>
                </a:lnTo>
                <a:lnTo>
                  <a:pt x="589" y="23"/>
                </a:lnTo>
                <a:lnTo>
                  <a:pt x="594" y="23"/>
                </a:lnTo>
                <a:lnTo>
                  <a:pt x="601" y="23"/>
                </a:lnTo>
                <a:lnTo>
                  <a:pt x="610" y="23"/>
                </a:lnTo>
                <a:lnTo>
                  <a:pt x="621" y="23"/>
                </a:lnTo>
                <a:lnTo>
                  <a:pt x="634" y="23"/>
                </a:lnTo>
                <a:lnTo>
                  <a:pt x="648" y="23"/>
                </a:lnTo>
                <a:lnTo>
                  <a:pt x="664" y="23"/>
                </a:lnTo>
                <a:lnTo>
                  <a:pt x="682" y="23"/>
                </a:lnTo>
                <a:lnTo>
                  <a:pt x="701" y="23"/>
                </a:lnTo>
                <a:lnTo>
                  <a:pt x="721" y="23"/>
                </a:lnTo>
                <a:lnTo>
                  <a:pt x="742" y="23"/>
                </a:lnTo>
                <a:lnTo>
                  <a:pt x="765" y="23"/>
                </a:lnTo>
                <a:lnTo>
                  <a:pt x="790" y="23"/>
                </a:lnTo>
                <a:lnTo>
                  <a:pt x="815" y="23"/>
                </a:lnTo>
                <a:lnTo>
                  <a:pt x="841" y="23"/>
                </a:lnTo>
                <a:lnTo>
                  <a:pt x="868" y="23"/>
                </a:lnTo>
                <a:lnTo>
                  <a:pt x="896" y="23"/>
                </a:lnTo>
                <a:lnTo>
                  <a:pt x="924" y="23"/>
                </a:lnTo>
                <a:lnTo>
                  <a:pt x="954" y="23"/>
                </a:lnTo>
                <a:lnTo>
                  <a:pt x="983" y="23"/>
                </a:lnTo>
                <a:lnTo>
                  <a:pt x="1014" y="23"/>
                </a:lnTo>
                <a:lnTo>
                  <a:pt x="1045" y="23"/>
                </a:lnTo>
                <a:lnTo>
                  <a:pt x="1077" y="23"/>
                </a:lnTo>
                <a:lnTo>
                  <a:pt x="1108" y="23"/>
                </a:lnTo>
                <a:lnTo>
                  <a:pt x="1140" y="23"/>
                </a:lnTo>
                <a:lnTo>
                  <a:pt x="1173" y="23"/>
                </a:lnTo>
                <a:lnTo>
                  <a:pt x="1205" y="23"/>
                </a:lnTo>
                <a:lnTo>
                  <a:pt x="1237" y="23"/>
                </a:lnTo>
                <a:lnTo>
                  <a:pt x="1270" y="23"/>
                </a:lnTo>
                <a:lnTo>
                  <a:pt x="1302" y="23"/>
                </a:lnTo>
                <a:lnTo>
                  <a:pt x="1334" y="23"/>
                </a:lnTo>
                <a:lnTo>
                  <a:pt x="1365" y="23"/>
                </a:lnTo>
                <a:lnTo>
                  <a:pt x="1397" y="23"/>
                </a:lnTo>
                <a:lnTo>
                  <a:pt x="1428" y="23"/>
                </a:lnTo>
                <a:lnTo>
                  <a:pt x="1459" y="23"/>
                </a:lnTo>
                <a:lnTo>
                  <a:pt x="1489" y="23"/>
                </a:lnTo>
                <a:lnTo>
                  <a:pt x="1518" y="23"/>
                </a:lnTo>
                <a:lnTo>
                  <a:pt x="1547" y="23"/>
                </a:lnTo>
                <a:lnTo>
                  <a:pt x="1575" y="23"/>
                </a:lnTo>
                <a:lnTo>
                  <a:pt x="1602" y="23"/>
                </a:lnTo>
                <a:lnTo>
                  <a:pt x="1628" y="23"/>
                </a:lnTo>
                <a:lnTo>
                  <a:pt x="1653" y="23"/>
                </a:lnTo>
                <a:lnTo>
                  <a:pt x="1677" y="23"/>
                </a:lnTo>
                <a:lnTo>
                  <a:pt x="1700" y="23"/>
                </a:lnTo>
                <a:lnTo>
                  <a:pt x="1721" y="23"/>
                </a:lnTo>
                <a:lnTo>
                  <a:pt x="1742" y="23"/>
                </a:lnTo>
                <a:lnTo>
                  <a:pt x="1761" y="23"/>
                </a:lnTo>
                <a:lnTo>
                  <a:pt x="1778" y="23"/>
                </a:lnTo>
                <a:lnTo>
                  <a:pt x="1795" y="23"/>
                </a:lnTo>
                <a:lnTo>
                  <a:pt x="1809" y="23"/>
                </a:lnTo>
                <a:lnTo>
                  <a:pt x="1821" y="23"/>
                </a:lnTo>
                <a:lnTo>
                  <a:pt x="1833" y="23"/>
                </a:lnTo>
                <a:lnTo>
                  <a:pt x="1842" y="23"/>
                </a:lnTo>
                <a:lnTo>
                  <a:pt x="1849" y="23"/>
                </a:lnTo>
                <a:lnTo>
                  <a:pt x="1854" y="23"/>
                </a:lnTo>
                <a:lnTo>
                  <a:pt x="1857" y="23"/>
                </a:lnTo>
                <a:lnTo>
                  <a:pt x="1859" y="23"/>
                </a:lnTo>
                <a:lnTo>
                  <a:pt x="1859" y="0"/>
                </a:lnTo>
                <a:lnTo>
                  <a:pt x="584" y="0"/>
                </a:lnTo>
                <a:close/>
              </a:path>
            </a:pathLst>
          </a:custGeom>
          <a:solidFill>
            <a:srgbClr val="4D94C3"/>
          </a:solidFill>
          <a:ln w="19050" cmpd="sng">
            <a:solidFill>
              <a:srgbClr val="4D94C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3101975" y="1827213"/>
            <a:ext cx="3632200" cy="339725"/>
            <a:chOff x="2896" y="1474"/>
            <a:chExt cx="1445" cy="143"/>
          </a:xfrm>
        </p:grpSpPr>
        <p:sp>
          <p:nvSpPr>
            <p:cNvPr id="26723" name="Rectangle 61"/>
            <p:cNvSpPr>
              <a:spLocks noChangeAspect="1" noChangeArrowheads="1"/>
            </p:cNvSpPr>
            <p:nvPr/>
          </p:nvSpPr>
          <p:spPr bwMode="auto">
            <a:xfrm>
              <a:off x="2968" y="1474"/>
              <a:ext cx="11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4" name="Rectangle 62"/>
            <p:cNvSpPr>
              <a:spLocks noChangeAspect="1" noChangeArrowheads="1"/>
            </p:cNvSpPr>
            <p:nvPr/>
          </p:nvSpPr>
          <p:spPr bwMode="auto">
            <a:xfrm>
              <a:off x="2896" y="1474"/>
              <a:ext cx="12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5" name="Rectangle 63"/>
            <p:cNvSpPr>
              <a:spLocks noChangeAspect="1" noChangeArrowheads="1"/>
            </p:cNvSpPr>
            <p:nvPr/>
          </p:nvSpPr>
          <p:spPr bwMode="auto">
            <a:xfrm>
              <a:off x="3039" y="1474"/>
              <a:ext cx="12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6" name="Rectangle 64"/>
            <p:cNvSpPr>
              <a:spLocks noChangeAspect="1" noChangeArrowheads="1"/>
            </p:cNvSpPr>
            <p:nvPr/>
          </p:nvSpPr>
          <p:spPr bwMode="auto">
            <a:xfrm>
              <a:off x="3111" y="1474"/>
              <a:ext cx="11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7" name="Rectangle 65"/>
            <p:cNvSpPr>
              <a:spLocks noChangeAspect="1" noChangeArrowheads="1"/>
            </p:cNvSpPr>
            <p:nvPr/>
          </p:nvSpPr>
          <p:spPr bwMode="auto">
            <a:xfrm>
              <a:off x="3182" y="1474"/>
              <a:ext cx="12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8" name="Rectangle 66"/>
            <p:cNvSpPr>
              <a:spLocks noChangeAspect="1" noChangeArrowheads="1"/>
            </p:cNvSpPr>
            <p:nvPr/>
          </p:nvSpPr>
          <p:spPr bwMode="auto">
            <a:xfrm>
              <a:off x="3254" y="1474"/>
              <a:ext cx="12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9" name="Rectangle 67"/>
            <p:cNvSpPr>
              <a:spLocks noChangeAspect="1" noChangeArrowheads="1"/>
            </p:cNvSpPr>
            <p:nvPr/>
          </p:nvSpPr>
          <p:spPr bwMode="auto">
            <a:xfrm>
              <a:off x="3326" y="1474"/>
              <a:ext cx="11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0" name="Rectangle 68"/>
            <p:cNvSpPr>
              <a:spLocks noChangeAspect="1" noChangeArrowheads="1"/>
            </p:cNvSpPr>
            <p:nvPr/>
          </p:nvSpPr>
          <p:spPr bwMode="auto">
            <a:xfrm>
              <a:off x="3397" y="1474"/>
              <a:ext cx="12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1" name="Rectangle 69"/>
            <p:cNvSpPr>
              <a:spLocks noChangeAspect="1" noChangeArrowheads="1"/>
            </p:cNvSpPr>
            <p:nvPr/>
          </p:nvSpPr>
          <p:spPr bwMode="auto">
            <a:xfrm>
              <a:off x="3469" y="1474"/>
              <a:ext cx="11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2" name="Rectangle 70"/>
            <p:cNvSpPr>
              <a:spLocks noChangeAspect="1" noChangeArrowheads="1"/>
            </p:cNvSpPr>
            <p:nvPr/>
          </p:nvSpPr>
          <p:spPr bwMode="auto">
            <a:xfrm>
              <a:off x="3540" y="1474"/>
              <a:ext cx="12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3" name="Rectangle 71"/>
            <p:cNvSpPr>
              <a:spLocks noChangeAspect="1" noChangeArrowheads="1"/>
            </p:cNvSpPr>
            <p:nvPr/>
          </p:nvSpPr>
          <p:spPr bwMode="auto">
            <a:xfrm>
              <a:off x="3612" y="1474"/>
              <a:ext cx="11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4" name="Rectangle 72"/>
            <p:cNvSpPr>
              <a:spLocks noChangeAspect="1" noChangeArrowheads="1"/>
            </p:cNvSpPr>
            <p:nvPr/>
          </p:nvSpPr>
          <p:spPr bwMode="auto">
            <a:xfrm>
              <a:off x="3683" y="1474"/>
              <a:ext cx="12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5" name="Rectangle 73"/>
            <p:cNvSpPr>
              <a:spLocks noChangeAspect="1" noChangeArrowheads="1"/>
            </p:cNvSpPr>
            <p:nvPr/>
          </p:nvSpPr>
          <p:spPr bwMode="auto">
            <a:xfrm>
              <a:off x="3755" y="1474"/>
              <a:ext cx="12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6" name="Rectangle 74"/>
            <p:cNvSpPr>
              <a:spLocks noChangeAspect="1" noChangeArrowheads="1"/>
            </p:cNvSpPr>
            <p:nvPr/>
          </p:nvSpPr>
          <p:spPr bwMode="auto">
            <a:xfrm>
              <a:off x="3826" y="1474"/>
              <a:ext cx="12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7" name="Rectangle 75"/>
            <p:cNvSpPr>
              <a:spLocks noChangeAspect="1" noChangeArrowheads="1"/>
            </p:cNvSpPr>
            <p:nvPr/>
          </p:nvSpPr>
          <p:spPr bwMode="auto">
            <a:xfrm>
              <a:off x="3898" y="1474"/>
              <a:ext cx="12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8" name="Rectangle 76"/>
            <p:cNvSpPr>
              <a:spLocks noChangeAspect="1" noChangeArrowheads="1"/>
            </p:cNvSpPr>
            <p:nvPr/>
          </p:nvSpPr>
          <p:spPr bwMode="auto">
            <a:xfrm>
              <a:off x="3970" y="1474"/>
              <a:ext cx="11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39" name="Rectangle 77"/>
            <p:cNvSpPr>
              <a:spLocks noChangeAspect="1" noChangeArrowheads="1"/>
            </p:cNvSpPr>
            <p:nvPr/>
          </p:nvSpPr>
          <p:spPr bwMode="auto">
            <a:xfrm>
              <a:off x="4043" y="1474"/>
              <a:ext cx="10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0" name="Rectangle 78"/>
            <p:cNvSpPr>
              <a:spLocks noChangeAspect="1" noChangeArrowheads="1"/>
            </p:cNvSpPr>
            <p:nvPr/>
          </p:nvSpPr>
          <p:spPr bwMode="auto">
            <a:xfrm>
              <a:off x="4113" y="1474"/>
              <a:ext cx="12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1" name="Rectangle 79"/>
            <p:cNvSpPr>
              <a:spLocks noChangeAspect="1" noChangeArrowheads="1"/>
            </p:cNvSpPr>
            <p:nvPr/>
          </p:nvSpPr>
          <p:spPr bwMode="auto">
            <a:xfrm>
              <a:off x="4186" y="1474"/>
              <a:ext cx="10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2" name="Rectangle 80"/>
            <p:cNvSpPr>
              <a:spLocks noChangeAspect="1" noChangeArrowheads="1"/>
            </p:cNvSpPr>
            <p:nvPr/>
          </p:nvSpPr>
          <p:spPr bwMode="auto">
            <a:xfrm>
              <a:off x="4256" y="1474"/>
              <a:ext cx="12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43" name="Rectangle 81"/>
            <p:cNvSpPr>
              <a:spLocks noChangeAspect="1" noChangeArrowheads="1"/>
            </p:cNvSpPr>
            <p:nvPr/>
          </p:nvSpPr>
          <p:spPr bwMode="auto">
            <a:xfrm>
              <a:off x="4329" y="1474"/>
              <a:ext cx="12" cy="143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2"/>
          <p:cNvGrpSpPr>
            <a:grpSpLocks/>
          </p:cNvGrpSpPr>
          <p:nvPr/>
        </p:nvGrpSpPr>
        <p:grpSpPr bwMode="auto">
          <a:xfrm>
            <a:off x="6884988" y="1827213"/>
            <a:ext cx="1109662" cy="177800"/>
            <a:chOff x="4401" y="1474"/>
            <a:chExt cx="442" cy="75"/>
          </a:xfrm>
        </p:grpSpPr>
        <p:sp>
          <p:nvSpPr>
            <p:cNvPr id="26716" name="Rectangle 83"/>
            <p:cNvSpPr>
              <a:spLocks noChangeAspect="1" noChangeArrowheads="1"/>
            </p:cNvSpPr>
            <p:nvPr/>
          </p:nvSpPr>
          <p:spPr bwMode="auto">
            <a:xfrm>
              <a:off x="4401" y="1474"/>
              <a:ext cx="10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7" name="Rectangle 84"/>
            <p:cNvSpPr>
              <a:spLocks noChangeAspect="1" noChangeArrowheads="1"/>
            </p:cNvSpPr>
            <p:nvPr/>
          </p:nvSpPr>
          <p:spPr bwMode="auto">
            <a:xfrm>
              <a:off x="4472" y="1474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8" name="Rectangle 85"/>
            <p:cNvSpPr>
              <a:spLocks noChangeAspect="1" noChangeArrowheads="1"/>
            </p:cNvSpPr>
            <p:nvPr/>
          </p:nvSpPr>
          <p:spPr bwMode="auto">
            <a:xfrm>
              <a:off x="4544" y="1474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9" name="Rectangle 86"/>
            <p:cNvSpPr>
              <a:spLocks noChangeAspect="1" noChangeArrowheads="1"/>
            </p:cNvSpPr>
            <p:nvPr/>
          </p:nvSpPr>
          <p:spPr bwMode="auto">
            <a:xfrm>
              <a:off x="4615" y="1474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0" name="Rectangle 87"/>
            <p:cNvSpPr>
              <a:spLocks noChangeAspect="1" noChangeArrowheads="1"/>
            </p:cNvSpPr>
            <p:nvPr/>
          </p:nvSpPr>
          <p:spPr bwMode="auto">
            <a:xfrm>
              <a:off x="4687" y="1474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1" name="Rectangle 88"/>
            <p:cNvSpPr>
              <a:spLocks noChangeAspect="1" noChangeArrowheads="1"/>
            </p:cNvSpPr>
            <p:nvPr/>
          </p:nvSpPr>
          <p:spPr bwMode="auto">
            <a:xfrm>
              <a:off x="4759" y="1474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22" name="Rectangle 89"/>
            <p:cNvSpPr>
              <a:spLocks noChangeAspect="1" noChangeArrowheads="1"/>
            </p:cNvSpPr>
            <p:nvPr/>
          </p:nvSpPr>
          <p:spPr bwMode="auto">
            <a:xfrm>
              <a:off x="4831" y="1474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0"/>
          <p:cNvGrpSpPr>
            <a:grpSpLocks/>
          </p:cNvGrpSpPr>
          <p:nvPr/>
        </p:nvGrpSpPr>
        <p:grpSpPr bwMode="auto">
          <a:xfrm>
            <a:off x="3101975" y="3787775"/>
            <a:ext cx="4171950" cy="179388"/>
            <a:chOff x="2896" y="2299"/>
            <a:chExt cx="1660" cy="75"/>
          </a:xfrm>
        </p:grpSpPr>
        <p:sp>
          <p:nvSpPr>
            <p:cNvPr id="26698" name="Rectangle 91"/>
            <p:cNvSpPr>
              <a:spLocks noChangeAspect="1" noChangeArrowheads="1"/>
            </p:cNvSpPr>
            <p:nvPr/>
          </p:nvSpPr>
          <p:spPr bwMode="auto">
            <a:xfrm>
              <a:off x="2968" y="2299"/>
              <a:ext cx="11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9" name="Rectangle 92"/>
            <p:cNvSpPr>
              <a:spLocks noChangeAspect="1" noChangeArrowheads="1"/>
            </p:cNvSpPr>
            <p:nvPr/>
          </p:nvSpPr>
          <p:spPr bwMode="auto">
            <a:xfrm>
              <a:off x="2896" y="2299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0" name="Rectangle 93"/>
            <p:cNvSpPr>
              <a:spLocks noChangeAspect="1" noChangeArrowheads="1"/>
            </p:cNvSpPr>
            <p:nvPr/>
          </p:nvSpPr>
          <p:spPr bwMode="auto">
            <a:xfrm>
              <a:off x="3039" y="2299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1" name="Rectangle 94"/>
            <p:cNvSpPr>
              <a:spLocks noChangeAspect="1" noChangeArrowheads="1"/>
            </p:cNvSpPr>
            <p:nvPr/>
          </p:nvSpPr>
          <p:spPr bwMode="auto">
            <a:xfrm>
              <a:off x="3111" y="2299"/>
              <a:ext cx="11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2" name="Rectangle 95"/>
            <p:cNvSpPr>
              <a:spLocks noChangeAspect="1" noChangeArrowheads="1"/>
            </p:cNvSpPr>
            <p:nvPr/>
          </p:nvSpPr>
          <p:spPr bwMode="auto">
            <a:xfrm>
              <a:off x="3182" y="2299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3" name="Rectangle 96"/>
            <p:cNvSpPr>
              <a:spLocks noChangeAspect="1" noChangeArrowheads="1"/>
            </p:cNvSpPr>
            <p:nvPr/>
          </p:nvSpPr>
          <p:spPr bwMode="auto">
            <a:xfrm>
              <a:off x="3254" y="2299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4" name="Rectangle 97"/>
            <p:cNvSpPr>
              <a:spLocks noChangeAspect="1" noChangeArrowheads="1"/>
            </p:cNvSpPr>
            <p:nvPr/>
          </p:nvSpPr>
          <p:spPr bwMode="auto">
            <a:xfrm>
              <a:off x="3469" y="2299"/>
              <a:ext cx="11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5" name="Rectangle 98"/>
            <p:cNvSpPr>
              <a:spLocks noChangeAspect="1" noChangeArrowheads="1"/>
            </p:cNvSpPr>
            <p:nvPr/>
          </p:nvSpPr>
          <p:spPr bwMode="auto">
            <a:xfrm>
              <a:off x="3540" y="2299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6" name="Rectangle 99"/>
            <p:cNvSpPr>
              <a:spLocks noChangeAspect="1" noChangeArrowheads="1"/>
            </p:cNvSpPr>
            <p:nvPr/>
          </p:nvSpPr>
          <p:spPr bwMode="auto">
            <a:xfrm>
              <a:off x="3612" y="2299"/>
              <a:ext cx="11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7" name="Rectangle 100"/>
            <p:cNvSpPr>
              <a:spLocks noChangeAspect="1" noChangeArrowheads="1"/>
            </p:cNvSpPr>
            <p:nvPr/>
          </p:nvSpPr>
          <p:spPr bwMode="auto">
            <a:xfrm>
              <a:off x="3683" y="2299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8" name="Rectangle 101"/>
            <p:cNvSpPr>
              <a:spLocks noChangeAspect="1" noChangeArrowheads="1"/>
            </p:cNvSpPr>
            <p:nvPr/>
          </p:nvSpPr>
          <p:spPr bwMode="auto">
            <a:xfrm>
              <a:off x="3755" y="2299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9" name="Rectangle 102"/>
            <p:cNvSpPr>
              <a:spLocks noChangeAspect="1" noChangeArrowheads="1"/>
            </p:cNvSpPr>
            <p:nvPr/>
          </p:nvSpPr>
          <p:spPr bwMode="auto">
            <a:xfrm>
              <a:off x="3826" y="2299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0" name="Rectangle 103"/>
            <p:cNvSpPr>
              <a:spLocks noChangeAspect="1" noChangeArrowheads="1"/>
            </p:cNvSpPr>
            <p:nvPr/>
          </p:nvSpPr>
          <p:spPr bwMode="auto">
            <a:xfrm>
              <a:off x="3898" y="2299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1" name="Rectangle 104"/>
            <p:cNvSpPr>
              <a:spLocks noChangeAspect="1" noChangeArrowheads="1"/>
            </p:cNvSpPr>
            <p:nvPr/>
          </p:nvSpPr>
          <p:spPr bwMode="auto">
            <a:xfrm>
              <a:off x="4256" y="2299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2" name="Rectangle 105"/>
            <p:cNvSpPr>
              <a:spLocks noChangeAspect="1" noChangeArrowheads="1"/>
            </p:cNvSpPr>
            <p:nvPr/>
          </p:nvSpPr>
          <p:spPr bwMode="auto">
            <a:xfrm>
              <a:off x="4329" y="2299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3" name="Rectangle 106"/>
            <p:cNvSpPr>
              <a:spLocks noChangeAspect="1" noChangeArrowheads="1"/>
            </p:cNvSpPr>
            <p:nvPr/>
          </p:nvSpPr>
          <p:spPr bwMode="auto">
            <a:xfrm>
              <a:off x="4401" y="2299"/>
              <a:ext cx="10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4" name="Rectangle 107"/>
            <p:cNvSpPr>
              <a:spLocks noChangeAspect="1" noChangeArrowheads="1"/>
            </p:cNvSpPr>
            <p:nvPr/>
          </p:nvSpPr>
          <p:spPr bwMode="auto">
            <a:xfrm>
              <a:off x="4472" y="2299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15" name="Rectangle 108"/>
            <p:cNvSpPr>
              <a:spLocks noChangeAspect="1" noChangeArrowheads="1"/>
            </p:cNvSpPr>
            <p:nvPr/>
          </p:nvSpPr>
          <p:spPr bwMode="auto">
            <a:xfrm>
              <a:off x="4544" y="2299"/>
              <a:ext cx="12" cy="75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9"/>
          <p:cNvGrpSpPr>
            <a:grpSpLocks/>
          </p:cNvGrpSpPr>
          <p:nvPr/>
        </p:nvGrpSpPr>
        <p:grpSpPr bwMode="auto">
          <a:xfrm>
            <a:off x="1079500" y="2720975"/>
            <a:ext cx="762000" cy="347663"/>
            <a:chOff x="2091" y="1850"/>
            <a:chExt cx="303" cy="146"/>
          </a:xfrm>
        </p:grpSpPr>
        <p:sp>
          <p:nvSpPr>
            <p:cNvPr id="26693" name="Rectangle 110"/>
            <p:cNvSpPr>
              <a:spLocks noChangeAspect="1" noChangeArrowheads="1"/>
            </p:cNvSpPr>
            <p:nvPr/>
          </p:nvSpPr>
          <p:spPr bwMode="auto">
            <a:xfrm>
              <a:off x="2382" y="1850"/>
              <a:ext cx="12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4" name="Rectangle 111"/>
            <p:cNvSpPr>
              <a:spLocks noChangeAspect="1" noChangeArrowheads="1"/>
            </p:cNvSpPr>
            <p:nvPr/>
          </p:nvSpPr>
          <p:spPr bwMode="auto">
            <a:xfrm>
              <a:off x="2310" y="1850"/>
              <a:ext cx="12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5" name="Rectangle 112"/>
            <p:cNvSpPr>
              <a:spLocks noChangeAspect="1" noChangeArrowheads="1"/>
            </p:cNvSpPr>
            <p:nvPr/>
          </p:nvSpPr>
          <p:spPr bwMode="auto">
            <a:xfrm>
              <a:off x="2236" y="1850"/>
              <a:ext cx="12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6" name="Rectangle 113"/>
            <p:cNvSpPr>
              <a:spLocks noChangeAspect="1" noChangeArrowheads="1"/>
            </p:cNvSpPr>
            <p:nvPr/>
          </p:nvSpPr>
          <p:spPr bwMode="auto">
            <a:xfrm>
              <a:off x="2164" y="1850"/>
              <a:ext cx="12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7" name="Rectangle 114"/>
            <p:cNvSpPr>
              <a:spLocks noChangeAspect="1" noChangeArrowheads="1"/>
            </p:cNvSpPr>
            <p:nvPr/>
          </p:nvSpPr>
          <p:spPr bwMode="auto">
            <a:xfrm>
              <a:off x="2091" y="1850"/>
              <a:ext cx="12" cy="146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5"/>
          <p:cNvGrpSpPr>
            <a:grpSpLocks/>
          </p:cNvGrpSpPr>
          <p:nvPr/>
        </p:nvGrpSpPr>
        <p:grpSpPr bwMode="auto">
          <a:xfrm>
            <a:off x="4178300" y="3629025"/>
            <a:ext cx="3816350" cy="334963"/>
            <a:chOff x="3324" y="2232"/>
            <a:chExt cx="1519" cy="141"/>
          </a:xfrm>
        </p:grpSpPr>
        <p:sp>
          <p:nvSpPr>
            <p:cNvPr id="26683" name="Rectangle 116"/>
            <p:cNvSpPr>
              <a:spLocks noChangeAspect="1" noChangeArrowheads="1"/>
            </p:cNvSpPr>
            <p:nvPr/>
          </p:nvSpPr>
          <p:spPr bwMode="auto">
            <a:xfrm>
              <a:off x="4186" y="2232"/>
              <a:ext cx="10" cy="14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4" name="Rectangle 117"/>
            <p:cNvSpPr>
              <a:spLocks noChangeAspect="1" noChangeArrowheads="1"/>
            </p:cNvSpPr>
            <p:nvPr/>
          </p:nvSpPr>
          <p:spPr bwMode="auto">
            <a:xfrm>
              <a:off x="4113" y="2232"/>
              <a:ext cx="12" cy="14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5" name="Rectangle 118"/>
            <p:cNvSpPr>
              <a:spLocks noChangeAspect="1" noChangeArrowheads="1"/>
            </p:cNvSpPr>
            <p:nvPr/>
          </p:nvSpPr>
          <p:spPr bwMode="auto">
            <a:xfrm>
              <a:off x="4043" y="2232"/>
              <a:ext cx="10" cy="14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6" name="Rectangle 119"/>
            <p:cNvSpPr>
              <a:spLocks noChangeAspect="1" noChangeArrowheads="1"/>
            </p:cNvSpPr>
            <p:nvPr/>
          </p:nvSpPr>
          <p:spPr bwMode="auto">
            <a:xfrm>
              <a:off x="3970" y="2232"/>
              <a:ext cx="11" cy="14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7" name="Rectangle 120"/>
            <p:cNvSpPr>
              <a:spLocks noChangeAspect="1" noChangeArrowheads="1"/>
            </p:cNvSpPr>
            <p:nvPr/>
          </p:nvSpPr>
          <p:spPr bwMode="auto">
            <a:xfrm>
              <a:off x="4615" y="2232"/>
              <a:ext cx="12" cy="14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8" name="Rectangle 121"/>
            <p:cNvSpPr>
              <a:spLocks noChangeAspect="1" noChangeArrowheads="1"/>
            </p:cNvSpPr>
            <p:nvPr/>
          </p:nvSpPr>
          <p:spPr bwMode="auto">
            <a:xfrm>
              <a:off x="4687" y="2232"/>
              <a:ext cx="12" cy="14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9" name="Rectangle 122"/>
            <p:cNvSpPr>
              <a:spLocks noChangeAspect="1" noChangeArrowheads="1"/>
            </p:cNvSpPr>
            <p:nvPr/>
          </p:nvSpPr>
          <p:spPr bwMode="auto">
            <a:xfrm>
              <a:off x="4759" y="2232"/>
              <a:ext cx="12" cy="14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0" name="Rectangle 123"/>
            <p:cNvSpPr>
              <a:spLocks noChangeAspect="1" noChangeArrowheads="1"/>
            </p:cNvSpPr>
            <p:nvPr/>
          </p:nvSpPr>
          <p:spPr bwMode="auto">
            <a:xfrm>
              <a:off x="4831" y="2232"/>
              <a:ext cx="12" cy="14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1" name="Rectangle 124"/>
            <p:cNvSpPr>
              <a:spLocks noChangeAspect="1" noChangeArrowheads="1"/>
            </p:cNvSpPr>
            <p:nvPr/>
          </p:nvSpPr>
          <p:spPr bwMode="auto">
            <a:xfrm>
              <a:off x="3397" y="2232"/>
              <a:ext cx="10" cy="14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2" name="Rectangle 125"/>
            <p:cNvSpPr>
              <a:spLocks noChangeAspect="1" noChangeArrowheads="1"/>
            </p:cNvSpPr>
            <p:nvPr/>
          </p:nvSpPr>
          <p:spPr bwMode="auto">
            <a:xfrm>
              <a:off x="3324" y="2232"/>
              <a:ext cx="11" cy="14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73" name="Line 126"/>
          <p:cNvSpPr>
            <a:spLocks noChangeAspect="1" noChangeShapeType="1"/>
          </p:cNvSpPr>
          <p:nvPr/>
        </p:nvSpPr>
        <p:spPr bwMode="auto">
          <a:xfrm>
            <a:off x="7011988" y="3400425"/>
            <a:ext cx="449262" cy="3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74" name="Rectangle 127"/>
          <p:cNvSpPr>
            <a:spLocks noChangeArrowheads="1"/>
          </p:cNvSpPr>
          <p:nvPr/>
        </p:nvSpPr>
        <p:spPr bwMode="auto">
          <a:xfrm>
            <a:off x="7250113" y="3548063"/>
            <a:ext cx="766762" cy="80962"/>
          </a:xfrm>
          <a:prstGeom prst="rect">
            <a:avLst/>
          </a:prstGeom>
          <a:solidFill>
            <a:srgbClr val="4D94C3"/>
          </a:solidFill>
          <a:ln w="19050">
            <a:solidFill>
              <a:srgbClr val="4D94C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128"/>
          <p:cNvGrpSpPr>
            <a:grpSpLocks noChangeAspect="1"/>
          </p:cNvGrpSpPr>
          <p:nvPr/>
        </p:nvGrpSpPr>
        <p:grpSpPr bwMode="auto">
          <a:xfrm>
            <a:off x="6770688" y="3548063"/>
            <a:ext cx="587375" cy="209550"/>
            <a:chOff x="3109" y="911"/>
            <a:chExt cx="156" cy="59"/>
          </a:xfrm>
        </p:grpSpPr>
        <p:sp>
          <p:nvSpPr>
            <p:cNvPr id="26679" name="Rectangle 129"/>
            <p:cNvSpPr>
              <a:spLocks noChangeAspect="1" noChangeArrowheads="1"/>
            </p:cNvSpPr>
            <p:nvPr/>
          </p:nvSpPr>
          <p:spPr bwMode="auto">
            <a:xfrm>
              <a:off x="3109" y="911"/>
              <a:ext cx="156" cy="23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>
                <a:spcBef>
                  <a:spcPct val="0"/>
                </a:spcBef>
              </a:pP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26680" name="Rectangle 130"/>
            <p:cNvSpPr>
              <a:spLocks noChangeAspect="1" noChangeArrowheads="1"/>
            </p:cNvSpPr>
            <p:nvPr/>
          </p:nvSpPr>
          <p:spPr bwMode="auto">
            <a:xfrm>
              <a:off x="3232" y="922"/>
              <a:ext cx="8" cy="48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1" name="Rectangle 131"/>
            <p:cNvSpPr>
              <a:spLocks noChangeAspect="1" noChangeArrowheads="1"/>
            </p:cNvSpPr>
            <p:nvPr/>
          </p:nvSpPr>
          <p:spPr bwMode="auto">
            <a:xfrm>
              <a:off x="3184" y="922"/>
              <a:ext cx="8" cy="48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82" name="Rectangle 132"/>
            <p:cNvSpPr>
              <a:spLocks noChangeAspect="1" noChangeArrowheads="1"/>
            </p:cNvSpPr>
            <p:nvPr/>
          </p:nvSpPr>
          <p:spPr bwMode="auto">
            <a:xfrm>
              <a:off x="3137" y="922"/>
              <a:ext cx="7" cy="48"/>
            </a:xfrm>
            <a:prstGeom prst="rect">
              <a:avLst/>
            </a:prstGeom>
            <a:solidFill>
              <a:srgbClr val="437631"/>
            </a:solidFill>
            <a:ln w="19050">
              <a:solidFill>
                <a:srgbClr val="43763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76" name="Text Box 133"/>
          <p:cNvSpPr txBox="1">
            <a:spLocks noChangeArrowheads="1"/>
          </p:cNvSpPr>
          <p:nvPr/>
        </p:nvSpPr>
        <p:spPr bwMode="auto">
          <a:xfrm>
            <a:off x="809625" y="4192588"/>
            <a:ext cx="5368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Leading strand synthesis continues in a </a:t>
            </a:r>
          </a:p>
          <a:p>
            <a:pPr algn="l"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5’ to 3’ direction.</a:t>
            </a:r>
          </a:p>
        </p:txBody>
      </p:sp>
      <p:sp>
        <p:nvSpPr>
          <p:cNvPr id="26677" name="Text Box 134"/>
          <p:cNvSpPr txBox="1">
            <a:spLocks noChangeArrowheads="1"/>
          </p:cNvSpPr>
          <p:nvPr/>
        </p:nvSpPr>
        <p:spPr bwMode="auto">
          <a:xfrm>
            <a:off x="820738" y="5106988"/>
            <a:ext cx="63452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Discontinuous synthesis produces 5’ to 3’ DNA </a:t>
            </a:r>
          </a:p>
          <a:p>
            <a:pPr algn="l"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segments called Okazaki fragments. </a:t>
            </a:r>
          </a:p>
        </p:txBody>
      </p:sp>
      <p:sp>
        <p:nvSpPr>
          <p:cNvPr id="26678" name="Rectangle 135"/>
          <p:cNvSpPr>
            <a:spLocks noGrp="1" noChangeArrowheads="1"/>
          </p:cNvSpPr>
          <p:nvPr>
            <p:ph type="title"/>
          </p:nvPr>
        </p:nvSpPr>
        <p:spPr>
          <a:xfrm>
            <a:off x="685800" y="288925"/>
            <a:ext cx="7772400" cy="579438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FF0000"/>
                </a:solidFill>
              </a:rPr>
              <a:t>Replication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spect="1" noChangeArrowheads="1"/>
          </p:cNvSpPr>
          <p:nvPr/>
        </p:nvSpPr>
        <p:spPr bwMode="auto">
          <a:xfrm>
            <a:off x="7935913" y="3341688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1800" b="1">
                <a:latin typeface="Times New Roman" pitchFamily="18" charset="0"/>
              </a:rPr>
              <a:t> 3’</a:t>
            </a:r>
          </a:p>
        </p:txBody>
      </p:sp>
      <p:sp>
        <p:nvSpPr>
          <p:cNvPr id="27651" name="Text Box 3"/>
          <p:cNvSpPr txBox="1">
            <a:spLocks noChangeAspect="1" noChangeArrowheads="1"/>
          </p:cNvSpPr>
          <p:nvPr/>
        </p:nvSpPr>
        <p:spPr bwMode="auto">
          <a:xfrm>
            <a:off x="7947025" y="37242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1800" b="1">
                <a:latin typeface="Times New Roman" pitchFamily="18" charset="0"/>
              </a:rPr>
              <a:t> 5’</a:t>
            </a:r>
          </a:p>
        </p:txBody>
      </p:sp>
      <p:sp>
        <p:nvSpPr>
          <p:cNvPr id="27652" name="Text Box 4"/>
          <p:cNvSpPr txBox="1">
            <a:spLocks noChangeAspect="1" noChangeArrowheads="1"/>
          </p:cNvSpPr>
          <p:nvPr/>
        </p:nvSpPr>
        <p:spPr bwMode="auto">
          <a:xfrm>
            <a:off x="7935913" y="1654175"/>
            <a:ext cx="43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sz="1800" b="1">
                <a:latin typeface="Times New Roman" pitchFamily="18" charset="0"/>
              </a:rPr>
              <a:t> 3’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19113" y="1511300"/>
            <a:ext cx="7508875" cy="2792413"/>
            <a:chOff x="327" y="952"/>
            <a:chExt cx="4730" cy="1759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919" y="952"/>
              <a:ext cx="366" cy="639"/>
              <a:chOff x="4063" y="1341"/>
              <a:chExt cx="231" cy="427"/>
            </a:xfrm>
          </p:grpSpPr>
          <p:sp>
            <p:nvSpPr>
              <p:cNvPr id="27785" name="Freeform 7"/>
              <p:cNvSpPr>
                <a:spLocks noChangeAspect="1"/>
              </p:cNvSpPr>
              <p:nvPr/>
            </p:nvSpPr>
            <p:spPr bwMode="auto">
              <a:xfrm>
                <a:off x="4063" y="1341"/>
                <a:ext cx="231" cy="427"/>
              </a:xfrm>
              <a:custGeom>
                <a:avLst/>
                <a:gdLst>
                  <a:gd name="T0" fmla="*/ 12 w 154"/>
                  <a:gd name="T1" fmla="*/ 190 h 284"/>
                  <a:gd name="T2" fmla="*/ 5 w 154"/>
                  <a:gd name="T3" fmla="*/ 204 h 284"/>
                  <a:gd name="T4" fmla="*/ 0 w 154"/>
                  <a:gd name="T5" fmla="*/ 223 h 284"/>
                  <a:gd name="T6" fmla="*/ 0 w 154"/>
                  <a:gd name="T7" fmla="*/ 244 h 284"/>
                  <a:gd name="T8" fmla="*/ 6 w 154"/>
                  <a:gd name="T9" fmla="*/ 263 h 284"/>
                  <a:gd name="T10" fmla="*/ 20 w 154"/>
                  <a:gd name="T11" fmla="*/ 278 h 284"/>
                  <a:gd name="T12" fmla="*/ 45 w 154"/>
                  <a:gd name="T13" fmla="*/ 284 h 284"/>
                  <a:gd name="T14" fmla="*/ 45 w 154"/>
                  <a:gd name="T15" fmla="*/ 284 h 284"/>
                  <a:gd name="T16" fmla="*/ 77 w 154"/>
                  <a:gd name="T17" fmla="*/ 281 h 284"/>
                  <a:gd name="T18" fmla="*/ 102 w 154"/>
                  <a:gd name="T19" fmla="*/ 268 h 284"/>
                  <a:gd name="T20" fmla="*/ 122 w 154"/>
                  <a:gd name="T21" fmla="*/ 249 h 284"/>
                  <a:gd name="T22" fmla="*/ 137 w 154"/>
                  <a:gd name="T23" fmla="*/ 229 h 284"/>
                  <a:gd name="T24" fmla="*/ 146 w 154"/>
                  <a:gd name="T25" fmla="*/ 210 h 284"/>
                  <a:gd name="T26" fmla="*/ 152 w 154"/>
                  <a:gd name="T27" fmla="*/ 196 h 284"/>
                  <a:gd name="T28" fmla="*/ 154 w 154"/>
                  <a:gd name="T29" fmla="*/ 190 h 284"/>
                  <a:gd name="T30" fmla="*/ 154 w 154"/>
                  <a:gd name="T31" fmla="*/ 190 h 284"/>
                  <a:gd name="T32" fmla="*/ 154 w 154"/>
                  <a:gd name="T33" fmla="*/ 95 h 284"/>
                  <a:gd name="T34" fmla="*/ 154 w 154"/>
                  <a:gd name="T35" fmla="*/ 95 h 284"/>
                  <a:gd name="T36" fmla="*/ 152 w 154"/>
                  <a:gd name="T37" fmla="*/ 89 h 284"/>
                  <a:gd name="T38" fmla="*/ 146 w 154"/>
                  <a:gd name="T39" fmla="*/ 75 h 284"/>
                  <a:gd name="T40" fmla="*/ 137 w 154"/>
                  <a:gd name="T41" fmla="*/ 56 h 284"/>
                  <a:gd name="T42" fmla="*/ 122 w 154"/>
                  <a:gd name="T43" fmla="*/ 35 h 284"/>
                  <a:gd name="T44" fmla="*/ 102 w 154"/>
                  <a:gd name="T45" fmla="*/ 17 h 284"/>
                  <a:gd name="T46" fmla="*/ 77 w 154"/>
                  <a:gd name="T47" fmla="*/ 4 h 284"/>
                  <a:gd name="T48" fmla="*/ 45 w 154"/>
                  <a:gd name="T49" fmla="*/ 0 h 284"/>
                  <a:gd name="T50" fmla="*/ 45 w 154"/>
                  <a:gd name="T51" fmla="*/ 0 h 284"/>
                  <a:gd name="T52" fmla="*/ 20 w 154"/>
                  <a:gd name="T53" fmla="*/ 7 h 284"/>
                  <a:gd name="T54" fmla="*/ 6 w 154"/>
                  <a:gd name="T55" fmla="*/ 22 h 284"/>
                  <a:gd name="T56" fmla="*/ 0 w 154"/>
                  <a:gd name="T57" fmla="*/ 41 h 284"/>
                  <a:gd name="T58" fmla="*/ 0 w 154"/>
                  <a:gd name="T59" fmla="*/ 62 h 284"/>
                  <a:gd name="T60" fmla="*/ 5 w 154"/>
                  <a:gd name="T61" fmla="*/ 81 h 284"/>
                  <a:gd name="T62" fmla="*/ 12 w 154"/>
                  <a:gd name="T63" fmla="*/ 95 h 284"/>
                  <a:gd name="T64" fmla="*/ 12 w 154"/>
                  <a:gd name="T65" fmla="*/ 95 h 284"/>
                  <a:gd name="T66" fmla="*/ 12 w 154"/>
                  <a:gd name="T67" fmla="*/ 120 h 284"/>
                  <a:gd name="T68" fmla="*/ 12 w 154"/>
                  <a:gd name="T69" fmla="*/ 165 h 284"/>
                  <a:gd name="T70" fmla="*/ 12 w 154"/>
                  <a:gd name="T71" fmla="*/ 190 h 284"/>
                  <a:gd name="T72" fmla="*/ 12 w 154"/>
                  <a:gd name="T73" fmla="*/ 190 h 28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4"/>
                  <a:gd name="T112" fmla="*/ 0 h 284"/>
                  <a:gd name="T113" fmla="*/ 154 w 154"/>
                  <a:gd name="T114" fmla="*/ 284 h 28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4" h="284">
                    <a:moveTo>
                      <a:pt x="12" y="190"/>
                    </a:moveTo>
                    <a:lnTo>
                      <a:pt x="5" y="204"/>
                    </a:lnTo>
                    <a:lnTo>
                      <a:pt x="0" y="223"/>
                    </a:lnTo>
                    <a:lnTo>
                      <a:pt x="0" y="244"/>
                    </a:lnTo>
                    <a:lnTo>
                      <a:pt x="6" y="263"/>
                    </a:lnTo>
                    <a:lnTo>
                      <a:pt x="20" y="278"/>
                    </a:lnTo>
                    <a:lnTo>
                      <a:pt x="45" y="284"/>
                    </a:lnTo>
                    <a:lnTo>
                      <a:pt x="77" y="281"/>
                    </a:lnTo>
                    <a:lnTo>
                      <a:pt x="102" y="268"/>
                    </a:lnTo>
                    <a:lnTo>
                      <a:pt x="122" y="249"/>
                    </a:lnTo>
                    <a:lnTo>
                      <a:pt x="137" y="229"/>
                    </a:lnTo>
                    <a:lnTo>
                      <a:pt x="146" y="210"/>
                    </a:lnTo>
                    <a:lnTo>
                      <a:pt x="152" y="196"/>
                    </a:lnTo>
                    <a:lnTo>
                      <a:pt x="154" y="190"/>
                    </a:lnTo>
                    <a:lnTo>
                      <a:pt x="154" y="95"/>
                    </a:lnTo>
                    <a:lnTo>
                      <a:pt x="152" y="89"/>
                    </a:lnTo>
                    <a:lnTo>
                      <a:pt x="146" y="75"/>
                    </a:lnTo>
                    <a:lnTo>
                      <a:pt x="137" y="56"/>
                    </a:lnTo>
                    <a:lnTo>
                      <a:pt x="122" y="35"/>
                    </a:lnTo>
                    <a:lnTo>
                      <a:pt x="102" y="17"/>
                    </a:lnTo>
                    <a:lnTo>
                      <a:pt x="77" y="4"/>
                    </a:lnTo>
                    <a:lnTo>
                      <a:pt x="45" y="0"/>
                    </a:lnTo>
                    <a:lnTo>
                      <a:pt x="20" y="7"/>
                    </a:lnTo>
                    <a:lnTo>
                      <a:pt x="6" y="22"/>
                    </a:lnTo>
                    <a:lnTo>
                      <a:pt x="0" y="41"/>
                    </a:lnTo>
                    <a:lnTo>
                      <a:pt x="0" y="62"/>
                    </a:lnTo>
                    <a:lnTo>
                      <a:pt x="5" y="81"/>
                    </a:lnTo>
                    <a:lnTo>
                      <a:pt x="12" y="95"/>
                    </a:lnTo>
                    <a:lnTo>
                      <a:pt x="12" y="120"/>
                    </a:lnTo>
                    <a:lnTo>
                      <a:pt x="12" y="165"/>
                    </a:lnTo>
                    <a:lnTo>
                      <a:pt x="12" y="190"/>
                    </a:lnTo>
                    <a:close/>
                  </a:path>
                </a:pathLst>
              </a:custGeom>
              <a:solidFill>
                <a:srgbClr val="C3AAD2"/>
              </a:solidFill>
              <a:ln w="19050" cmpd="sng">
                <a:solidFill>
                  <a:srgbClr val="9E7AB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86" name="Freeform 8"/>
              <p:cNvSpPr>
                <a:spLocks noChangeAspect="1"/>
              </p:cNvSpPr>
              <p:nvPr/>
            </p:nvSpPr>
            <p:spPr bwMode="auto">
              <a:xfrm>
                <a:off x="4086" y="1358"/>
                <a:ext cx="72" cy="100"/>
              </a:xfrm>
              <a:custGeom>
                <a:avLst/>
                <a:gdLst>
                  <a:gd name="T0" fmla="*/ 48 w 48"/>
                  <a:gd name="T1" fmla="*/ 0 h 67"/>
                  <a:gd name="T2" fmla="*/ 20 w 48"/>
                  <a:gd name="T3" fmla="*/ 6 h 67"/>
                  <a:gd name="T4" fmla="*/ 5 w 48"/>
                  <a:gd name="T5" fmla="*/ 22 h 67"/>
                  <a:gd name="T6" fmla="*/ 0 w 48"/>
                  <a:gd name="T7" fmla="*/ 43 h 67"/>
                  <a:gd name="T8" fmla="*/ 4 w 48"/>
                  <a:gd name="T9" fmla="*/ 64 h 67"/>
                  <a:gd name="T10" fmla="*/ 4 w 48"/>
                  <a:gd name="T11" fmla="*/ 64 h 67"/>
                  <a:gd name="T12" fmla="*/ 5 w 48"/>
                  <a:gd name="T13" fmla="*/ 65 h 67"/>
                  <a:gd name="T14" fmla="*/ 6 w 48"/>
                  <a:gd name="T15" fmla="*/ 66 h 67"/>
                  <a:gd name="T16" fmla="*/ 8 w 48"/>
                  <a:gd name="T17" fmla="*/ 67 h 67"/>
                  <a:gd name="T18" fmla="*/ 8 w 48"/>
                  <a:gd name="T19" fmla="*/ 67 h 67"/>
                  <a:gd name="T20" fmla="*/ 10 w 48"/>
                  <a:gd name="T21" fmla="*/ 66 h 67"/>
                  <a:gd name="T22" fmla="*/ 11 w 48"/>
                  <a:gd name="T23" fmla="*/ 65 h 67"/>
                  <a:gd name="T24" fmla="*/ 11 w 48"/>
                  <a:gd name="T25" fmla="*/ 63 h 67"/>
                  <a:gd name="T26" fmla="*/ 11 w 48"/>
                  <a:gd name="T27" fmla="*/ 63 h 67"/>
                  <a:gd name="T28" fmla="*/ 10 w 48"/>
                  <a:gd name="T29" fmla="*/ 38 h 67"/>
                  <a:gd name="T30" fmla="*/ 20 w 48"/>
                  <a:gd name="T31" fmla="*/ 14 h 67"/>
                  <a:gd name="T32" fmla="*/ 48 w 48"/>
                  <a:gd name="T33" fmla="*/ 0 h 67"/>
                  <a:gd name="T34" fmla="*/ 48 w 48"/>
                  <a:gd name="T35" fmla="*/ 0 h 67"/>
                  <a:gd name="T36" fmla="*/ 48 w 48"/>
                  <a:gd name="T37" fmla="*/ 0 h 67"/>
                  <a:gd name="T38" fmla="*/ 48 w 48"/>
                  <a:gd name="T39" fmla="*/ 0 h 67"/>
                  <a:gd name="T40" fmla="*/ 48 w 48"/>
                  <a:gd name="T41" fmla="*/ 0 h 67"/>
                  <a:gd name="T42" fmla="*/ 48 w 48"/>
                  <a:gd name="T43" fmla="*/ 0 h 67"/>
                  <a:gd name="T44" fmla="*/ 48 w 48"/>
                  <a:gd name="T45" fmla="*/ 0 h 67"/>
                  <a:gd name="T46" fmla="*/ 48 w 48"/>
                  <a:gd name="T47" fmla="*/ 0 h 67"/>
                  <a:gd name="T48" fmla="*/ 48 w 48"/>
                  <a:gd name="T49" fmla="*/ 0 h 67"/>
                  <a:gd name="T50" fmla="*/ 48 w 48"/>
                  <a:gd name="T51" fmla="*/ 0 h 67"/>
                  <a:gd name="T52" fmla="*/ 48 w 48"/>
                  <a:gd name="T53" fmla="*/ 0 h 6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48"/>
                  <a:gd name="T82" fmla="*/ 0 h 67"/>
                  <a:gd name="T83" fmla="*/ 48 w 48"/>
                  <a:gd name="T84" fmla="*/ 67 h 6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48" h="67">
                    <a:moveTo>
                      <a:pt x="48" y="0"/>
                    </a:moveTo>
                    <a:lnTo>
                      <a:pt x="20" y="6"/>
                    </a:lnTo>
                    <a:lnTo>
                      <a:pt x="5" y="22"/>
                    </a:lnTo>
                    <a:lnTo>
                      <a:pt x="0" y="43"/>
                    </a:lnTo>
                    <a:lnTo>
                      <a:pt x="4" y="64"/>
                    </a:lnTo>
                    <a:lnTo>
                      <a:pt x="5" y="65"/>
                    </a:lnTo>
                    <a:lnTo>
                      <a:pt x="6" y="66"/>
                    </a:lnTo>
                    <a:lnTo>
                      <a:pt x="8" y="67"/>
                    </a:lnTo>
                    <a:lnTo>
                      <a:pt x="10" y="66"/>
                    </a:lnTo>
                    <a:lnTo>
                      <a:pt x="11" y="65"/>
                    </a:lnTo>
                    <a:lnTo>
                      <a:pt x="11" y="63"/>
                    </a:lnTo>
                    <a:lnTo>
                      <a:pt x="10" y="38"/>
                    </a:lnTo>
                    <a:lnTo>
                      <a:pt x="20" y="1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58" name="Line 9"/>
            <p:cNvSpPr>
              <a:spLocks noChangeAspect="1" noChangeShapeType="1"/>
            </p:cNvSpPr>
            <p:nvPr/>
          </p:nvSpPr>
          <p:spPr bwMode="auto">
            <a:xfrm flipH="1">
              <a:off x="2283" y="1483"/>
              <a:ext cx="284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Rectangle 10"/>
            <p:cNvSpPr>
              <a:spLocks noChangeArrowheads="1"/>
            </p:cNvSpPr>
            <p:nvPr/>
          </p:nvSpPr>
          <p:spPr bwMode="auto">
            <a:xfrm>
              <a:off x="1908" y="1340"/>
              <a:ext cx="2370" cy="50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0" name="Freeform 11"/>
            <p:cNvSpPr>
              <a:spLocks noChangeAspect="1"/>
            </p:cNvSpPr>
            <p:nvPr/>
          </p:nvSpPr>
          <p:spPr bwMode="auto">
            <a:xfrm>
              <a:off x="4264" y="1259"/>
              <a:ext cx="361" cy="131"/>
            </a:xfrm>
            <a:custGeom>
              <a:avLst/>
              <a:gdLst>
                <a:gd name="T0" fmla="*/ 131 w 152"/>
                <a:gd name="T1" fmla="*/ 36 h 59"/>
                <a:gd name="T2" fmla="*/ 131 w 152"/>
                <a:gd name="T3" fmla="*/ 0 h 59"/>
                <a:gd name="T4" fmla="*/ 123 w 152"/>
                <a:gd name="T5" fmla="*/ 0 h 59"/>
                <a:gd name="T6" fmla="*/ 123 w 152"/>
                <a:gd name="T7" fmla="*/ 36 h 59"/>
                <a:gd name="T8" fmla="*/ 83 w 152"/>
                <a:gd name="T9" fmla="*/ 36 h 59"/>
                <a:gd name="T10" fmla="*/ 83 w 152"/>
                <a:gd name="T11" fmla="*/ 0 h 59"/>
                <a:gd name="T12" fmla="*/ 75 w 152"/>
                <a:gd name="T13" fmla="*/ 0 h 59"/>
                <a:gd name="T14" fmla="*/ 75 w 152"/>
                <a:gd name="T15" fmla="*/ 36 h 59"/>
                <a:gd name="T16" fmla="*/ 35 w 152"/>
                <a:gd name="T17" fmla="*/ 36 h 59"/>
                <a:gd name="T18" fmla="*/ 35 w 152"/>
                <a:gd name="T19" fmla="*/ 0 h 59"/>
                <a:gd name="T20" fmla="*/ 28 w 152"/>
                <a:gd name="T21" fmla="*/ 0 h 59"/>
                <a:gd name="T22" fmla="*/ 28 w 152"/>
                <a:gd name="T23" fmla="*/ 36 h 59"/>
                <a:gd name="T24" fmla="*/ 0 w 152"/>
                <a:gd name="T25" fmla="*/ 36 h 59"/>
                <a:gd name="T26" fmla="*/ 0 w 152"/>
                <a:gd name="T27" fmla="*/ 59 h 59"/>
                <a:gd name="T28" fmla="*/ 152 w 152"/>
                <a:gd name="T29" fmla="*/ 59 h 59"/>
                <a:gd name="T30" fmla="*/ 152 w 152"/>
                <a:gd name="T31" fmla="*/ 36 h 59"/>
                <a:gd name="T32" fmla="*/ 131 w 152"/>
                <a:gd name="T33" fmla="*/ 36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2"/>
                <a:gd name="T52" fmla="*/ 0 h 59"/>
                <a:gd name="T53" fmla="*/ 152 w 152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2" h="59">
                  <a:moveTo>
                    <a:pt x="131" y="36"/>
                  </a:moveTo>
                  <a:lnTo>
                    <a:pt x="131" y="0"/>
                  </a:lnTo>
                  <a:lnTo>
                    <a:pt x="123" y="0"/>
                  </a:lnTo>
                  <a:lnTo>
                    <a:pt x="123" y="36"/>
                  </a:lnTo>
                  <a:lnTo>
                    <a:pt x="83" y="36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75" y="36"/>
                  </a:lnTo>
                  <a:lnTo>
                    <a:pt x="35" y="36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8" y="36"/>
                  </a:lnTo>
                  <a:lnTo>
                    <a:pt x="0" y="36"/>
                  </a:lnTo>
                  <a:lnTo>
                    <a:pt x="0" y="59"/>
                  </a:lnTo>
                  <a:lnTo>
                    <a:pt x="152" y="59"/>
                  </a:lnTo>
                  <a:lnTo>
                    <a:pt x="152" y="36"/>
                  </a:lnTo>
                  <a:lnTo>
                    <a:pt x="131" y="36"/>
                  </a:lnTo>
                  <a:close/>
                </a:path>
              </a:pathLst>
            </a:custGeom>
            <a:solidFill>
              <a:srgbClr val="437631"/>
            </a:solidFill>
            <a:ln w="19050" cmpd="sng">
              <a:solidFill>
                <a:srgbClr val="43763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Text Box 12"/>
            <p:cNvSpPr txBox="1">
              <a:spLocks noChangeAspect="1" noChangeArrowheads="1"/>
            </p:cNvSpPr>
            <p:nvPr/>
          </p:nvSpPr>
          <p:spPr bwMode="auto">
            <a:xfrm>
              <a:off x="4567" y="1248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 5’</a:t>
              </a:r>
            </a:p>
          </p:txBody>
        </p: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1122" y="1509"/>
              <a:ext cx="536" cy="645"/>
              <a:chOff x="3561" y="1713"/>
              <a:chExt cx="339" cy="431"/>
            </a:xfrm>
          </p:grpSpPr>
          <p:sp>
            <p:nvSpPr>
              <p:cNvPr id="27781" name="Freeform 14"/>
              <p:cNvSpPr>
                <a:spLocks noChangeAspect="1"/>
              </p:cNvSpPr>
              <p:nvPr/>
            </p:nvSpPr>
            <p:spPr bwMode="auto">
              <a:xfrm>
                <a:off x="3561" y="1713"/>
                <a:ext cx="339" cy="431"/>
              </a:xfrm>
              <a:custGeom>
                <a:avLst/>
                <a:gdLst>
                  <a:gd name="T0" fmla="*/ 113 w 226"/>
                  <a:gd name="T1" fmla="*/ 0 h 288"/>
                  <a:gd name="T2" fmla="*/ 133 w 226"/>
                  <a:gd name="T3" fmla="*/ 2 h 288"/>
                  <a:gd name="T4" fmla="*/ 152 w 226"/>
                  <a:gd name="T5" fmla="*/ 9 h 288"/>
                  <a:gd name="T6" fmla="*/ 170 w 226"/>
                  <a:gd name="T7" fmla="*/ 20 h 288"/>
                  <a:gd name="T8" fmla="*/ 186 w 226"/>
                  <a:gd name="T9" fmla="*/ 34 h 288"/>
                  <a:gd name="T10" fmla="*/ 199 w 226"/>
                  <a:gd name="T11" fmla="*/ 51 h 288"/>
                  <a:gd name="T12" fmla="*/ 210 w 226"/>
                  <a:gd name="T13" fmla="*/ 71 h 288"/>
                  <a:gd name="T14" fmla="*/ 219 w 226"/>
                  <a:gd name="T15" fmla="*/ 94 h 288"/>
                  <a:gd name="T16" fmla="*/ 224 w 226"/>
                  <a:gd name="T17" fmla="*/ 118 h 288"/>
                  <a:gd name="T18" fmla="*/ 226 w 226"/>
                  <a:gd name="T19" fmla="*/ 144 h 288"/>
                  <a:gd name="T20" fmla="*/ 226 w 226"/>
                  <a:gd name="T21" fmla="*/ 144 h 288"/>
                  <a:gd name="T22" fmla="*/ 224 w 226"/>
                  <a:gd name="T23" fmla="*/ 170 h 288"/>
                  <a:gd name="T24" fmla="*/ 219 w 226"/>
                  <a:gd name="T25" fmla="*/ 194 h 288"/>
                  <a:gd name="T26" fmla="*/ 210 w 226"/>
                  <a:gd name="T27" fmla="*/ 216 h 288"/>
                  <a:gd name="T28" fmla="*/ 199 w 226"/>
                  <a:gd name="T29" fmla="*/ 237 h 288"/>
                  <a:gd name="T30" fmla="*/ 186 w 226"/>
                  <a:gd name="T31" fmla="*/ 254 h 288"/>
                  <a:gd name="T32" fmla="*/ 170 w 226"/>
                  <a:gd name="T33" fmla="*/ 268 h 288"/>
                  <a:gd name="T34" fmla="*/ 152 w 226"/>
                  <a:gd name="T35" fmla="*/ 279 h 288"/>
                  <a:gd name="T36" fmla="*/ 133 w 226"/>
                  <a:gd name="T37" fmla="*/ 286 h 288"/>
                  <a:gd name="T38" fmla="*/ 113 w 226"/>
                  <a:gd name="T39" fmla="*/ 288 h 288"/>
                  <a:gd name="T40" fmla="*/ 113 w 226"/>
                  <a:gd name="T41" fmla="*/ 288 h 288"/>
                  <a:gd name="T42" fmla="*/ 93 w 226"/>
                  <a:gd name="T43" fmla="*/ 286 h 288"/>
                  <a:gd name="T44" fmla="*/ 73 w 226"/>
                  <a:gd name="T45" fmla="*/ 279 h 288"/>
                  <a:gd name="T46" fmla="*/ 56 w 226"/>
                  <a:gd name="T47" fmla="*/ 268 h 288"/>
                  <a:gd name="T48" fmla="*/ 40 w 226"/>
                  <a:gd name="T49" fmla="*/ 254 h 288"/>
                  <a:gd name="T50" fmla="*/ 27 w 226"/>
                  <a:gd name="T51" fmla="*/ 237 h 288"/>
                  <a:gd name="T52" fmla="*/ 15 w 226"/>
                  <a:gd name="T53" fmla="*/ 216 h 288"/>
                  <a:gd name="T54" fmla="*/ 7 w 226"/>
                  <a:gd name="T55" fmla="*/ 194 h 288"/>
                  <a:gd name="T56" fmla="*/ 2 w 226"/>
                  <a:gd name="T57" fmla="*/ 170 h 288"/>
                  <a:gd name="T58" fmla="*/ 0 w 226"/>
                  <a:gd name="T59" fmla="*/ 144 h 288"/>
                  <a:gd name="T60" fmla="*/ 0 w 226"/>
                  <a:gd name="T61" fmla="*/ 144 h 288"/>
                  <a:gd name="T62" fmla="*/ 2 w 226"/>
                  <a:gd name="T63" fmla="*/ 118 h 288"/>
                  <a:gd name="T64" fmla="*/ 7 w 226"/>
                  <a:gd name="T65" fmla="*/ 94 h 288"/>
                  <a:gd name="T66" fmla="*/ 15 w 226"/>
                  <a:gd name="T67" fmla="*/ 71 h 288"/>
                  <a:gd name="T68" fmla="*/ 27 w 226"/>
                  <a:gd name="T69" fmla="*/ 51 h 288"/>
                  <a:gd name="T70" fmla="*/ 40 w 226"/>
                  <a:gd name="T71" fmla="*/ 34 h 288"/>
                  <a:gd name="T72" fmla="*/ 56 w 226"/>
                  <a:gd name="T73" fmla="*/ 20 h 288"/>
                  <a:gd name="T74" fmla="*/ 73 w 226"/>
                  <a:gd name="T75" fmla="*/ 9 h 288"/>
                  <a:gd name="T76" fmla="*/ 93 w 226"/>
                  <a:gd name="T77" fmla="*/ 2 h 288"/>
                  <a:gd name="T78" fmla="*/ 113 w 226"/>
                  <a:gd name="T79" fmla="*/ 0 h 288"/>
                  <a:gd name="T80" fmla="*/ 113 w 226"/>
                  <a:gd name="T81" fmla="*/ 0 h 28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6"/>
                  <a:gd name="T124" fmla="*/ 0 h 288"/>
                  <a:gd name="T125" fmla="*/ 226 w 226"/>
                  <a:gd name="T126" fmla="*/ 288 h 28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6" h="288">
                    <a:moveTo>
                      <a:pt x="113" y="0"/>
                    </a:moveTo>
                    <a:lnTo>
                      <a:pt x="133" y="2"/>
                    </a:lnTo>
                    <a:lnTo>
                      <a:pt x="152" y="9"/>
                    </a:lnTo>
                    <a:lnTo>
                      <a:pt x="170" y="20"/>
                    </a:lnTo>
                    <a:lnTo>
                      <a:pt x="186" y="34"/>
                    </a:lnTo>
                    <a:lnTo>
                      <a:pt x="199" y="51"/>
                    </a:lnTo>
                    <a:lnTo>
                      <a:pt x="210" y="71"/>
                    </a:lnTo>
                    <a:lnTo>
                      <a:pt x="219" y="94"/>
                    </a:lnTo>
                    <a:lnTo>
                      <a:pt x="224" y="118"/>
                    </a:lnTo>
                    <a:lnTo>
                      <a:pt x="226" y="144"/>
                    </a:lnTo>
                    <a:lnTo>
                      <a:pt x="224" y="170"/>
                    </a:lnTo>
                    <a:lnTo>
                      <a:pt x="219" y="194"/>
                    </a:lnTo>
                    <a:lnTo>
                      <a:pt x="210" y="216"/>
                    </a:lnTo>
                    <a:lnTo>
                      <a:pt x="199" y="237"/>
                    </a:lnTo>
                    <a:lnTo>
                      <a:pt x="186" y="254"/>
                    </a:lnTo>
                    <a:lnTo>
                      <a:pt x="170" y="268"/>
                    </a:lnTo>
                    <a:lnTo>
                      <a:pt x="152" y="279"/>
                    </a:lnTo>
                    <a:lnTo>
                      <a:pt x="133" y="286"/>
                    </a:lnTo>
                    <a:lnTo>
                      <a:pt x="113" y="288"/>
                    </a:lnTo>
                    <a:lnTo>
                      <a:pt x="93" y="286"/>
                    </a:lnTo>
                    <a:lnTo>
                      <a:pt x="73" y="279"/>
                    </a:lnTo>
                    <a:lnTo>
                      <a:pt x="56" y="268"/>
                    </a:lnTo>
                    <a:lnTo>
                      <a:pt x="40" y="254"/>
                    </a:lnTo>
                    <a:lnTo>
                      <a:pt x="27" y="237"/>
                    </a:lnTo>
                    <a:lnTo>
                      <a:pt x="15" y="216"/>
                    </a:lnTo>
                    <a:lnTo>
                      <a:pt x="7" y="194"/>
                    </a:lnTo>
                    <a:lnTo>
                      <a:pt x="2" y="170"/>
                    </a:lnTo>
                    <a:lnTo>
                      <a:pt x="0" y="144"/>
                    </a:lnTo>
                    <a:lnTo>
                      <a:pt x="2" y="118"/>
                    </a:lnTo>
                    <a:lnTo>
                      <a:pt x="7" y="94"/>
                    </a:lnTo>
                    <a:lnTo>
                      <a:pt x="15" y="71"/>
                    </a:lnTo>
                    <a:lnTo>
                      <a:pt x="27" y="51"/>
                    </a:lnTo>
                    <a:lnTo>
                      <a:pt x="40" y="34"/>
                    </a:lnTo>
                    <a:lnTo>
                      <a:pt x="56" y="20"/>
                    </a:lnTo>
                    <a:lnTo>
                      <a:pt x="73" y="9"/>
                    </a:lnTo>
                    <a:lnTo>
                      <a:pt x="93" y="2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EAD4E4"/>
              </a:solidFill>
              <a:ln w="1905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82" name="Freeform 15"/>
              <p:cNvSpPr>
                <a:spLocks noChangeAspect="1"/>
              </p:cNvSpPr>
              <p:nvPr/>
            </p:nvSpPr>
            <p:spPr bwMode="auto">
              <a:xfrm>
                <a:off x="3749" y="1830"/>
                <a:ext cx="67" cy="202"/>
              </a:xfrm>
              <a:custGeom>
                <a:avLst/>
                <a:gdLst>
                  <a:gd name="T0" fmla="*/ 37 w 45"/>
                  <a:gd name="T1" fmla="*/ 108 h 135"/>
                  <a:gd name="T2" fmla="*/ 27 w 45"/>
                  <a:gd name="T3" fmla="*/ 96 h 135"/>
                  <a:gd name="T4" fmla="*/ 19 w 45"/>
                  <a:gd name="T5" fmla="*/ 83 h 135"/>
                  <a:gd name="T6" fmla="*/ 15 w 45"/>
                  <a:gd name="T7" fmla="*/ 66 h 135"/>
                  <a:gd name="T8" fmla="*/ 15 w 45"/>
                  <a:gd name="T9" fmla="*/ 66 h 135"/>
                  <a:gd name="T10" fmla="*/ 19 w 45"/>
                  <a:gd name="T11" fmla="*/ 51 h 135"/>
                  <a:gd name="T12" fmla="*/ 27 w 45"/>
                  <a:gd name="T13" fmla="*/ 38 h 135"/>
                  <a:gd name="T14" fmla="*/ 37 w 45"/>
                  <a:gd name="T15" fmla="*/ 27 h 135"/>
                  <a:gd name="T16" fmla="*/ 37 w 45"/>
                  <a:gd name="T17" fmla="*/ 27 h 135"/>
                  <a:gd name="T18" fmla="*/ 42 w 45"/>
                  <a:gd name="T19" fmla="*/ 19 h 135"/>
                  <a:gd name="T20" fmla="*/ 43 w 45"/>
                  <a:gd name="T21" fmla="*/ 9 h 135"/>
                  <a:gd name="T22" fmla="*/ 45 w 45"/>
                  <a:gd name="T23" fmla="*/ 0 h 135"/>
                  <a:gd name="T24" fmla="*/ 45 w 45"/>
                  <a:gd name="T25" fmla="*/ 0 h 135"/>
                  <a:gd name="T26" fmla="*/ 43 w 45"/>
                  <a:gd name="T27" fmla="*/ 7 h 135"/>
                  <a:gd name="T28" fmla="*/ 43 w 45"/>
                  <a:gd name="T29" fmla="*/ 9 h 135"/>
                  <a:gd name="T30" fmla="*/ 45 w 45"/>
                  <a:gd name="T31" fmla="*/ 0 h 135"/>
                  <a:gd name="T32" fmla="*/ 45 w 45"/>
                  <a:gd name="T33" fmla="*/ 0 h 135"/>
                  <a:gd name="T34" fmla="*/ 45 w 45"/>
                  <a:gd name="T35" fmla="*/ 0 h 135"/>
                  <a:gd name="T36" fmla="*/ 45 w 45"/>
                  <a:gd name="T37" fmla="*/ 0 h 135"/>
                  <a:gd name="T38" fmla="*/ 45 w 45"/>
                  <a:gd name="T39" fmla="*/ 0 h 135"/>
                  <a:gd name="T40" fmla="*/ 45 w 45"/>
                  <a:gd name="T41" fmla="*/ 0 h 135"/>
                  <a:gd name="T42" fmla="*/ 42 w 45"/>
                  <a:gd name="T43" fmla="*/ 8 h 135"/>
                  <a:gd name="T44" fmla="*/ 39 w 45"/>
                  <a:gd name="T45" fmla="*/ 17 h 135"/>
                  <a:gd name="T46" fmla="*/ 34 w 45"/>
                  <a:gd name="T47" fmla="*/ 24 h 135"/>
                  <a:gd name="T48" fmla="*/ 34 w 45"/>
                  <a:gd name="T49" fmla="*/ 24 h 135"/>
                  <a:gd name="T50" fmla="*/ 17 w 45"/>
                  <a:gd name="T51" fmla="*/ 36 h 135"/>
                  <a:gd name="T52" fmla="*/ 4 w 45"/>
                  <a:gd name="T53" fmla="*/ 52 h 135"/>
                  <a:gd name="T54" fmla="*/ 0 w 45"/>
                  <a:gd name="T55" fmla="*/ 71 h 135"/>
                  <a:gd name="T56" fmla="*/ 0 w 45"/>
                  <a:gd name="T57" fmla="*/ 71 h 135"/>
                  <a:gd name="T58" fmla="*/ 0 w 45"/>
                  <a:gd name="T59" fmla="*/ 71 h 135"/>
                  <a:gd name="T60" fmla="*/ 0 w 45"/>
                  <a:gd name="T61" fmla="*/ 71 h 135"/>
                  <a:gd name="T62" fmla="*/ 0 w 45"/>
                  <a:gd name="T63" fmla="*/ 72 h 135"/>
                  <a:gd name="T64" fmla="*/ 0 w 45"/>
                  <a:gd name="T65" fmla="*/ 72 h 135"/>
                  <a:gd name="T66" fmla="*/ 7 w 45"/>
                  <a:gd name="T67" fmla="*/ 87 h 135"/>
                  <a:gd name="T68" fmla="*/ 20 w 45"/>
                  <a:gd name="T69" fmla="*/ 100 h 135"/>
                  <a:gd name="T70" fmla="*/ 34 w 45"/>
                  <a:gd name="T71" fmla="*/ 111 h 135"/>
                  <a:gd name="T72" fmla="*/ 34 w 45"/>
                  <a:gd name="T73" fmla="*/ 111 h 135"/>
                  <a:gd name="T74" fmla="*/ 39 w 45"/>
                  <a:gd name="T75" fmla="*/ 118 h 135"/>
                  <a:gd name="T76" fmla="*/ 42 w 45"/>
                  <a:gd name="T77" fmla="*/ 126 h 135"/>
                  <a:gd name="T78" fmla="*/ 45 w 45"/>
                  <a:gd name="T79" fmla="*/ 135 h 135"/>
                  <a:gd name="T80" fmla="*/ 45 w 45"/>
                  <a:gd name="T81" fmla="*/ 135 h 135"/>
                  <a:gd name="T82" fmla="*/ 45 w 45"/>
                  <a:gd name="T83" fmla="*/ 135 h 135"/>
                  <a:gd name="T84" fmla="*/ 45 w 45"/>
                  <a:gd name="T85" fmla="*/ 135 h 135"/>
                  <a:gd name="T86" fmla="*/ 45 w 45"/>
                  <a:gd name="T87" fmla="*/ 135 h 135"/>
                  <a:gd name="T88" fmla="*/ 37 w 45"/>
                  <a:gd name="T89" fmla="*/ 108 h 13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5"/>
                  <a:gd name="T136" fmla="*/ 0 h 135"/>
                  <a:gd name="T137" fmla="*/ 45 w 45"/>
                  <a:gd name="T138" fmla="*/ 135 h 13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5" h="135">
                    <a:moveTo>
                      <a:pt x="37" y="108"/>
                    </a:moveTo>
                    <a:lnTo>
                      <a:pt x="27" y="96"/>
                    </a:lnTo>
                    <a:lnTo>
                      <a:pt x="19" y="83"/>
                    </a:lnTo>
                    <a:lnTo>
                      <a:pt x="15" y="66"/>
                    </a:lnTo>
                    <a:lnTo>
                      <a:pt x="19" y="51"/>
                    </a:lnTo>
                    <a:lnTo>
                      <a:pt x="27" y="38"/>
                    </a:lnTo>
                    <a:lnTo>
                      <a:pt x="37" y="27"/>
                    </a:lnTo>
                    <a:lnTo>
                      <a:pt x="42" y="19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2" y="8"/>
                    </a:lnTo>
                    <a:lnTo>
                      <a:pt x="39" y="17"/>
                    </a:lnTo>
                    <a:lnTo>
                      <a:pt x="34" y="24"/>
                    </a:lnTo>
                    <a:lnTo>
                      <a:pt x="17" y="36"/>
                    </a:lnTo>
                    <a:lnTo>
                      <a:pt x="4" y="52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7" y="87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39" y="118"/>
                    </a:lnTo>
                    <a:lnTo>
                      <a:pt x="42" y="126"/>
                    </a:lnTo>
                    <a:lnTo>
                      <a:pt x="45" y="135"/>
                    </a:lnTo>
                    <a:lnTo>
                      <a:pt x="37" y="108"/>
                    </a:lnTo>
                    <a:close/>
                  </a:path>
                </a:pathLst>
              </a:custGeom>
              <a:solidFill>
                <a:srgbClr val="E0BCD6"/>
              </a:solidFill>
              <a:ln w="3810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83" name="Freeform 16"/>
              <p:cNvSpPr>
                <a:spLocks noChangeAspect="1"/>
              </p:cNvSpPr>
              <p:nvPr/>
            </p:nvSpPr>
            <p:spPr bwMode="auto">
              <a:xfrm>
                <a:off x="3599" y="1732"/>
                <a:ext cx="138" cy="113"/>
              </a:xfrm>
              <a:custGeom>
                <a:avLst/>
                <a:gdLst>
                  <a:gd name="T0" fmla="*/ 0 w 92"/>
                  <a:gd name="T1" fmla="*/ 75 h 75"/>
                  <a:gd name="T2" fmla="*/ 16 w 92"/>
                  <a:gd name="T3" fmla="*/ 54 h 75"/>
                  <a:gd name="T4" fmla="*/ 35 w 92"/>
                  <a:gd name="T5" fmla="*/ 36 h 75"/>
                  <a:gd name="T6" fmla="*/ 57 w 92"/>
                  <a:gd name="T7" fmla="*/ 22 h 75"/>
                  <a:gd name="T8" fmla="*/ 82 w 92"/>
                  <a:gd name="T9" fmla="*/ 14 h 75"/>
                  <a:gd name="T10" fmla="*/ 82 w 92"/>
                  <a:gd name="T11" fmla="*/ 14 h 75"/>
                  <a:gd name="T12" fmla="*/ 87 w 92"/>
                  <a:gd name="T13" fmla="*/ 11 h 75"/>
                  <a:gd name="T14" fmla="*/ 90 w 92"/>
                  <a:gd name="T15" fmla="*/ 7 h 75"/>
                  <a:gd name="T16" fmla="*/ 92 w 92"/>
                  <a:gd name="T17" fmla="*/ 4 h 75"/>
                  <a:gd name="T18" fmla="*/ 92 w 92"/>
                  <a:gd name="T19" fmla="*/ 4 h 75"/>
                  <a:gd name="T20" fmla="*/ 87 w 92"/>
                  <a:gd name="T21" fmla="*/ 0 h 75"/>
                  <a:gd name="T22" fmla="*/ 79 w 92"/>
                  <a:gd name="T23" fmla="*/ 0 h 75"/>
                  <a:gd name="T24" fmla="*/ 73 w 92"/>
                  <a:gd name="T25" fmla="*/ 0 h 75"/>
                  <a:gd name="T26" fmla="*/ 73 w 92"/>
                  <a:gd name="T27" fmla="*/ 0 h 75"/>
                  <a:gd name="T28" fmla="*/ 47 w 92"/>
                  <a:gd name="T29" fmla="*/ 11 h 75"/>
                  <a:gd name="T30" fmla="*/ 26 w 92"/>
                  <a:gd name="T31" fmla="*/ 29 h 75"/>
                  <a:gd name="T32" fmla="*/ 10 w 92"/>
                  <a:gd name="T33" fmla="*/ 52 h 75"/>
                  <a:gd name="T34" fmla="*/ 0 w 92"/>
                  <a:gd name="T35" fmla="*/ 75 h 75"/>
                  <a:gd name="T36" fmla="*/ 0 w 92"/>
                  <a:gd name="T37" fmla="*/ 75 h 75"/>
                  <a:gd name="T38" fmla="*/ 0 w 92"/>
                  <a:gd name="T39" fmla="*/ 75 h 75"/>
                  <a:gd name="T40" fmla="*/ 0 w 92"/>
                  <a:gd name="T41" fmla="*/ 75 h 75"/>
                  <a:gd name="T42" fmla="*/ 0 w 92"/>
                  <a:gd name="T43" fmla="*/ 75 h 75"/>
                  <a:gd name="T44" fmla="*/ 0 w 92"/>
                  <a:gd name="T45" fmla="*/ 75 h 75"/>
                  <a:gd name="T46" fmla="*/ 0 w 92"/>
                  <a:gd name="T47" fmla="*/ 75 h 75"/>
                  <a:gd name="T48" fmla="*/ 0 w 92"/>
                  <a:gd name="T49" fmla="*/ 75 h 75"/>
                  <a:gd name="T50" fmla="*/ 0 w 92"/>
                  <a:gd name="T51" fmla="*/ 75 h 75"/>
                  <a:gd name="T52" fmla="*/ 0 w 92"/>
                  <a:gd name="T53" fmla="*/ 75 h 7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2"/>
                  <a:gd name="T82" fmla="*/ 0 h 75"/>
                  <a:gd name="T83" fmla="*/ 92 w 92"/>
                  <a:gd name="T84" fmla="*/ 75 h 7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2" h="75">
                    <a:moveTo>
                      <a:pt x="0" y="75"/>
                    </a:moveTo>
                    <a:lnTo>
                      <a:pt x="16" y="54"/>
                    </a:lnTo>
                    <a:lnTo>
                      <a:pt x="35" y="36"/>
                    </a:lnTo>
                    <a:lnTo>
                      <a:pt x="57" y="22"/>
                    </a:lnTo>
                    <a:lnTo>
                      <a:pt x="82" y="14"/>
                    </a:lnTo>
                    <a:lnTo>
                      <a:pt x="87" y="11"/>
                    </a:lnTo>
                    <a:lnTo>
                      <a:pt x="90" y="7"/>
                    </a:lnTo>
                    <a:lnTo>
                      <a:pt x="92" y="4"/>
                    </a:lnTo>
                    <a:lnTo>
                      <a:pt x="87" y="0"/>
                    </a:lnTo>
                    <a:lnTo>
                      <a:pt x="79" y="0"/>
                    </a:lnTo>
                    <a:lnTo>
                      <a:pt x="73" y="0"/>
                    </a:lnTo>
                    <a:lnTo>
                      <a:pt x="47" y="11"/>
                    </a:lnTo>
                    <a:lnTo>
                      <a:pt x="26" y="29"/>
                    </a:lnTo>
                    <a:lnTo>
                      <a:pt x="10" y="52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84" name="Freeform 17"/>
              <p:cNvSpPr>
                <a:spLocks noChangeAspect="1"/>
              </p:cNvSpPr>
              <p:nvPr/>
            </p:nvSpPr>
            <p:spPr bwMode="auto">
              <a:xfrm>
                <a:off x="3735" y="1824"/>
                <a:ext cx="77" cy="202"/>
              </a:xfrm>
              <a:custGeom>
                <a:avLst/>
                <a:gdLst>
                  <a:gd name="T0" fmla="*/ 50 w 51"/>
                  <a:gd name="T1" fmla="*/ 0 h 135"/>
                  <a:gd name="T2" fmla="*/ 47 w 51"/>
                  <a:gd name="T3" fmla="*/ 8 h 135"/>
                  <a:gd name="T4" fmla="*/ 46 w 51"/>
                  <a:gd name="T5" fmla="*/ 10 h 135"/>
                  <a:gd name="T6" fmla="*/ 50 w 51"/>
                  <a:gd name="T7" fmla="*/ 0 h 135"/>
                  <a:gd name="T8" fmla="*/ 50 w 51"/>
                  <a:gd name="T9" fmla="*/ 0 h 135"/>
                  <a:gd name="T10" fmla="*/ 50 w 51"/>
                  <a:gd name="T11" fmla="*/ 0 h 135"/>
                  <a:gd name="T12" fmla="*/ 50 w 51"/>
                  <a:gd name="T13" fmla="*/ 0 h 135"/>
                  <a:gd name="T14" fmla="*/ 46 w 51"/>
                  <a:gd name="T15" fmla="*/ 9 h 135"/>
                  <a:gd name="T16" fmla="*/ 41 w 51"/>
                  <a:gd name="T17" fmla="*/ 17 h 135"/>
                  <a:gd name="T18" fmla="*/ 34 w 51"/>
                  <a:gd name="T19" fmla="*/ 24 h 135"/>
                  <a:gd name="T20" fmla="*/ 18 w 51"/>
                  <a:gd name="T21" fmla="*/ 37 h 135"/>
                  <a:gd name="T22" fmla="*/ 4 w 51"/>
                  <a:gd name="T23" fmla="*/ 52 h 135"/>
                  <a:gd name="T24" fmla="*/ 0 w 51"/>
                  <a:gd name="T25" fmla="*/ 72 h 135"/>
                  <a:gd name="T26" fmla="*/ 0 w 51"/>
                  <a:gd name="T27" fmla="*/ 72 h 135"/>
                  <a:gd name="T28" fmla="*/ 0 w 51"/>
                  <a:gd name="T29" fmla="*/ 72 h 135"/>
                  <a:gd name="T30" fmla="*/ 0 w 51"/>
                  <a:gd name="T31" fmla="*/ 72 h 135"/>
                  <a:gd name="T32" fmla="*/ 7 w 51"/>
                  <a:gd name="T33" fmla="*/ 88 h 135"/>
                  <a:gd name="T34" fmla="*/ 20 w 51"/>
                  <a:gd name="T35" fmla="*/ 100 h 135"/>
                  <a:gd name="T36" fmla="*/ 34 w 51"/>
                  <a:gd name="T37" fmla="*/ 111 h 135"/>
                  <a:gd name="T38" fmla="*/ 41 w 51"/>
                  <a:gd name="T39" fmla="*/ 119 h 135"/>
                  <a:gd name="T40" fmla="*/ 46 w 51"/>
                  <a:gd name="T41" fmla="*/ 127 h 135"/>
                  <a:gd name="T42" fmla="*/ 51 w 51"/>
                  <a:gd name="T43" fmla="*/ 135 h 13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1"/>
                  <a:gd name="T67" fmla="*/ 0 h 135"/>
                  <a:gd name="T68" fmla="*/ 51 w 51"/>
                  <a:gd name="T69" fmla="*/ 135 h 13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1" h="135">
                    <a:moveTo>
                      <a:pt x="50" y="0"/>
                    </a:moveTo>
                    <a:lnTo>
                      <a:pt x="47" y="8"/>
                    </a:lnTo>
                    <a:lnTo>
                      <a:pt x="46" y="10"/>
                    </a:lnTo>
                    <a:lnTo>
                      <a:pt x="50" y="0"/>
                    </a:lnTo>
                    <a:lnTo>
                      <a:pt x="46" y="9"/>
                    </a:lnTo>
                    <a:lnTo>
                      <a:pt x="41" y="17"/>
                    </a:lnTo>
                    <a:lnTo>
                      <a:pt x="34" y="24"/>
                    </a:lnTo>
                    <a:lnTo>
                      <a:pt x="18" y="37"/>
                    </a:lnTo>
                    <a:lnTo>
                      <a:pt x="4" y="52"/>
                    </a:lnTo>
                    <a:lnTo>
                      <a:pt x="0" y="72"/>
                    </a:lnTo>
                    <a:lnTo>
                      <a:pt x="7" y="88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41" y="119"/>
                    </a:lnTo>
                    <a:lnTo>
                      <a:pt x="46" y="127"/>
                    </a:lnTo>
                    <a:lnTo>
                      <a:pt x="51" y="135"/>
                    </a:lnTo>
                  </a:path>
                </a:pathLst>
              </a:custGeom>
              <a:noFill/>
              <a:ln w="19050" cmpd="sng">
                <a:solidFill>
                  <a:srgbClr val="C8A3C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63" name="Line 18"/>
            <p:cNvSpPr>
              <a:spLocks noChangeAspect="1" noChangeShapeType="1"/>
            </p:cNvSpPr>
            <p:nvPr/>
          </p:nvSpPr>
          <p:spPr bwMode="auto">
            <a:xfrm>
              <a:off x="2323" y="2168"/>
              <a:ext cx="283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2670" y="2073"/>
              <a:ext cx="366" cy="638"/>
              <a:chOff x="4459" y="2091"/>
              <a:chExt cx="231" cy="426"/>
            </a:xfrm>
          </p:grpSpPr>
          <p:sp>
            <p:nvSpPr>
              <p:cNvPr id="27779" name="Freeform 20"/>
              <p:cNvSpPr>
                <a:spLocks noChangeAspect="1"/>
              </p:cNvSpPr>
              <p:nvPr/>
            </p:nvSpPr>
            <p:spPr bwMode="auto">
              <a:xfrm>
                <a:off x="4459" y="2091"/>
                <a:ext cx="231" cy="426"/>
              </a:xfrm>
              <a:custGeom>
                <a:avLst/>
                <a:gdLst>
                  <a:gd name="T0" fmla="*/ 142 w 154"/>
                  <a:gd name="T1" fmla="*/ 189 h 284"/>
                  <a:gd name="T2" fmla="*/ 149 w 154"/>
                  <a:gd name="T3" fmla="*/ 204 h 284"/>
                  <a:gd name="T4" fmla="*/ 154 w 154"/>
                  <a:gd name="T5" fmla="*/ 222 h 284"/>
                  <a:gd name="T6" fmla="*/ 154 w 154"/>
                  <a:gd name="T7" fmla="*/ 243 h 284"/>
                  <a:gd name="T8" fmla="*/ 148 w 154"/>
                  <a:gd name="T9" fmla="*/ 262 h 284"/>
                  <a:gd name="T10" fmla="*/ 134 w 154"/>
                  <a:gd name="T11" fmla="*/ 277 h 284"/>
                  <a:gd name="T12" fmla="*/ 109 w 154"/>
                  <a:gd name="T13" fmla="*/ 284 h 284"/>
                  <a:gd name="T14" fmla="*/ 109 w 154"/>
                  <a:gd name="T15" fmla="*/ 284 h 284"/>
                  <a:gd name="T16" fmla="*/ 77 w 154"/>
                  <a:gd name="T17" fmla="*/ 280 h 284"/>
                  <a:gd name="T18" fmla="*/ 52 w 154"/>
                  <a:gd name="T19" fmla="*/ 268 h 284"/>
                  <a:gd name="T20" fmla="*/ 32 w 154"/>
                  <a:gd name="T21" fmla="*/ 249 h 284"/>
                  <a:gd name="T22" fmla="*/ 17 w 154"/>
                  <a:gd name="T23" fmla="*/ 228 h 284"/>
                  <a:gd name="T24" fmla="*/ 8 w 154"/>
                  <a:gd name="T25" fmla="*/ 209 h 284"/>
                  <a:gd name="T26" fmla="*/ 2 w 154"/>
                  <a:gd name="T27" fmla="*/ 195 h 284"/>
                  <a:gd name="T28" fmla="*/ 0 w 154"/>
                  <a:gd name="T29" fmla="*/ 190 h 284"/>
                  <a:gd name="T30" fmla="*/ 0 w 154"/>
                  <a:gd name="T31" fmla="*/ 190 h 284"/>
                  <a:gd name="T32" fmla="*/ 0 w 154"/>
                  <a:gd name="T33" fmla="*/ 94 h 284"/>
                  <a:gd name="T34" fmla="*/ 0 w 154"/>
                  <a:gd name="T35" fmla="*/ 94 h 284"/>
                  <a:gd name="T36" fmla="*/ 2 w 154"/>
                  <a:gd name="T37" fmla="*/ 89 h 284"/>
                  <a:gd name="T38" fmla="*/ 8 w 154"/>
                  <a:gd name="T39" fmla="*/ 75 h 284"/>
                  <a:gd name="T40" fmla="*/ 17 w 154"/>
                  <a:gd name="T41" fmla="*/ 56 h 284"/>
                  <a:gd name="T42" fmla="*/ 32 w 154"/>
                  <a:gd name="T43" fmla="*/ 35 h 284"/>
                  <a:gd name="T44" fmla="*/ 52 w 154"/>
                  <a:gd name="T45" fmla="*/ 17 h 284"/>
                  <a:gd name="T46" fmla="*/ 77 w 154"/>
                  <a:gd name="T47" fmla="*/ 4 h 284"/>
                  <a:gd name="T48" fmla="*/ 109 w 154"/>
                  <a:gd name="T49" fmla="*/ 0 h 284"/>
                  <a:gd name="T50" fmla="*/ 109 w 154"/>
                  <a:gd name="T51" fmla="*/ 0 h 284"/>
                  <a:gd name="T52" fmla="*/ 134 w 154"/>
                  <a:gd name="T53" fmla="*/ 7 h 284"/>
                  <a:gd name="T54" fmla="*/ 148 w 154"/>
                  <a:gd name="T55" fmla="*/ 22 h 284"/>
                  <a:gd name="T56" fmla="*/ 154 w 154"/>
                  <a:gd name="T57" fmla="*/ 41 h 284"/>
                  <a:gd name="T58" fmla="*/ 154 w 154"/>
                  <a:gd name="T59" fmla="*/ 61 h 284"/>
                  <a:gd name="T60" fmla="*/ 149 w 154"/>
                  <a:gd name="T61" fmla="*/ 81 h 284"/>
                  <a:gd name="T62" fmla="*/ 142 w 154"/>
                  <a:gd name="T63" fmla="*/ 94 h 284"/>
                  <a:gd name="T64" fmla="*/ 142 w 154"/>
                  <a:gd name="T65" fmla="*/ 94 h 284"/>
                  <a:gd name="T66" fmla="*/ 142 w 154"/>
                  <a:gd name="T67" fmla="*/ 119 h 284"/>
                  <a:gd name="T68" fmla="*/ 142 w 154"/>
                  <a:gd name="T69" fmla="*/ 165 h 284"/>
                  <a:gd name="T70" fmla="*/ 142 w 154"/>
                  <a:gd name="T71" fmla="*/ 189 h 284"/>
                  <a:gd name="T72" fmla="*/ 142 w 154"/>
                  <a:gd name="T73" fmla="*/ 189 h 28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4"/>
                  <a:gd name="T112" fmla="*/ 0 h 284"/>
                  <a:gd name="T113" fmla="*/ 154 w 154"/>
                  <a:gd name="T114" fmla="*/ 284 h 28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4" h="284">
                    <a:moveTo>
                      <a:pt x="142" y="189"/>
                    </a:moveTo>
                    <a:lnTo>
                      <a:pt x="149" y="204"/>
                    </a:lnTo>
                    <a:lnTo>
                      <a:pt x="154" y="222"/>
                    </a:lnTo>
                    <a:lnTo>
                      <a:pt x="154" y="243"/>
                    </a:lnTo>
                    <a:lnTo>
                      <a:pt x="148" y="262"/>
                    </a:lnTo>
                    <a:lnTo>
                      <a:pt x="134" y="277"/>
                    </a:lnTo>
                    <a:lnTo>
                      <a:pt x="109" y="284"/>
                    </a:lnTo>
                    <a:lnTo>
                      <a:pt x="77" y="280"/>
                    </a:lnTo>
                    <a:lnTo>
                      <a:pt x="52" y="268"/>
                    </a:lnTo>
                    <a:lnTo>
                      <a:pt x="32" y="249"/>
                    </a:lnTo>
                    <a:lnTo>
                      <a:pt x="17" y="228"/>
                    </a:lnTo>
                    <a:lnTo>
                      <a:pt x="8" y="209"/>
                    </a:lnTo>
                    <a:lnTo>
                      <a:pt x="2" y="195"/>
                    </a:lnTo>
                    <a:lnTo>
                      <a:pt x="0" y="190"/>
                    </a:lnTo>
                    <a:lnTo>
                      <a:pt x="0" y="94"/>
                    </a:lnTo>
                    <a:lnTo>
                      <a:pt x="2" y="89"/>
                    </a:lnTo>
                    <a:lnTo>
                      <a:pt x="8" y="75"/>
                    </a:lnTo>
                    <a:lnTo>
                      <a:pt x="17" y="56"/>
                    </a:lnTo>
                    <a:lnTo>
                      <a:pt x="32" y="35"/>
                    </a:lnTo>
                    <a:lnTo>
                      <a:pt x="52" y="17"/>
                    </a:lnTo>
                    <a:lnTo>
                      <a:pt x="77" y="4"/>
                    </a:lnTo>
                    <a:lnTo>
                      <a:pt x="109" y="0"/>
                    </a:lnTo>
                    <a:lnTo>
                      <a:pt x="134" y="7"/>
                    </a:lnTo>
                    <a:lnTo>
                      <a:pt x="148" y="22"/>
                    </a:lnTo>
                    <a:lnTo>
                      <a:pt x="154" y="41"/>
                    </a:lnTo>
                    <a:lnTo>
                      <a:pt x="154" y="61"/>
                    </a:lnTo>
                    <a:lnTo>
                      <a:pt x="149" y="81"/>
                    </a:lnTo>
                    <a:lnTo>
                      <a:pt x="142" y="94"/>
                    </a:lnTo>
                    <a:lnTo>
                      <a:pt x="142" y="119"/>
                    </a:lnTo>
                    <a:lnTo>
                      <a:pt x="142" y="165"/>
                    </a:lnTo>
                    <a:lnTo>
                      <a:pt x="142" y="189"/>
                    </a:lnTo>
                    <a:close/>
                  </a:path>
                </a:pathLst>
              </a:custGeom>
              <a:solidFill>
                <a:srgbClr val="C3AAD2"/>
              </a:solidFill>
              <a:ln w="19050" cmpd="sng">
                <a:solidFill>
                  <a:srgbClr val="9E7AB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80" name="Freeform 21"/>
              <p:cNvSpPr>
                <a:spLocks noChangeAspect="1"/>
              </p:cNvSpPr>
              <p:nvPr/>
            </p:nvSpPr>
            <p:spPr bwMode="auto">
              <a:xfrm>
                <a:off x="4515" y="2114"/>
                <a:ext cx="123" cy="66"/>
              </a:xfrm>
              <a:custGeom>
                <a:avLst/>
                <a:gdLst>
                  <a:gd name="T0" fmla="*/ 0 w 82"/>
                  <a:gd name="T1" fmla="*/ 44 h 44"/>
                  <a:gd name="T2" fmla="*/ 18 w 82"/>
                  <a:gd name="T3" fmla="*/ 26 h 44"/>
                  <a:gd name="T4" fmla="*/ 43 w 82"/>
                  <a:gd name="T5" fmla="*/ 13 h 44"/>
                  <a:gd name="T6" fmla="*/ 70 w 82"/>
                  <a:gd name="T7" fmla="*/ 9 h 44"/>
                  <a:gd name="T8" fmla="*/ 70 w 82"/>
                  <a:gd name="T9" fmla="*/ 9 h 44"/>
                  <a:gd name="T10" fmla="*/ 78 w 82"/>
                  <a:gd name="T11" fmla="*/ 7 h 44"/>
                  <a:gd name="T12" fmla="*/ 82 w 82"/>
                  <a:gd name="T13" fmla="*/ 3 h 44"/>
                  <a:gd name="T14" fmla="*/ 71 w 82"/>
                  <a:gd name="T15" fmla="*/ 0 h 44"/>
                  <a:gd name="T16" fmla="*/ 71 w 82"/>
                  <a:gd name="T17" fmla="*/ 0 h 44"/>
                  <a:gd name="T18" fmla="*/ 31 w 82"/>
                  <a:gd name="T19" fmla="*/ 9 h 44"/>
                  <a:gd name="T20" fmla="*/ 7 w 82"/>
                  <a:gd name="T21" fmla="*/ 32 h 44"/>
                  <a:gd name="T22" fmla="*/ 0 w 82"/>
                  <a:gd name="T23" fmla="*/ 44 h 44"/>
                  <a:gd name="T24" fmla="*/ 0 w 82"/>
                  <a:gd name="T25" fmla="*/ 44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2"/>
                  <a:gd name="T40" fmla="*/ 0 h 44"/>
                  <a:gd name="T41" fmla="*/ 82 w 82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2" h="44">
                    <a:moveTo>
                      <a:pt x="0" y="44"/>
                    </a:moveTo>
                    <a:lnTo>
                      <a:pt x="18" y="26"/>
                    </a:lnTo>
                    <a:lnTo>
                      <a:pt x="43" y="13"/>
                    </a:lnTo>
                    <a:lnTo>
                      <a:pt x="70" y="9"/>
                    </a:lnTo>
                    <a:lnTo>
                      <a:pt x="78" y="7"/>
                    </a:lnTo>
                    <a:lnTo>
                      <a:pt x="82" y="3"/>
                    </a:lnTo>
                    <a:lnTo>
                      <a:pt x="71" y="0"/>
                    </a:lnTo>
                    <a:lnTo>
                      <a:pt x="31" y="9"/>
                    </a:lnTo>
                    <a:lnTo>
                      <a:pt x="7" y="32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22"/>
            <p:cNvGrpSpPr>
              <a:grpSpLocks noChangeAspect="1"/>
            </p:cNvGrpSpPr>
            <p:nvPr/>
          </p:nvGrpSpPr>
          <p:grpSpPr bwMode="auto">
            <a:xfrm>
              <a:off x="2227" y="2254"/>
              <a:ext cx="370" cy="132"/>
              <a:chOff x="3109" y="911"/>
              <a:chExt cx="156" cy="59"/>
            </a:xfrm>
          </p:grpSpPr>
          <p:sp>
            <p:nvSpPr>
              <p:cNvPr id="27775" name="Rectangle 23"/>
              <p:cNvSpPr>
                <a:spLocks noChangeAspect="1" noChangeArrowheads="1"/>
              </p:cNvSpPr>
              <p:nvPr/>
            </p:nvSpPr>
            <p:spPr bwMode="auto">
              <a:xfrm>
                <a:off x="3109" y="911"/>
                <a:ext cx="156" cy="23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spcBef>
                    <a:spcPct val="0"/>
                  </a:spcBef>
                </a:pPr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27776" name="Rectangle 24"/>
              <p:cNvSpPr>
                <a:spLocks noChangeAspect="1" noChangeArrowheads="1"/>
              </p:cNvSpPr>
              <p:nvPr/>
            </p:nvSpPr>
            <p:spPr bwMode="auto">
              <a:xfrm>
                <a:off x="3232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7" name="Rectangle 25"/>
              <p:cNvSpPr>
                <a:spLocks noChangeAspect="1" noChangeArrowheads="1"/>
              </p:cNvSpPr>
              <p:nvPr/>
            </p:nvSpPr>
            <p:spPr bwMode="auto">
              <a:xfrm>
                <a:off x="3184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8" name="Rectangle 26"/>
              <p:cNvSpPr>
                <a:spLocks noChangeAspect="1" noChangeArrowheads="1"/>
              </p:cNvSpPr>
              <p:nvPr/>
            </p:nvSpPr>
            <p:spPr bwMode="auto">
              <a:xfrm>
                <a:off x="3137" y="922"/>
                <a:ext cx="7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66" name="Rectangle 27"/>
            <p:cNvSpPr>
              <a:spLocks noChangeArrowheads="1"/>
            </p:cNvSpPr>
            <p:nvPr/>
          </p:nvSpPr>
          <p:spPr bwMode="auto">
            <a:xfrm>
              <a:off x="2613" y="2254"/>
              <a:ext cx="192" cy="5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Text Box 28"/>
            <p:cNvSpPr txBox="1">
              <a:spLocks noChangeAspect="1" noChangeArrowheads="1"/>
            </p:cNvSpPr>
            <p:nvPr/>
          </p:nvSpPr>
          <p:spPr bwMode="auto">
            <a:xfrm>
              <a:off x="1935" y="2097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 5’</a:t>
              </a:r>
            </a:p>
          </p:txBody>
        </p:sp>
        <p:sp>
          <p:nvSpPr>
            <p:cNvPr id="27668" name="Text Box 29"/>
            <p:cNvSpPr txBox="1">
              <a:spLocks noChangeAspect="1" noChangeArrowheads="1"/>
            </p:cNvSpPr>
            <p:nvPr/>
          </p:nvSpPr>
          <p:spPr bwMode="auto">
            <a:xfrm>
              <a:off x="2921" y="2143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 3’</a:t>
              </a:r>
            </a:p>
          </p:txBody>
        </p:sp>
        <p:sp>
          <p:nvSpPr>
            <p:cNvPr id="27669" name="Text Box 30"/>
            <p:cNvSpPr txBox="1">
              <a:spLocks noChangeAspect="1" noChangeArrowheads="1"/>
            </p:cNvSpPr>
            <p:nvPr/>
          </p:nvSpPr>
          <p:spPr bwMode="auto">
            <a:xfrm>
              <a:off x="378" y="1601"/>
              <a:ext cx="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5’</a:t>
              </a:r>
            </a:p>
          </p:txBody>
        </p:sp>
        <p:sp>
          <p:nvSpPr>
            <p:cNvPr id="27670" name="Text Box 31"/>
            <p:cNvSpPr txBox="1">
              <a:spLocks noChangeAspect="1" noChangeArrowheads="1"/>
            </p:cNvSpPr>
            <p:nvPr/>
          </p:nvSpPr>
          <p:spPr bwMode="auto">
            <a:xfrm>
              <a:off x="327" y="1822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 3’</a:t>
              </a:r>
            </a:p>
          </p:txBody>
        </p:sp>
        <p:sp>
          <p:nvSpPr>
            <p:cNvPr id="27671" name="Text Box 32"/>
            <p:cNvSpPr txBox="1">
              <a:spLocks noChangeAspect="1" noChangeArrowheads="1"/>
            </p:cNvSpPr>
            <p:nvPr/>
          </p:nvSpPr>
          <p:spPr bwMode="auto">
            <a:xfrm>
              <a:off x="1674" y="1284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 3’</a:t>
              </a:r>
            </a:p>
          </p:txBody>
        </p:sp>
        <p:sp>
          <p:nvSpPr>
            <p:cNvPr id="27672" name="Text Box 33"/>
            <p:cNvSpPr txBox="1">
              <a:spLocks noChangeAspect="1" noChangeArrowheads="1"/>
            </p:cNvSpPr>
            <p:nvPr/>
          </p:nvSpPr>
          <p:spPr bwMode="auto">
            <a:xfrm>
              <a:off x="3034" y="2145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 5’</a:t>
              </a:r>
            </a:p>
          </p:txBody>
        </p:sp>
        <p:sp>
          <p:nvSpPr>
            <p:cNvPr id="27673" name="Text Box 34"/>
            <p:cNvSpPr txBox="1">
              <a:spLocks noChangeAspect="1" noChangeArrowheads="1"/>
            </p:cNvSpPr>
            <p:nvPr/>
          </p:nvSpPr>
          <p:spPr bwMode="auto">
            <a:xfrm>
              <a:off x="4046" y="2107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 5’</a:t>
              </a:r>
            </a:p>
          </p:txBody>
        </p:sp>
        <p:sp>
          <p:nvSpPr>
            <p:cNvPr id="27674" name="Text Box 35"/>
            <p:cNvSpPr txBox="1">
              <a:spLocks noChangeAspect="1" noChangeArrowheads="1"/>
            </p:cNvSpPr>
            <p:nvPr/>
          </p:nvSpPr>
          <p:spPr bwMode="auto">
            <a:xfrm>
              <a:off x="3934" y="2107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 3’</a:t>
              </a:r>
            </a:p>
          </p:txBody>
        </p:sp>
        <p:sp>
          <p:nvSpPr>
            <p:cNvPr id="27675" name="Line 36"/>
            <p:cNvSpPr>
              <a:spLocks noChangeAspect="1" noChangeShapeType="1"/>
            </p:cNvSpPr>
            <p:nvPr/>
          </p:nvSpPr>
          <p:spPr bwMode="auto">
            <a:xfrm>
              <a:off x="3391" y="2142"/>
              <a:ext cx="283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Rectangle 37"/>
            <p:cNvSpPr>
              <a:spLocks noChangeArrowheads="1"/>
            </p:cNvSpPr>
            <p:nvPr/>
          </p:nvSpPr>
          <p:spPr bwMode="auto">
            <a:xfrm>
              <a:off x="3543" y="2235"/>
              <a:ext cx="483" cy="5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38"/>
            <p:cNvGrpSpPr>
              <a:grpSpLocks noChangeAspect="1"/>
            </p:cNvGrpSpPr>
            <p:nvPr/>
          </p:nvGrpSpPr>
          <p:grpSpPr bwMode="auto">
            <a:xfrm>
              <a:off x="3239" y="2235"/>
              <a:ext cx="371" cy="132"/>
              <a:chOff x="3109" y="911"/>
              <a:chExt cx="156" cy="59"/>
            </a:xfrm>
          </p:grpSpPr>
          <p:sp>
            <p:nvSpPr>
              <p:cNvPr id="27771" name="Rectangle 39"/>
              <p:cNvSpPr>
                <a:spLocks noChangeAspect="1" noChangeArrowheads="1"/>
              </p:cNvSpPr>
              <p:nvPr/>
            </p:nvSpPr>
            <p:spPr bwMode="auto">
              <a:xfrm>
                <a:off x="3109" y="911"/>
                <a:ext cx="156" cy="23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spcBef>
                    <a:spcPct val="0"/>
                  </a:spcBef>
                </a:pPr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27772" name="Rectangle 40"/>
              <p:cNvSpPr>
                <a:spLocks noChangeAspect="1" noChangeArrowheads="1"/>
              </p:cNvSpPr>
              <p:nvPr/>
            </p:nvSpPr>
            <p:spPr bwMode="auto">
              <a:xfrm>
                <a:off x="3232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3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3184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4" name="Rectangle 42"/>
              <p:cNvSpPr>
                <a:spLocks noChangeAspect="1" noChangeArrowheads="1"/>
              </p:cNvSpPr>
              <p:nvPr/>
            </p:nvSpPr>
            <p:spPr bwMode="auto">
              <a:xfrm>
                <a:off x="3137" y="922"/>
                <a:ext cx="7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78" name="Freeform 43"/>
            <p:cNvSpPr>
              <a:spLocks noChangeAspect="1"/>
            </p:cNvSpPr>
            <p:nvPr/>
          </p:nvSpPr>
          <p:spPr bwMode="auto">
            <a:xfrm>
              <a:off x="1252" y="1692"/>
              <a:ext cx="33" cy="117"/>
            </a:xfrm>
            <a:custGeom>
              <a:avLst/>
              <a:gdLst>
                <a:gd name="T0" fmla="*/ 0 w 14"/>
                <a:gd name="T1" fmla="*/ 0 h 52"/>
                <a:gd name="T2" fmla="*/ 6 w 14"/>
                <a:gd name="T3" fmla="*/ 52 h 52"/>
                <a:gd name="T4" fmla="*/ 14 w 14"/>
                <a:gd name="T5" fmla="*/ 51 h 52"/>
                <a:gd name="T6" fmla="*/ 7 w 14"/>
                <a:gd name="T7" fmla="*/ 0 h 52"/>
                <a:gd name="T8" fmla="*/ 0 w 14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52"/>
                <a:gd name="T17" fmla="*/ 14 w 1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52">
                  <a:moveTo>
                    <a:pt x="0" y="0"/>
                  </a:moveTo>
                  <a:lnTo>
                    <a:pt x="6" y="52"/>
                  </a:lnTo>
                  <a:lnTo>
                    <a:pt x="14" y="51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9" name="Freeform 44"/>
            <p:cNvSpPr>
              <a:spLocks noChangeAspect="1"/>
            </p:cNvSpPr>
            <p:nvPr/>
          </p:nvSpPr>
          <p:spPr bwMode="auto">
            <a:xfrm>
              <a:off x="1323" y="1668"/>
              <a:ext cx="73" cy="109"/>
            </a:xfrm>
            <a:custGeom>
              <a:avLst/>
              <a:gdLst>
                <a:gd name="T0" fmla="*/ 0 w 31"/>
                <a:gd name="T1" fmla="*/ 3 h 49"/>
                <a:gd name="T2" fmla="*/ 24 w 31"/>
                <a:gd name="T3" fmla="*/ 49 h 49"/>
                <a:gd name="T4" fmla="*/ 31 w 31"/>
                <a:gd name="T5" fmla="*/ 46 h 49"/>
                <a:gd name="T6" fmla="*/ 8 w 31"/>
                <a:gd name="T7" fmla="*/ 0 h 49"/>
                <a:gd name="T8" fmla="*/ 0 w 31"/>
                <a:gd name="T9" fmla="*/ 3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49"/>
                <a:gd name="T17" fmla="*/ 31 w 31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49">
                  <a:moveTo>
                    <a:pt x="0" y="3"/>
                  </a:moveTo>
                  <a:lnTo>
                    <a:pt x="24" y="49"/>
                  </a:lnTo>
                  <a:lnTo>
                    <a:pt x="31" y="46"/>
                  </a:lnTo>
                  <a:lnTo>
                    <a:pt x="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0" name="Freeform 45"/>
            <p:cNvSpPr>
              <a:spLocks noChangeAspect="1"/>
            </p:cNvSpPr>
            <p:nvPr/>
          </p:nvSpPr>
          <p:spPr bwMode="auto">
            <a:xfrm>
              <a:off x="1398" y="1611"/>
              <a:ext cx="95" cy="97"/>
            </a:xfrm>
            <a:custGeom>
              <a:avLst/>
              <a:gdLst>
                <a:gd name="T0" fmla="*/ 0 w 40"/>
                <a:gd name="T1" fmla="*/ 5 h 43"/>
                <a:gd name="T2" fmla="*/ 35 w 40"/>
                <a:gd name="T3" fmla="*/ 43 h 43"/>
                <a:gd name="T4" fmla="*/ 40 w 40"/>
                <a:gd name="T5" fmla="*/ 38 h 43"/>
                <a:gd name="T6" fmla="*/ 6 w 40"/>
                <a:gd name="T7" fmla="*/ 0 h 43"/>
                <a:gd name="T8" fmla="*/ 0 w 40"/>
                <a:gd name="T9" fmla="*/ 5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3"/>
                <a:gd name="T17" fmla="*/ 40 w 4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3">
                  <a:moveTo>
                    <a:pt x="0" y="5"/>
                  </a:moveTo>
                  <a:lnTo>
                    <a:pt x="35" y="43"/>
                  </a:lnTo>
                  <a:lnTo>
                    <a:pt x="40" y="38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1" name="Freeform 46"/>
            <p:cNvSpPr>
              <a:spLocks noChangeAspect="1"/>
            </p:cNvSpPr>
            <p:nvPr/>
          </p:nvSpPr>
          <p:spPr bwMode="auto">
            <a:xfrm>
              <a:off x="1474" y="1533"/>
              <a:ext cx="112" cy="81"/>
            </a:xfrm>
            <a:custGeom>
              <a:avLst/>
              <a:gdLst>
                <a:gd name="T0" fmla="*/ 0 w 47"/>
                <a:gd name="T1" fmla="*/ 6 h 36"/>
                <a:gd name="T2" fmla="*/ 43 w 47"/>
                <a:gd name="T3" fmla="*/ 36 h 36"/>
                <a:gd name="T4" fmla="*/ 47 w 47"/>
                <a:gd name="T5" fmla="*/ 30 h 36"/>
                <a:gd name="T6" fmla="*/ 5 w 47"/>
                <a:gd name="T7" fmla="*/ 0 h 36"/>
                <a:gd name="T8" fmla="*/ 0 w 47"/>
                <a:gd name="T9" fmla="*/ 6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36"/>
                <a:gd name="T17" fmla="*/ 47 w 47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36">
                  <a:moveTo>
                    <a:pt x="0" y="6"/>
                  </a:moveTo>
                  <a:lnTo>
                    <a:pt x="43" y="36"/>
                  </a:lnTo>
                  <a:lnTo>
                    <a:pt x="47" y="30"/>
                  </a:lnTo>
                  <a:lnTo>
                    <a:pt x="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2" name="Freeform 47"/>
            <p:cNvSpPr>
              <a:spLocks noChangeAspect="1"/>
            </p:cNvSpPr>
            <p:nvPr/>
          </p:nvSpPr>
          <p:spPr bwMode="auto">
            <a:xfrm>
              <a:off x="1539" y="1436"/>
              <a:ext cx="115" cy="74"/>
            </a:xfrm>
            <a:custGeom>
              <a:avLst/>
              <a:gdLst>
                <a:gd name="T0" fmla="*/ 0 w 49"/>
                <a:gd name="T1" fmla="*/ 7 h 33"/>
                <a:gd name="T2" fmla="*/ 45 w 49"/>
                <a:gd name="T3" fmla="*/ 33 h 33"/>
                <a:gd name="T4" fmla="*/ 49 w 49"/>
                <a:gd name="T5" fmla="*/ 27 h 33"/>
                <a:gd name="T6" fmla="*/ 5 w 49"/>
                <a:gd name="T7" fmla="*/ 0 h 33"/>
                <a:gd name="T8" fmla="*/ 0 w 49"/>
                <a:gd name="T9" fmla="*/ 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3"/>
                <a:gd name="T17" fmla="*/ 49 w 4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3">
                  <a:moveTo>
                    <a:pt x="0" y="7"/>
                  </a:moveTo>
                  <a:lnTo>
                    <a:pt x="45" y="33"/>
                  </a:lnTo>
                  <a:lnTo>
                    <a:pt x="49" y="27"/>
                  </a:lnTo>
                  <a:lnTo>
                    <a:pt x="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3" name="Freeform 48"/>
            <p:cNvSpPr>
              <a:spLocks noChangeAspect="1"/>
            </p:cNvSpPr>
            <p:nvPr/>
          </p:nvSpPr>
          <p:spPr bwMode="auto">
            <a:xfrm>
              <a:off x="1605" y="1335"/>
              <a:ext cx="105" cy="83"/>
            </a:xfrm>
            <a:custGeom>
              <a:avLst/>
              <a:gdLst>
                <a:gd name="T0" fmla="*/ 0 w 44"/>
                <a:gd name="T1" fmla="*/ 7 h 37"/>
                <a:gd name="T2" fmla="*/ 39 w 44"/>
                <a:gd name="T3" fmla="*/ 37 h 37"/>
                <a:gd name="T4" fmla="*/ 44 w 44"/>
                <a:gd name="T5" fmla="*/ 30 h 37"/>
                <a:gd name="T6" fmla="*/ 5 w 44"/>
                <a:gd name="T7" fmla="*/ 0 h 37"/>
                <a:gd name="T8" fmla="*/ 0 w 44"/>
                <a:gd name="T9" fmla="*/ 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7"/>
                <a:gd name="T17" fmla="*/ 44 w 44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7">
                  <a:moveTo>
                    <a:pt x="0" y="7"/>
                  </a:moveTo>
                  <a:lnTo>
                    <a:pt x="39" y="37"/>
                  </a:lnTo>
                  <a:lnTo>
                    <a:pt x="44" y="30"/>
                  </a:lnTo>
                  <a:lnTo>
                    <a:pt x="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4" name="Freeform 49"/>
            <p:cNvSpPr>
              <a:spLocks noChangeAspect="1"/>
            </p:cNvSpPr>
            <p:nvPr/>
          </p:nvSpPr>
          <p:spPr bwMode="auto">
            <a:xfrm>
              <a:off x="1697" y="1238"/>
              <a:ext cx="82" cy="102"/>
            </a:xfrm>
            <a:custGeom>
              <a:avLst/>
              <a:gdLst>
                <a:gd name="T0" fmla="*/ 0 w 35"/>
                <a:gd name="T1" fmla="*/ 5 h 45"/>
                <a:gd name="T2" fmla="*/ 29 w 35"/>
                <a:gd name="T3" fmla="*/ 45 h 45"/>
                <a:gd name="T4" fmla="*/ 35 w 35"/>
                <a:gd name="T5" fmla="*/ 40 h 45"/>
                <a:gd name="T6" fmla="*/ 6 w 35"/>
                <a:gd name="T7" fmla="*/ 0 h 45"/>
                <a:gd name="T8" fmla="*/ 0 w 35"/>
                <a:gd name="T9" fmla="*/ 5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5"/>
                <a:gd name="T17" fmla="*/ 35 w 35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5">
                  <a:moveTo>
                    <a:pt x="0" y="5"/>
                  </a:moveTo>
                  <a:lnTo>
                    <a:pt x="29" y="45"/>
                  </a:lnTo>
                  <a:lnTo>
                    <a:pt x="35" y="40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Freeform 50"/>
            <p:cNvSpPr>
              <a:spLocks noChangeAspect="1"/>
            </p:cNvSpPr>
            <p:nvPr/>
          </p:nvSpPr>
          <p:spPr bwMode="auto">
            <a:xfrm>
              <a:off x="1819" y="1184"/>
              <a:ext cx="52" cy="108"/>
            </a:xfrm>
            <a:custGeom>
              <a:avLst/>
              <a:gdLst>
                <a:gd name="T0" fmla="*/ 0 w 22"/>
                <a:gd name="T1" fmla="*/ 2 h 48"/>
                <a:gd name="T2" fmla="*/ 15 w 22"/>
                <a:gd name="T3" fmla="*/ 48 h 48"/>
                <a:gd name="T4" fmla="*/ 22 w 22"/>
                <a:gd name="T5" fmla="*/ 46 h 48"/>
                <a:gd name="T6" fmla="*/ 7 w 22"/>
                <a:gd name="T7" fmla="*/ 0 h 48"/>
                <a:gd name="T8" fmla="*/ 0 w 22"/>
                <a:gd name="T9" fmla="*/ 2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48"/>
                <a:gd name="T17" fmla="*/ 22 w 2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48">
                  <a:moveTo>
                    <a:pt x="0" y="2"/>
                  </a:moveTo>
                  <a:lnTo>
                    <a:pt x="15" y="48"/>
                  </a:lnTo>
                  <a:lnTo>
                    <a:pt x="22" y="46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6" name="Freeform 51"/>
            <p:cNvSpPr>
              <a:spLocks noChangeAspect="1"/>
            </p:cNvSpPr>
            <p:nvPr/>
          </p:nvSpPr>
          <p:spPr bwMode="auto">
            <a:xfrm>
              <a:off x="1252" y="1838"/>
              <a:ext cx="33" cy="117"/>
            </a:xfrm>
            <a:custGeom>
              <a:avLst/>
              <a:gdLst>
                <a:gd name="T0" fmla="*/ 0 w 14"/>
                <a:gd name="T1" fmla="*/ 51 h 52"/>
                <a:gd name="T2" fmla="*/ 7 w 14"/>
                <a:gd name="T3" fmla="*/ 52 h 52"/>
                <a:gd name="T4" fmla="*/ 14 w 14"/>
                <a:gd name="T5" fmla="*/ 1 h 52"/>
                <a:gd name="T6" fmla="*/ 6 w 14"/>
                <a:gd name="T7" fmla="*/ 0 h 52"/>
                <a:gd name="T8" fmla="*/ 0 w 14"/>
                <a:gd name="T9" fmla="*/ 51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52"/>
                <a:gd name="T17" fmla="*/ 14 w 1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52">
                  <a:moveTo>
                    <a:pt x="0" y="51"/>
                  </a:moveTo>
                  <a:lnTo>
                    <a:pt x="7" y="52"/>
                  </a:lnTo>
                  <a:lnTo>
                    <a:pt x="14" y="1"/>
                  </a:lnTo>
                  <a:lnTo>
                    <a:pt x="6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7" name="Freeform 52"/>
            <p:cNvSpPr>
              <a:spLocks noChangeAspect="1"/>
            </p:cNvSpPr>
            <p:nvPr/>
          </p:nvSpPr>
          <p:spPr bwMode="auto">
            <a:xfrm>
              <a:off x="1323" y="1867"/>
              <a:ext cx="73" cy="112"/>
            </a:xfrm>
            <a:custGeom>
              <a:avLst/>
              <a:gdLst>
                <a:gd name="T0" fmla="*/ 0 w 31"/>
                <a:gd name="T1" fmla="*/ 46 h 50"/>
                <a:gd name="T2" fmla="*/ 8 w 31"/>
                <a:gd name="T3" fmla="*/ 50 h 50"/>
                <a:gd name="T4" fmla="*/ 31 w 31"/>
                <a:gd name="T5" fmla="*/ 4 h 50"/>
                <a:gd name="T6" fmla="*/ 24 w 31"/>
                <a:gd name="T7" fmla="*/ 0 h 50"/>
                <a:gd name="T8" fmla="*/ 0 w 31"/>
                <a:gd name="T9" fmla="*/ 46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50"/>
                <a:gd name="T17" fmla="*/ 31 w 31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50">
                  <a:moveTo>
                    <a:pt x="0" y="46"/>
                  </a:moveTo>
                  <a:lnTo>
                    <a:pt x="8" y="50"/>
                  </a:lnTo>
                  <a:lnTo>
                    <a:pt x="31" y="4"/>
                  </a:lnTo>
                  <a:lnTo>
                    <a:pt x="24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8" name="Freeform 53"/>
            <p:cNvSpPr>
              <a:spLocks noChangeAspect="1"/>
            </p:cNvSpPr>
            <p:nvPr/>
          </p:nvSpPr>
          <p:spPr bwMode="auto">
            <a:xfrm>
              <a:off x="1398" y="1939"/>
              <a:ext cx="95" cy="97"/>
            </a:xfrm>
            <a:custGeom>
              <a:avLst/>
              <a:gdLst>
                <a:gd name="T0" fmla="*/ 0 w 40"/>
                <a:gd name="T1" fmla="*/ 38 h 43"/>
                <a:gd name="T2" fmla="*/ 6 w 40"/>
                <a:gd name="T3" fmla="*/ 43 h 43"/>
                <a:gd name="T4" fmla="*/ 40 w 40"/>
                <a:gd name="T5" fmla="*/ 5 h 43"/>
                <a:gd name="T6" fmla="*/ 35 w 40"/>
                <a:gd name="T7" fmla="*/ 0 h 43"/>
                <a:gd name="T8" fmla="*/ 0 w 40"/>
                <a:gd name="T9" fmla="*/ 38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3"/>
                <a:gd name="T17" fmla="*/ 40 w 4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3">
                  <a:moveTo>
                    <a:pt x="0" y="38"/>
                  </a:moveTo>
                  <a:lnTo>
                    <a:pt x="6" y="43"/>
                  </a:lnTo>
                  <a:lnTo>
                    <a:pt x="40" y="5"/>
                  </a:lnTo>
                  <a:lnTo>
                    <a:pt x="35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9" name="Freeform 54"/>
            <p:cNvSpPr>
              <a:spLocks noChangeAspect="1"/>
            </p:cNvSpPr>
            <p:nvPr/>
          </p:nvSpPr>
          <p:spPr bwMode="auto">
            <a:xfrm>
              <a:off x="1474" y="2033"/>
              <a:ext cx="112" cy="80"/>
            </a:xfrm>
            <a:custGeom>
              <a:avLst/>
              <a:gdLst>
                <a:gd name="T0" fmla="*/ 0 w 47"/>
                <a:gd name="T1" fmla="*/ 29 h 35"/>
                <a:gd name="T2" fmla="*/ 5 w 47"/>
                <a:gd name="T3" fmla="*/ 35 h 35"/>
                <a:gd name="T4" fmla="*/ 47 w 47"/>
                <a:gd name="T5" fmla="*/ 6 h 35"/>
                <a:gd name="T6" fmla="*/ 43 w 47"/>
                <a:gd name="T7" fmla="*/ 0 h 35"/>
                <a:gd name="T8" fmla="*/ 0 w 47"/>
                <a:gd name="T9" fmla="*/ 29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35"/>
                <a:gd name="T17" fmla="*/ 47 w 47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35">
                  <a:moveTo>
                    <a:pt x="0" y="29"/>
                  </a:moveTo>
                  <a:lnTo>
                    <a:pt x="5" y="35"/>
                  </a:lnTo>
                  <a:lnTo>
                    <a:pt x="47" y="6"/>
                  </a:lnTo>
                  <a:lnTo>
                    <a:pt x="43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0" name="Freeform 55"/>
            <p:cNvSpPr>
              <a:spLocks noChangeAspect="1"/>
            </p:cNvSpPr>
            <p:nvPr/>
          </p:nvSpPr>
          <p:spPr bwMode="auto">
            <a:xfrm>
              <a:off x="1539" y="2135"/>
              <a:ext cx="115" cy="73"/>
            </a:xfrm>
            <a:custGeom>
              <a:avLst/>
              <a:gdLst>
                <a:gd name="T0" fmla="*/ 0 w 49"/>
                <a:gd name="T1" fmla="*/ 27 h 33"/>
                <a:gd name="T2" fmla="*/ 5 w 49"/>
                <a:gd name="T3" fmla="*/ 33 h 33"/>
                <a:gd name="T4" fmla="*/ 49 w 49"/>
                <a:gd name="T5" fmla="*/ 7 h 33"/>
                <a:gd name="T6" fmla="*/ 45 w 49"/>
                <a:gd name="T7" fmla="*/ 0 h 33"/>
                <a:gd name="T8" fmla="*/ 0 w 49"/>
                <a:gd name="T9" fmla="*/ 2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3"/>
                <a:gd name="T17" fmla="*/ 49 w 4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3">
                  <a:moveTo>
                    <a:pt x="0" y="27"/>
                  </a:moveTo>
                  <a:lnTo>
                    <a:pt x="5" y="33"/>
                  </a:lnTo>
                  <a:lnTo>
                    <a:pt x="49" y="7"/>
                  </a:lnTo>
                  <a:lnTo>
                    <a:pt x="45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1" name="Freeform 56"/>
            <p:cNvSpPr>
              <a:spLocks noChangeAspect="1"/>
            </p:cNvSpPr>
            <p:nvPr/>
          </p:nvSpPr>
          <p:spPr bwMode="auto">
            <a:xfrm>
              <a:off x="1605" y="2229"/>
              <a:ext cx="105" cy="83"/>
            </a:xfrm>
            <a:custGeom>
              <a:avLst/>
              <a:gdLst>
                <a:gd name="T0" fmla="*/ 0 w 44"/>
                <a:gd name="T1" fmla="*/ 31 h 37"/>
                <a:gd name="T2" fmla="*/ 5 w 44"/>
                <a:gd name="T3" fmla="*/ 37 h 37"/>
                <a:gd name="T4" fmla="*/ 44 w 44"/>
                <a:gd name="T5" fmla="*/ 6 h 37"/>
                <a:gd name="T6" fmla="*/ 39 w 44"/>
                <a:gd name="T7" fmla="*/ 0 h 37"/>
                <a:gd name="T8" fmla="*/ 0 w 44"/>
                <a:gd name="T9" fmla="*/ 31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7"/>
                <a:gd name="T17" fmla="*/ 44 w 44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7">
                  <a:moveTo>
                    <a:pt x="0" y="31"/>
                  </a:moveTo>
                  <a:lnTo>
                    <a:pt x="5" y="37"/>
                  </a:lnTo>
                  <a:lnTo>
                    <a:pt x="44" y="6"/>
                  </a:lnTo>
                  <a:lnTo>
                    <a:pt x="39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2" name="Freeform 57"/>
            <p:cNvSpPr>
              <a:spLocks noChangeAspect="1"/>
            </p:cNvSpPr>
            <p:nvPr/>
          </p:nvSpPr>
          <p:spPr bwMode="auto">
            <a:xfrm>
              <a:off x="1697" y="2310"/>
              <a:ext cx="82" cy="99"/>
            </a:xfrm>
            <a:custGeom>
              <a:avLst/>
              <a:gdLst>
                <a:gd name="T0" fmla="*/ 0 w 35"/>
                <a:gd name="T1" fmla="*/ 39 h 44"/>
                <a:gd name="T2" fmla="*/ 6 w 35"/>
                <a:gd name="T3" fmla="*/ 44 h 44"/>
                <a:gd name="T4" fmla="*/ 35 w 35"/>
                <a:gd name="T5" fmla="*/ 4 h 44"/>
                <a:gd name="T6" fmla="*/ 29 w 35"/>
                <a:gd name="T7" fmla="*/ 0 h 44"/>
                <a:gd name="T8" fmla="*/ 0 w 35"/>
                <a:gd name="T9" fmla="*/ 39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4"/>
                <a:gd name="T17" fmla="*/ 35 w 35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4">
                  <a:moveTo>
                    <a:pt x="0" y="39"/>
                  </a:moveTo>
                  <a:lnTo>
                    <a:pt x="6" y="44"/>
                  </a:lnTo>
                  <a:lnTo>
                    <a:pt x="35" y="4"/>
                  </a:lnTo>
                  <a:lnTo>
                    <a:pt x="29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3" name="Freeform 58"/>
            <p:cNvSpPr>
              <a:spLocks noChangeAspect="1"/>
            </p:cNvSpPr>
            <p:nvPr/>
          </p:nvSpPr>
          <p:spPr bwMode="auto">
            <a:xfrm>
              <a:off x="1819" y="2352"/>
              <a:ext cx="52" cy="111"/>
            </a:xfrm>
            <a:custGeom>
              <a:avLst/>
              <a:gdLst>
                <a:gd name="T0" fmla="*/ 0 w 22"/>
                <a:gd name="T1" fmla="*/ 47 h 49"/>
                <a:gd name="T2" fmla="*/ 7 w 22"/>
                <a:gd name="T3" fmla="*/ 49 h 49"/>
                <a:gd name="T4" fmla="*/ 22 w 22"/>
                <a:gd name="T5" fmla="*/ 3 h 49"/>
                <a:gd name="T6" fmla="*/ 15 w 22"/>
                <a:gd name="T7" fmla="*/ 0 h 49"/>
                <a:gd name="T8" fmla="*/ 0 w 22"/>
                <a:gd name="T9" fmla="*/ 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49"/>
                <a:gd name="T17" fmla="*/ 22 w 22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49">
                  <a:moveTo>
                    <a:pt x="0" y="47"/>
                  </a:moveTo>
                  <a:lnTo>
                    <a:pt x="7" y="49"/>
                  </a:lnTo>
                  <a:lnTo>
                    <a:pt x="22" y="3"/>
                  </a:lnTo>
                  <a:lnTo>
                    <a:pt x="15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4" name="Freeform 59"/>
            <p:cNvSpPr>
              <a:spLocks noChangeAspect="1"/>
            </p:cNvSpPr>
            <p:nvPr/>
          </p:nvSpPr>
          <p:spPr bwMode="auto">
            <a:xfrm>
              <a:off x="628" y="1903"/>
              <a:ext cx="4429" cy="618"/>
            </a:xfrm>
            <a:custGeom>
              <a:avLst/>
              <a:gdLst>
                <a:gd name="T0" fmla="*/ 106 w 1859"/>
                <a:gd name="T1" fmla="*/ 1 h 274"/>
                <a:gd name="T2" fmla="*/ 0 w 1859"/>
                <a:gd name="T3" fmla="*/ 1 h 274"/>
                <a:gd name="T4" fmla="*/ 176 w 1859"/>
                <a:gd name="T5" fmla="*/ 24 h 274"/>
                <a:gd name="T6" fmla="*/ 176 w 1859"/>
                <a:gd name="T7" fmla="*/ 24 h 274"/>
                <a:gd name="T8" fmla="*/ 234 w 1859"/>
                <a:gd name="T9" fmla="*/ 27 h 274"/>
                <a:gd name="T10" fmla="*/ 333 w 1859"/>
                <a:gd name="T11" fmla="*/ 72 h 274"/>
                <a:gd name="T12" fmla="*/ 370 w 1859"/>
                <a:gd name="T13" fmla="*/ 127 h 274"/>
                <a:gd name="T14" fmla="*/ 399 w 1859"/>
                <a:gd name="T15" fmla="*/ 175 h 274"/>
                <a:gd name="T16" fmla="*/ 448 w 1859"/>
                <a:gd name="T17" fmla="*/ 236 h 274"/>
                <a:gd name="T18" fmla="*/ 527 w 1859"/>
                <a:gd name="T19" fmla="*/ 270 h 274"/>
                <a:gd name="T20" fmla="*/ 586 w 1859"/>
                <a:gd name="T21" fmla="*/ 274 h 274"/>
                <a:gd name="T22" fmla="*/ 610 w 1859"/>
                <a:gd name="T23" fmla="*/ 274 h 274"/>
                <a:gd name="T24" fmla="*/ 664 w 1859"/>
                <a:gd name="T25" fmla="*/ 274 h 274"/>
                <a:gd name="T26" fmla="*/ 742 w 1859"/>
                <a:gd name="T27" fmla="*/ 274 h 274"/>
                <a:gd name="T28" fmla="*/ 841 w 1859"/>
                <a:gd name="T29" fmla="*/ 274 h 274"/>
                <a:gd name="T30" fmla="*/ 954 w 1859"/>
                <a:gd name="T31" fmla="*/ 274 h 274"/>
                <a:gd name="T32" fmla="*/ 1077 w 1859"/>
                <a:gd name="T33" fmla="*/ 274 h 274"/>
                <a:gd name="T34" fmla="*/ 1205 w 1859"/>
                <a:gd name="T35" fmla="*/ 274 h 274"/>
                <a:gd name="T36" fmla="*/ 1334 w 1859"/>
                <a:gd name="T37" fmla="*/ 274 h 274"/>
                <a:gd name="T38" fmla="*/ 1459 w 1859"/>
                <a:gd name="T39" fmla="*/ 274 h 274"/>
                <a:gd name="T40" fmla="*/ 1575 w 1859"/>
                <a:gd name="T41" fmla="*/ 274 h 274"/>
                <a:gd name="T42" fmla="*/ 1677 w 1859"/>
                <a:gd name="T43" fmla="*/ 274 h 274"/>
                <a:gd name="T44" fmla="*/ 1761 w 1859"/>
                <a:gd name="T45" fmla="*/ 274 h 274"/>
                <a:gd name="T46" fmla="*/ 1821 w 1859"/>
                <a:gd name="T47" fmla="*/ 274 h 274"/>
                <a:gd name="T48" fmla="*/ 1854 w 1859"/>
                <a:gd name="T49" fmla="*/ 274 h 274"/>
                <a:gd name="T50" fmla="*/ 1859 w 1859"/>
                <a:gd name="T51" fmla="*/ 252 h 274"/>
                <a:gd name="T52" fmla="*/ 1849 w 1859"/>
                <a:gd name="T53" fmla="*/ 252 h 274"/>
                <a:gd name="T54" fmla="*/ 1809 w 1859"/>
                <a:gd name="T55" fmla="*/ 252 h 274"/>
                <a:gd name="T56" fmla="*/ 1742 w 1859"/>
                <a:gd name="T57" fmla="*/ 252 h 274"/>
                <a:gd name="T58" fmla="*/ 1653 w 1859"/>
                <a:gd name="T59" fmla="*/ 252 h 274"/>
                <a:gd name="T60" fmla="*/ 1547 w 1859"/>
                <a:gd name="T61" fmla="*/ 252 h 274"/>
                <a:gd name="T62" fmla="*/ 1428 w 1859"/>
                <a:gd name="T63" fmla="*/ 252 h 274"/>
                <a:gd name="T64" fmla="*/ 1302 w 1859"/>
                <a:gd name="T65" fmla="*/ 252 h 274"/>
                <a:gd name="T66" fmla="*/ 1173 w 1859"/>
                <a:gd name="T67" fmla="*/ 252 h 274"/>
                <a:gd name="T68" fmla="*/ 1045 w 1859"/>
                <a:gd name="T69" fmla="*/ 252 h 274"/>
                <a:gd name="T70" fmla="*/ 924 w 1859"/>
                <a:gd name="T71" fmla="*/ 252 h 274"/>
                <a:gd name="T72" fmla="*/ 815 w 1859"/>
                <a:gd name="T73" fmla="*/ 252 h 274"/>
                <a:gd name="T74" fmla="*/ 721 w 1859"/>
                <a:gd name="T75" fmla="*/ 252 h 274"/>
                <a:gd name="T76" fmla="*/ 648 w 1859"/>
                <a:gd name="T77" fmla="*/ 252 h 274"/>
                <a:gd name="T78" fmla="*/ 601 w 1859"/>
                <a:gd name="T79" fmla="*/ 252 h 274"/>
                <a:gd name="T80" fmla="*/ 584 w 1859"/>
                <a:gd name="T81" fmla="*/ 252 h 274"/>
                <a:gd name="T82" fmla="*/ 506 w 1859"/>
                <a:gd name="T83" fmla="*/ 241 h 274"/>
                <a:gd name="T84" fmla="*/ 443 w 1859"/>
                <a:gd name="T85" fmla="*/ 199 h 274"/>
                <a:gd name="T86" fmla="*/ 397 w 1859"/>
                <a:gd name="T87" fmla="*/ 127 h 274"/>
                <a:gd name="T88" fmla="*/ 372 w 1859"/>
                <a:gd name="T89" fmla="*/ 84 h 274"/>
                <a:gd name="T90" fmla="*/ 306 w 1859"/>
                <a:gd name="T91" fmla="*/ 25 h 274"/>
                <a:gd name="T92" fmla="*/ 211 w 1859"/>
                <a:gd name="T93" fmla="*/ 1 h 274"/>
                <a:gd name="T94" fmla="*/ 175 w 1859"/>
                <a:gd name="T95" fmla="*/ 1 h 27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59"/>
                <a:gd name="T145" fmla="*/ 0 h 274"/>
                <a:gd name="T146" fmla="*/ 1859 w 1859"/>
                <a:gd name="T147" fmla="*/ 274 h 27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59" h="274">
                  <a:moveTo>
                    <a:pt x="175" y="1"/>
                  </a:moveTo>
                  <a:lnTo>
                    <a:pt x="165" y="1"/>
                  </a:lnTo>
                  <a:lnTo>
                    <a:pt x="140" y="1"/>
                  </a:lnTo>
                  <a:lnTo>
                    <a:pt x="106" y="1"/>
                  </a:lnTo>
                  <a:lnTo>
                    <a:pt x="69" y="1"/>
                  </a:lnTo>
                  <a:lnTo>
                    <a:pt x="34" y="1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24"/>
                  </a:lnTo>
                  <a:lnTo>
                    <a:pt x="176" y="24"/>
                  </a:lnTo>
                  <a:lnTo>
                    <a:pt x="181" y="24"/>
                  </a:lnTo>
                  <a:lnTo>
                    <a:pt x="194" y="24"/>
                  </a:lnTo>
                  <a:lnTo>
                    <a:pt x="211" y="24"/>
                  </a:lnTo>
                  <a:lnTo>
                    <a:pt x="234" y="27"/>
                  </a:lnTo>
                  <a:lnTo>
                    <a:pt x="259" y="32"/>
                  </a:lnTo>
                  <a:lnTo>
                    <a:pt x="285" y="41"/>
                  </a:lnTo>
                  <a:lnTo>
                    <a:pt x="310" y="53"/>
                  </a:lnTo>
                  <a:lnTo>
                    <a:pt x="333" y="72"/>
                  </a:lnTo>
                  <a:lnTo>
                    <a:pt x="352" y="96"/>
                  </a:lnTo>
                  <a:lnTo>
                    <a:pt x="359" y="107"/>
                  </a:lnTo>
                  <a:lnTo>
                    <a:pt x="370" y="127"/>
                  </a:lnTo>
                  <a:lnTo>
                    <a:pt x="377" y="138"/>
                  </a:lnTo>
                  <a:lnTo>
                    <a:pt x="388" y="157"/>
                  </a:lnTo>
                  <a:lnTo>
                    <a:pt x="399" y="175"/>
                  </a:lnTo>
                  <a:lnTo>
                    <a:pt x="410" y="193"/>
                  </a:lnTo>
                  <a:lnTo>
                    <a:pt x="422" y="208"/>
                  </a:lnTo>
                  <a:lnTo>
                    <a:pt x="434" y="223"/>
                  </a:lnTo>
                  <a:lnTo>
                    <a:pt x="448" y="236"/>
                  </a:lnTo>
                  <a:lnTo>
                    <a:pt x="464" y="247"/>
                  </a:lnTo>
                  <a:lnTo>
                    <a:pt x="482" y="257"/>
                  </a:lnTo>
                  <a:lnTo>
                    <a:pt x="503" y="264"/>
                  </a:lnTo>
                  <a:lnTo>
                    <a:pt x="527" y="270"/>
                  </a:lnTo>
                  <a:lnTo>
                    <a:pt x="554" y="273"/>
                  </a:lnTo>
                  <a:lnTo>
                    <a:pt x="584" y="274"/>
                  </a:lnTo>
                  <a:lnTo>
                    <a:pt x="586" y="274"/>
                  </a:lnTo>
                  <a:lnTo>
                    <a:pt x="589" y="274"/>
                  </a:lnTo>
                  <a:lnTo>
                    <a:pt x="594" y="274"/>
                  </a:lnTo>
                  <a:lnTo>
                    <a:pt x="601" y="274"/>
                  </a:lnTo>
                  <a:lnTo>
                    <a:pt x="610" y="274"/>
                  </a:lnTo>
                  <a:lnTo>
                    <a:pt x="621" y="274"/>
                  </a:lnTo>
                  <a:lnTo>
                    <a:pt x="634" y="274"/>
                  </a:lnTo>
                  <a:lnTo>
                    <a:pt x="648" y="274"/>
                  </a:lnTo>
                  <a:lnTo>
                    <a:pt x="664" y="274"/>
                  </a:lnTo>
                  <a:lnTo>
                    <a:pt x="682" y="274"/>
                  </a:lnTo>
                  <a:lnTo>
                    <a:pt x="701" y="274"/>
                  </a:lnTo>
                  <a:lnTo>
                    <a:pt x="721" y="274"/>
                  </a:lnTo>
                  <a:lnTo>
                    <a:pt x="742" y="274"/>
                  </a:lnTo>
                  <a:lnTo>
                    <a:pt x="765" y="274"/>
                  </a:lnTo>
                  <a:lnTo>
                    <a:pt x="790" y="274"/>
                  </a:lnTo>
                  <a:lnTo>
                    <a:pt x="815" y="274"/>
                  </a:lnTo>
                  <a:lnTo>
                    <a:pt x="841" y="274"/>
                  </a:lnTo>
                  <a:lnTo>
                    <a:pt x="868" y="274"/>
                  </a:lnTo>
                  <a:lnTo>
                    <a:pt x="896" y="274"/>
                  </a:lnTo>
                  <a:lnTo>
                    <a:pt x="924" y="274"/>
                  </a:lnTo>
                  <a:lnTo>
                    <a:pt x="954" y="274"/>
                  </a:lnTo>
                  <a:lnTo>
                    <a:pt x="983" y="274"/>
                  </a:lnTo>
                  <a:lnTo>
                    <a:pt x="1014" y="274"/>
                  </a:lnTo>
                  <a:lnTo>
                    <a:pt x="1045" y="274"/>
                  </a:lnTo>
                  <a:lnTo>
                    <a:pt x="1077" y="274"/>
                  </a:lnTo>
                  <a:lnTo>
                    <a:pt x="1108" y="274"/>
                  </a:lnTo>
                  <a:lnTo>
                    <a:pt x="1140" y="274"/>
                  </a:lnTo>
                  <a:lnTo>
                    <a:pt x="1173" y="274"/>
                  </a:lnTo>
                  <a:lnTo>
                    <a:pt x="1205" y="274"/>
                  </a:lnTo>
                  <a:lnTo>
                    <a:pt x="1237" y="274"/>
                  </a:lnTo>
                  <a:lnTo>
                    <a:pt x="1270" y="274"/>
                  </a:lnTo>
                  <a:lnTo>
                    <a:pt x="1302" y="274"/>
                  </a:lnTo>
                  <a:lnTo>
                    <a:pt x="1334" y="274"/>
                  </a:lnTo>
                  <a:lnTo>
                    <a:pt x="1365" y="274"/>
                  </a:lnTo>
                  <a:lnTo>
                    <a:pt x="1397" y="274"/>
                  </a:lnTo>
                  <a:lnTo>
                    <a:pt x="1428" y="274"/>
                  </a:lnTo>
                  <a:lnTo>
                    <a:pt x="1459" y="274"/>
                  </a:lnTo>
                  <a:lnTo>
                    <a:pt x="1489" y="274"/>
                  </a:lnTo>
                  <a:lnTo>
                    <a:pt x="1518" y="274"/>
                  </a:lnTo>
                  <a:lnTo>
                    <a:pt x="1547" y="274"/>
                  </a:lnTo>
                  <a:lnTo>
                    <a:pt x="1575" y="274"/>
                  </a:lnTo>
                  <a:lnTo>
                    <a:pt x="1602" y="274"/>
                  </a:lnTo>
                  <a:lnTo>
                    <a:pt x="1628" y="274"/>
                  </a:lnTo>
                  <a:lnTo>
                    <a:pt x="1653" y="274"/>
                  </a:lnTo>
                  <a:lnTo>
                    <a:pt x="1677" y="274"/>
                  </a:lnTo>
                  <a:lnTo>
                    <a:pt x="1700" y="274"/>
                  </a:lnTo>
                  <a:lnTo>
                    <a:pt x="1721" y="274"/>
                  </a:lnTo>
                  <a:lnTo>
                    <a:pt x="1742" y="274"/>
                  </a:lnTo>
                  <a:lnTo>
                    <a:pt x="1761" y="274"/>
                  </a:lnTo>
                  <a:lnTo>
                    <a:pt x="1778" y="274"/>
                  </a:lnTo>
                  <a:lnTo>
                    <a:pt x="1795" y="274"/>
                  </a:lnTo>
                  <a:lnTo>
                    <a:pt x="1809" y="274"/>
                  </a:lnTo>
                  <a:lnTo>
                    <a:pt x="1821" y="274"/>
                  </a:lnTo>
                  <a:lnTo>
                    <a:pt x="1833" y="274"/>
                  </a:lnTo>
                  <a:lnTo>
                    <a:pt x="1842" y="274"/>
                  </a:lnTo>
                  <a:lnTo>
                    <a:pt x="1849" y="274"/>
                  </a:lnTo>
                  <a:lnTo>
                    <a:pt x="1854" y="274"/>
                  </a:lnTo>
                  <a:lnTo>
                    <a:pt x="1857" y="274"/>
                  </a:lnTo>
                  <a:lnTo>
                    <a:pt x="1859" y="274"/>
                  </a:lnTo>
                  <a:lnTo>
                    <a:pt x="1859" y="252"/>
                  </a:lnTo>
                  <a:lnTo>
                    <a:pt x="1857" y="252"/>
                  </a:lnTo>
                  <a:lnTo>
                    <a:pt x="1854" y="252"/>
                  </a:lnTo>
                  <a:lnTo>
                    <a:pt x="1849" y="252"/>
                  </a:lnTo>
                  <a:lnTo>
                    <a:pt x="1842" y="252"/>
                  </a:lnTo>
                  <a:lnTo>
                    <a:pt x="1833" y="252"/>
                  </a:lnTo>
                  <a:lnTo>
                    <a:pt x="1821" y="252"/>
                  </a:lnTo>
                  <a:lnTo>
                    <a:pt x="1809" y="252"/>
                  </a:lnTo>
                  <a:lnTo>
                    <a:pt x="1795" y="252"/>
                  </a:lnTo>
                  <a:lnTo>
                    <a:pt x="1778" y="252"/>
                  </a:lnTo>
                  <a:lnTo>
                    <a:pt x="1761" y="252"/>
                  </a:lnTo>
                  <a:lnTo>
                    <a:pt x="1742" y="252"/>
                  </a:lnTo>
                  <a:lnTo>
                    <a:pt x="1721" y="252"/>
                  </a:lnTo>
                  <a:lnTo>
                    <a:pt x="1700" y="252"/>
                  </a:lnTo>
                  <a:lnTo>
                    <a:pt x="1677" y="252"/>
                  </a:lnTo>
                  <a:lnTo>
                    <a:pt x="1653" y="252"/>
                  </a:lnTo>
                  <a:lnTo>
                    <a:pt x="1628" y="252"/>
                  </a:lnTo>
                  <a:lnTo>
                    <a:pt x="1602" y="252"/>
                  </a:lnTo>
                  <a:lnTo>
                    <a:pt x="1575" y="252"/>
                  </a:lnTo>
                  <a:lnTo>
                    <a:pt x="1547" y="252"/>
                  </a:lnTo>
                  <a:lnTo>
                    <a:pt x="1518" y="252"/>
                  </a:lnTo>
                  <a:lnTo>
                    <a:pt x="1489" y="252"/>
                  </a:lnTo>
                  <a:lnTo>
                    <a:pt x="1459" y="252"/>
                  </a:lnTo>
                  <a:lnTo>
                    <a:pt x="1428" y="252"/>
                  </a:lnTo>
                  <a:lnTo>
                    <a:pt x="1397" y="252"/>
                  </a:lnTo>
                  <a:lnTo>
                    <a:pt x="1365" y="252"/>
                  </a:lnTo>
                  <a:lnTo>
                    <a:pt x="1334" y="252"/>
                  </a:lnTo>
                  <a:lnTo>
                    <a:pt x="1302" y="252"/>
                  </a:lnTo>
                  <a:lnTo>
                    <a:pt x="1270" y="252"/>
                  </a:lnTo>
                  <a:lnTo>
                    <a:pt x="1237" y="252"/>
                  </a:lnTo>
                  <a:lnTo>
                    <a:pt x="1205" y="252"/>
                  </a:lnTo>
                  <a:lnTo>
                    <a:pt x="1173" y="252"/>
                  </a:lnTo>
                  <a:lnTo>
                    <a:pt x="1140" y="252"/>
                  </a:lnTo>
                  <a:lnTo>
                    <a:pt x="1108" y="252"/>
                  </a:lnTo>
                  <a:lnTo>
                    <a:pt x="1077" y="252"/>
                  </a:lnTo>
                  <a:lnTo>
                    <a:pt x="1045" y="252"/>
                  </a:lnTo>
                  <a:lnTo>
                    <a:pt x="1014" y="252"/>
                  </a:lnTo>
                  <a:lnTo>
                    <a:pt x="983" y="252"/>
                  </a:lnTo>
                  <a:lnTo>
                    <a:pt x="954" y="252"/>
                  </a:lnTo>
                  <a:lnTo>
                    <a:pt x="924" y="252"/>
                  </a:lnTo>
                  <a:lnTo>
                    <a:pt x="896" y="252"/>
                  </a:lnTo>
                  <a:lnTo>
                    <a:pt x="868" y="252"/>
                  </a:lnTo>
                  <a:lnTo>
                    <a:pt x="841" y="252"/>
                  </a:lnTo>
                  <a:lnTo>
                    <a:pt x="815" y="252"/>
                  </a:lnTo>
                  <a:lnTo>
                    <a:pt x="790" y="252"/>
                  </a:lnTo>
                  <a:lnTo>
                    <a:pt x="765" y="252"/>
                  </a:lnTo>
                  <a:lnTo>
                    <a:pt x="742" y="252"/>
                  </a:lnTo>
                  <a:lnTo>
                    <a:pt x="721" y="252"/>
                  </a:lnTo>
                  <a:lnTo>
                    <a:pt x="701" y="252"/>
                  </a:lnTo>
                  <a:lnTo>
                    <a:pt x="682" y="252"/>
                  </a:lnTo>
                  <a:lnTo>
                    <a:pt x="664" y="252"/>
                  </a:lnTo>
                  <a:lnTo>
                    <a:pt x="648" y="252"/>
                  </a:lnTo>
                  <a:lnTo>
                    <a:pt x="634" y="252"/>
                  </a:lnTo>
                  <a:lnTo>
                    <a:pt x="621" y="252"/>
                  </a:lnTo>
                  <a:lnTo>
                    <a:pt x="610" y="252"/>
                  </a:lnTo>
                  <a:lnTo>
                    <a:pt x="601" y="252"/>
                  </a:lnTo>
                  <a:lnTo>
                    <a:pt x="594" y="252"/>
                  </a:lnTo>
                  <a:lnTo>
                    <a:pt x="589" y="252"/>
                  </a:lnTo>
                  <a:lnTo>
                    <a:pt x="586" y="252"/>
                  </a:lnTo>
                  <a:lnTo>
                    <a:pt x="584" y="252"/>
                  </a:lnTo>
                  <a:lnTo>
                    <a:pt x="555" y="251"/>
                  </a:lnTo>
                  <a:lnTo>
                    <a:pt x="529" y="247"/>
                  </a:lnTo>
                  <a:lnTo>
                    <a:pt x="506" y="241"/>
                  </a:lnTo>
                  <a:lnTo>
                    <a:pt x="488" y="234"/>
                  </a:lnTo>
                  <a:lnTo>
                    <a:pt x="471" y="224"/>
                  </a:lnTo>
                  <a:lnTo>
                    <a:pt x="456" y="212"/>
                  </a:lnTo>
                  <a:lnTo>
                    <a:pt x="443" y="199"/>
                  </a:lnTo>
                  <a:lnTo>
                    <a:pt x="431" y="183"/>
                  </a:lnTo>
                  <a:lnTo>
                    <a:pt x="420" y="166"/>
                  </a:lnTo>
                  <a:lnTo>
                    <a:pt x="408" y="147"/>
                  </a:lnTo>
                  <a:lnTo>
                    <a:pt x="397" y="127"/>
                  </a:lnTo>
                  <a:lnTo>
                    <a:pt x="390" y="115"/>
                  </a:lnTo>
                  <a:lnTo>
                    <a:pt x="378" y="95"/>
                  </a:lnTo>
                  <a:lnTo>
                    <a:pt x="372" y="84"/>
                  </a:lnTo>
                  <a:lnTo>
                    <a:pt x="353" y="59"/>
                  </a:lnTo>
                  <a:lnTo>
                    <a:pt x="331" y="40"/>
                  </a:lnTo>
                  <a:lnTo>
                    <a:pt x="306" y="25"/>
                  </a:lnTo>
                  <a:lnTo>
                    <a:pt x="281" y="14"/>
                  </a:lnTo>
                  <a:lnTo>
                    <a:pt x="256" y="7"/>
                  </a:lnTo>
                  <a:lnTo>
                    <a:pt x="232" y="3"/>
                  </a:lnTo>
                  <a:lnTo>
                    <a:pt x="211" y="1"/>
                  </a:lnTo>
                  <a:lnTo>
                    <a:pt x="194" y="0"/>
                  </a:lnTo>
                  <a:lnTo>
                    <a:pt x="181" y="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5" name="Freeform 60"/>
            <p:cNvSpPr>
              <a:spLocks noChangeAspect="1"/>
            </p:cNvSpPr>
            <p:nvPr/>
          </p:nvSpPr>
          <p:spPr bwMode="auto">
            <a:xfrm>
              <a:off x="628" y="1124"/>
              <a:ext cx="4429" cy="615"/>
            </a:xfrm>
            <a:custGeom>
              <a:avLst/>
              <a:gdLst>
                <a:gd name="T0" fmla="*/ 527 w 1859"/>
                <a:gd name="T1" fmla="*/ 4 h 273"/>
                <a:gd name="T2" fmla="*/ 464 w 1859"/>
                <a:gd name="T3" fmla="*/ 27 h 273"/>
                <a:gd name="T4" fmla="*/ 421 w 1859"/>
                <a:gd name="T5" fmla="*/ 66 h 273"/>
                <a:gd name="T6" fmla="*/ 387 w 1859"/>
                <a:gd name="T7" fmla="*/ 117 h 273"/>
                <a:gd name="T8" fmla="*/ 370 w 1859"/>
                <a:gd name="T9" fmla="*/ 147 h 273"/>
                <a:gd name="T10" fmla="*/ 352 w 1859"/>
                <a:gd name="T11" fmla="*/ 178 h 273"/>
                <a:gd name="T12" fmla="*/ 285 w 1859"/>
                <a:gd name="T13" fmla="*/ 232 h 273"/>
                <a:gd name="T14" fmla="*/ 211 w 1859"/>
                <a:gd name="T15" fmla="*/ 249 h 273"/>
                <a:gd name="T16" fmla="*/ 176 w 1859"/>
                <a:gd name="T17" fmla="*/ 250 h 273"/>
                <a:gd name="T18" fmla="*/ 176 w 1859"/>
                <a:gd name="T19" fmla="*/ 249 h 273"/>
                <a:gd name="T20" fmla="*/ 0 w 1859"/>
                <a:gd name="T21" fmla="*/ 249 h 273"/>
                <a:gd name="T22" fmla="*/ 9 w 1859"/>
                <a:gd name="T23" fmla="*/ 273 h 273"/>
                <a:gd name="T24" fmla="*/ 106 w 1859"/>
                <a:gd name="T25" fmla="*/ 273 h 273"/>
                <a:gd name="T26" fmla="*/ 175 w 1859"/>
                <a:gd name="T27" fmla="*/ 273 h 273"/>
                <a:gd name="T28" fmla="*/ 194 w 1859"/>
                <a:gd name="T29" fmla="*/ 273 h 273"/>
                <a:gd name="T30" fmla="*/ 256 w 1859"/>
                <a:gd name="T31" fmla="*/ 266 h 273"/>
                <a:gd name="T32" fmla="*/ 331 w 1859"/>
                <a:gd name="T33" fmla="*/ 234 h 273"/>
                <a:gd name="T34" fmla="*/ 372 w 1859"/>
                <a:gd name="T35" fmla="*/ 189 h 273"/>
                <a:gd name="T36" fmla="*/ 396 w 1859"/>
                <a:gd name="T37" fmla="*/ 148 h 273"/>
                <a:gd name="T38" fmla="*/ 419 w 1859"/>
                <a:gd name="T39" fmla="*/ 109 h 273"/>
                <a:gd name="T40" fmla="*/ 456 w 1859"/>
                <a:gd name="T41" fmla="*/ 62 h 273"/>
                <a:gd name="T42" fmla="*/ 506 w 1859"/>
                <a:gd name="T43" fmla="*/ 33 h 273"/>
                <a:gd name="T44" fmla="*/ 584 w 1859"/>
                <a:gd name="T45" fmla="*/ 23 h 273"/>
                <a:gd name="T46" fmla="*/ 589 w 1859"/>
                <a:gd name="T47" fmla="*/ 23 h 273"/>
                <a:gd name="T48" fmla="*/ 610 w 1859"/>
                <a:gd name="T49" fmla="*/ 23 h 273"/>
                <a:gd name="T50" fmla="*/ 648 w 1859"/>
                <a:gd name="T51" fmla="*/ 23 h 273"/>
                <a:gd name="T52" fmla="*/ 701 w 1859"/>
                <a:gd name="T53" fmla="*/ 23 h 273"/>
                <a:gd name="T54" fmla="*/ 765 w 1859"/>
                <a:gd name="T55" fmla="*/ 23 h 273"/>
                <a:gd name="T56" fmla="*/ 841 w 1859"/>
                <a:gd name="T57" fmla="*/ 23 h 273"/>
                <a:gd name="T58" fmla="*/ 924 w 1859"/>
                <a:gd name="T59" fmla="*/ 23 h 273"/>
                <a:gd name="T60" fmla="*/ 1014 w 1859"/>
                <a:gd name="T61" fmla="*/ 23 h 273"/>
                <a:gd name="T62" fmla="*/ 1108 w 1859"/>
                <a:gd name="T63" fmla="*/ 23 h 273"/>
                <a:gd name="T64" fmla="*/ 1205 w 1859"/>
                <a:gd name="T65" fmla="*/ 23 h 273"/>
                <a:gd name="T66" fmla="*/ 1302 w 1859"/>
                <a:gd name="T67" fmla="*/ 23 h 273"/>
                <a:gd name="T68" fmla="*/ 1397 w 1859"/>
                <a:gd name="T69" fmla="*/ 23 h 273"/>
                <a:gd name="T70" fmla="*/ 1489 w 1859"/>
                <a:gd name="T71" fmla="*/ 23 h 273"/>
                <a:gd name="T72" fmla="*/ 1575 w 1859"/>
                <a:gd name="T73" fmla="*/ 23 h 273"/>
                <a:gd name="T74" fmla="*/ 1653 w 1859"/>
                <a:gd name="T75" fmla="*/ 23 h 273"/>
                <a:gd name="T76" fmla="*/ 1721 w 1859"/>
                <a:gd name="T77" fmla="*/ 23 h 273"/>
                <a:gd name="T78" fmla="*/ 1778 w 1859"/>
                <a:gd name="T79" fmla="*/ 23 h 273"/>
                <a:gd name="T80" fmla="*/ 1821 w 1859"/>
                <a:gd name="T81" fmla="*/ 23 h 273"/>
                <a:gd name="T82" fmla="*/ 1849 w 1859"/>
                <a:gd name="T83" fmla="*/ 23 h 273"/>
                <a:gd name="T84" fmla="*/ 1859 w 1859"/>
                <a:gd name="T85" fmla="*/ 23 h 273"/>
                <a:gd name="T86" fmla="*/ 584 w 1859"/>
                <a:gd name="T87" fmla="*/ 0 h 2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859"/>
                <a:gd name="T133" fmla="*/ 0 h 273"/>
                <a:gd name="T134" fmla="*/ 1859 w 1859"/>
                <a:gd name="T135" fmla="*/ 273 h 2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859" h="273">
                  <a:moveTo>
                    <a:pt x="584" y="0"/>
                  </a:moveTo>
                  <a:lnTo>
                    <a:pt x="554" y="1"/>
                  </a:lnTo>
                  <a:lnTo>
                    <a:pt x="527" y="4"/>
                  </a:lnTo>
                  <a:lnTo>
                    <a:pt x="503" y="10"/>
                  </a:lnTo>
                  <a:lnTo>
                    <a:pt x="482" y="18"/>
                  </a:lnTo>
                  <a:lnTo>
                    <a:pt x="464" y="27"/>
                  </a:lnTo>
                  <a:lnTo>
                    <a:pt x="448" y="38"/>
                  </a:lnTo>
                  <a:lnTo>
                    <a:pt x="434" y="51"/>
                  </a:lnTo>
                  <a:lnTo>
                    <a:pt x="421" y="66"/>
                  </a:lnTo>
                  <a:lnTo>
                    <a:pt x="409" y="82"/>
                  </a:lnTo>
                  <a:lnTo>
                    <a:pt x="398" y="99"/>
                  </a:lnTo>
                  <a:lnTo>
                    <a:pt x="387" y="117"/>
                  </a:lnTo>
                  <a:lnTo>
                    <a:pt x="376" y="136"/>
                  </a:lnTo>
                  <a:lnTo>
                    <a:pt x="370" y="147"/>
                  </a:lnTo>
                  <a:lnTo>
                    <a:pt x="359" y="167"/>
                  </a:lnTo>
                  <a:lnTo>
                    <a:pt x="352" y="178"/>
                  </a:lnTo>
                  <a:lnTo>
                    <a:pt x="333" y="201"/>
                  </a:lnTo>
                  <a:lnTo>
                    <a:pt x="310" y="220"/>
                  </a:lnTo>
                  <a:lnTo>
                    <a:pt x="285" y="232"/>
                  </a:lnTo>
                  <a:lnTo>
                    <a:pt x="259" y="241"/>
                  </a:lnTo>
                  <a:lnTo>
                    <a:pt x="234" y="246"/>
                  </a:lnTo>
                  <a:lnTo>
                    <a:pt x="211" y="249"/>
                  </a:lnTo>
                  <a:lnTo>
                    <a:pt x="194" y="250"/>
                  </a:lnTo>
                  <a:lnTo>
                    <a:pt x="181" y="250"/>
                  </a:lnTo>
                  <a:lnTo>
                    <a:pt x="176" y="250"/>
                  </a:lnTo>
                  <a:lnTo>
                    <a:pt x="176" y="249"/>
                  </a:lnTo>
                  <a:lnTo>
                    <a:pt x="0" y="249"/>
                  </a:lnTo>
                  <a:lnTo>
                    <a:pt x="0" y="273"/>
                  </a:lnTo>
                  <a:lnTo>
                    <a:pt x="9" y="273"/>
                  </a:lnTo>
                  <a:lnTo>
                    <a:pt x="34" y="273"/>
                  </a:lnTo>
                  <a:lnTo>
                    <a:pt x="69" y="273"/>
                  </a:lnTo>
                  <a:lnTo>
                    <a:pt x="106" y="273"/>
                  </a:lnTo>
                  <a:lnTo>
                    <a:pt x="140" y="273"/>
                  </a:lnTo>
                  <a:lnTo>
                    <a:pt x="165" y="273"/>
                  </a:lnTo>
                  <a:lnTo>
                    <a:pt x="175" y="273"/>
                  </a:lnTo>
                  <a:lnTo>
                    <a:pt x="181" y="273"/>
                  </a:lnTo>
                  <a:lnTo>
                    <a:pt x="194" y="273"/>
                  </a:lnTo>
                  <a:lnTo>
                    <a:pt x="211" y="272"/>
                  </a:lnTo>
                  <a:lnTo>
                    <a:pt x="232" y="270"/>
                  </a:lnTo>
                  <a:lnTo>
                    <a:pt x="256" y="266"/>
                  </a:lnTo>
                  <a:lnTo>
                    <a:pt x="281" y="259"/>
                  </a:lnTo>
                  <a:lnTo>
                    <a:pt x="306" y="248"/>
                  </a:lnTo>
                  <a:lnTo>
                    <a:pt x="331" y="234"/>
                  </a:lnTo>
                  <a:lnTo>
                    <a:pt x="353" y="214"/>
                  </a:lnTo>
                  <a:lnTo>
                    <a:pt x="372" y="189"/>
                  </a:lnTo>
                  <a:lnTo>
                    <a:pt x="378" y="179"/>
                  </a:lnTo>
                  <a:lnTo>
                    <a:pt x="390" y="158"/>
                  </a:lnTo>
                  <a:lnTo>
                    <a:pt x="396" y="148"/>
                  </a:lnTo>
                  <a:lnTo>
                    <a:pt x="408" y="127"/>
                  </a:lnTo>
                  <a:lnTo>
                    <a:pt x="419" y="109"/>
                  </a:lnTo>
                  <a:lnTo>
                    <a:pt x="431" y="91"/>
                  </a:lnTo>
                  <a:lnTo>
                    <a:pt x="442" y="76"/>
                  </a:lnTo>
                  <a:lnTo>
                    <a:pt x="456" y="62"/>
                  </a:lnTo>
                  <a:lnTo>
                    <a:pt x="470" y="51"/>
                  </a:lnTo>
                  <a:lnTo>
                    <a:pt x="487" y="41"/>
                  </a:lnTo>
                  <a:lnTo>
                    <a:pt x="506" y="33"/>
                  </a:lnTo>
                  <a:lnTo>
                    <a:pt x="529" y="28"/>
                  </a:lnTo>
                  <a:lnTo>
                    <a:pt x="555" y="24"/>
                  </a:lnTo>
                  <a:lnTo>
                    <a:pt x="584" y="23"/>
                  </a:lnTo>
                  <a:lnTo>
                    <a:pt x="586" y="23"/>
                  </a:lnTo>
                  <a:lnTo>
                    <a:pt x="589" y="23"/>
                  </a:lnTo>
                  <a:lnTo>
                    <a:pt x="594" y="23"/>
                  </a:lnTo>
                  <a:lnTo>
                    <a:pt x="601" y="23"/>
                  </a:lnTo>
                  <a:lnTo>
                    <a:pt x="610" y="23"/>
                  </a:lnTo>
                  <a:lnTo>
                    <a:pt x="621" y="23"/>
                  </a:lnTo>
                  <a:lnTo>
                    <a:pt x="634" y="23"/>
                  </a:lnTo>
                  <a:lnTo>
                    <a:pt x="648" y="23"/>
                  </a:lnTo>
                  <a:lnTo>
                    <a:pt x="664" y="23"/>
                  </a:lnTo>
                  <a:lnTo>
                    <a:pt x="682" y="23"/>
                  </a:lnTo>
                  <a:lnTo>
                    <a:pt x="701" y="23"/>
                  </a:lnTo>
                  <a:lnTo>
                    <a:pt x="721" y="23"/>
                  </a:lnTo>
                  <a:lnTo>
                    <a:pt x="742" y="23"/>
                  </a:lnTo>
                  <a:lnTo>
                    <a:pt x="765" y="23"/>
                  </a:lnTo>
                  <a:lnTo>
                    <a:pt x="790" y="23"/>
                  </a:lnTo>
                  <a:lnTo>
                    <a:pt x="815" y="23"/>
                  </a:lnTo>
                  <a:lnTo>
                    <a:pt x="841" y="23"/>
                  </a:lnTo>
                  <a:lnTo>
                    <a:pt x="868" y="23"/>
                  </a:lnTo>
                  <a:lnTo>
                    <a:pt x="896" y="23"/>
                  </a:lnTo>
                  <a:lnTo>
                    <a:pt x="924" y="23"/>
                  </a:lnTo>
                  <a:lnTo>
                    <a:pt x="954" y="23"/>
                  </a:lnTo>
                  <a:lnTo>
                    <a:pt x="983" y="23"/>
                  </a:lnTo>
                  <a:lnTo>
                    <a:pt x="1014" y="23"/>
                  </a:lnTo>
                  <a:lnTo>
                    <a:pt x="1045" y="23"/>
                  </a:lnTo>
                  <a:lnTo>
                    <a:pt x="1077" y="23"/>
                  </a:lnTo>
                  <a:lnTo>
                    <a:pt x="1108" y="23"/>
                  </a:lnTo>
                  <a:lnTo>
                    <a:pt x="1140" y="23"/>
                  </a:lnTo>
                  <a:lnTo>
                    <a:pt x="1173" y="23"/>
                  </a:lnTo>
                  <a:lnTo>
                    <a:pt x="1205" y="23"/>
                  </a:lnTo>
                  <a:lnTo>
                    <a:pt x="1237" y="23"/>
                  </a:lnTo>
                  <a:lnTo>
                    <a:pt x="1270" y="23"/>
                  </a:lnTo>
                  <a:lnTo>
                    <a:pt x="1302" y="23"/>
                  </a:lnTo>
                  <a:lnTo>
                    <a:pt x="1334" y="23"/>
                  </a:lnTo>
                  <a:lnTo>
                    <a:pt x="1365" y="23"/>
                  </a:lnTo>
                  <a:lnTo>
                    <a:pt x="1397" y="23"/>
                  </a:lnTo>
                  <a:lnTo>
                    <a:pt x="1428" y="23"/>
                  </a:lnTo>
                  <a:lnTo>
                    <a:pt x="1459" y="23"/>
                  </a:lnTo>
                  <a:lnTo>
                    <a:pt x="1489" y="23"/>
                  </a:lnTo>
                  <a:lnTo>
                    <a:pt x="1518" y="23"/>
                  </a:lnTo>
                  <a:lnTo>
                    <a:pt x="1547" y="23"/>
                  </a:lnTo>
                  <a:lnTo>
                    <a:pt x="1575" y="23"/>
                  </a:lnTo>
                  <a:lnTo>
                    <a:pt x="1602" y="23"/>
                  </a:lnTo>
                  <a:lnTo>
                    <a:pt x="1628" y="23"/>
                  </a:lnTo>
                  <a:lnTo>
                    <a:pt x="1653" y="23"/>
                  </a:lnTo>
                  <a:lnTo>
                    <a:pt x="1677" y="23"/>
                  </a:lnTo>
                  <a:lnTo>
                    <a:pt x="1700" y="23"/>
                  </a:lnTo>
                  <a:lnTo>
                    <a:pt x="1721" y="23"/>
                  </a:lnTo>
                  <a:lnTo>
                    <a:pt x="1742" y="23"/>
                  </a:lnTo>
                  <a:lnTo>
                    <a:pt x="1761" y="23"/>
                  </a:lnTo>
                  <a:lnTo>
                    <a:pt x="1778" y="23"/>
                  </a:lnTo>
                  <a:lnTo>
                    <a:pt x="1795" y="23"/>
                  </a:lnTo>
                  <a:lnTo>
                    <a:pt x="1809" y="23"/>
                  </a:lnTo>
                  <a:lnTo>
                    <a:pt x="1821" y="23"/>
                  </a:lnTo>
                  <a:lnTo>
                    <a:pt x="1833" y="23"/>
                  </a:lnTo>
                  <a:lnTo>
                    <a:pt x="1842" y="23"/>
                  </a:lnTo>
                  <a:lnTo>
                    <a:pt x="1849" y="23"/>
                  </a:lnTo>
                  <a:lnTo>
                    <a:pt x="1854" y="23"/>
                  </a:lnTo>
                  <a:lnTo>
                    <a:pt x="1857" y="23"/>
                  </a:lnTo>
                  <a:lnTo>
                    <a:pt x="1859" y="23"/>
                  </a:lnTo>
                  <a:lnTo>
                    <a:pt x="1859" y="0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61"/>
            <p:cNvGrpSpPr>
              <a:grpSpLocks/>
            </p:cNvGrpSpPr>
            <p:nvPr/>
          </p:nvGrpSpPr>
          <p:grpSpPr bwMode="auto">
            <a:xfrm>
              <a:off x="1954" y="1151"/>
              <a:ext cx="2288" cy="214"/>
              <a:chOff x="2896" y="1474"/>
              <a:chExt cx="1445" cy="143"/>
            </a:xfrm>
          </p:grpSpPr>
          <p:sp>
            <p:nvSpPr>
              <p:cNvPr id="27750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2968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1" name="Rectangle 63"/>
              <p:cNvSpPr>
                <a:spLocks noChangeAspect="1" noChangeArrowheads="1"/>
              </p:cNvSpPr>
              <p:nvPr/>
            </p:nvSpPr>
            <p:spPr bwMode="auto">
              <a:xfrm>
                <a:off x="2896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2" name="Rectangle 64"/>
              <p:cNvSpPr>
                <a:spLocks noChangeAspect="1" noChangeArrowheads="1"/>
              </p:cNvSpPr>
              <p:nvPr/>
            </p:nvSpPr>
            <p:spPr bwMode="auto">
              <a:xfrm>
                <a:off x="3039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3" name="Rectangle 65"/>
              <p:cNvSpPr>
                <a:spLocks noChangeAspect="1" noChangeArrowheads="1"/>
              </p:cNvSpPr>
              <p:nvPr/>
            </p:nvSpPr>
            <p:spPr bwMode="auto">
              <a:xfrm>
                <a:off x="3111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4" name="Rectangle 66"/>
              <p:cNvSpPr>
                <a:spLocks noChangeAspect="1" noChangeArrowheads="1"/>
              </p:cNvSpPr>
              <p:nvPr/>
            </p:nvSpPr>
            <p:spPr bwMode="auto">
              <a:xfrm>
                <a:off x="3182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5" name="Rectangle 67"/>
              <p:cNvSpPr>
                <a:spLocks noChangeAspect="1" noChangeArrowheads="1"/>
              </p:cNvSpPr>
              <p:nvPr/>
            </p:nvSpPr>
            <p:spPr bwMode="auto">
              <a:xfrm>
                <a:off x="3254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6" name="Rectangle 68"/>
              <p:cNvSpPr>
                <a:spLocks noChangeAspect="1" noChangeArrowheads="1"/>
              </p:cNvSpPr>
              <p:nvPr/>
            </p:nvSpPr>
            <p:spPr bwMode="auto">
              <a:xfrm>
                <a:off x="3326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7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3397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8" name="Rectangle 70"/>
              <p:cNvSpPr>
                <a:spLocks noChangeAspect="1" noChangeArrowheads="1"/>
              </p:cNvSpPr>
              <p:nvPr/>
            </p:nvSpPr>
            <p:spPr bwMode="auto">
              <a:xfrm>
                <a:off x="3469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9" name="Rectangle 71"/>
              <p:cNvSpPr>
                <a:spLocks noChangeAspect="1" noChangeArrowheads="1"/>
              </p:cNvSpPr>
              <p:nvPr/>
            </p:nvSpPr>
            <p:spPr bwMode="auto">
              <a:xfrm>
                <a:off x="3540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0" name="Rectangle 72"/>
              <p:cNvSpPr>
                <a:spLocks noChangeAspect="1" noChangeArrowheads="1"/>
              </p:cNvSpPr>
              <p:nvPr/>
            </p:nvSpPr>
            <p:spPr bwMode="auto">
              <a:xfrm>
                <a:off x="3612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1" name="Rectangle 73"/>
              <p:cNvSpPr>
                <a:spLocks noChangeAspect="1" noChangeArrowheads="1"/>
              </p:cNvSpPr>
              <p:nvPr/>
            </p:nvSpPr>
            <p:spPr bwMode="auto">
              <a:xfrm>
                <a:off x="3683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2" name="Rectangle 74"/>
              <p:cNvSpPr>
                <a:spLocks noChangeAspect="1" noChangeArrowheads="1"/>
              </p:cNvSpPr>
              <p:nvPr/>
            </p:nvSpPr>
            <p:spPr bwMode="auto">
              <a:xfrm>
                <a:off x="3755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3" name="Rectangle 75"/>
              <p:cNvSpPr>
                <a:spLocks noChangeAspect="1" noChangeArrowheads="1"/>
              </p:cNvSpPr>
              <p:nvPr/>
            </p:nvSpPr>
            <p:spPr bwMode="auto">
              <a:xfrm>
                <a:off x="3826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4" name="Rectangle 76"/>
              <p:cNvSpPr>
                <a:spLocks noChangeAspect="1" noChangeArrowheads="1"/>
              </p:cNvSpPr>
              <p:nvPr/>
            </p:nvSpPr>
            <p:spPr bwMode="auto">
              <a:xfrm>
                <a:off x="3898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5" name="Rectangle 77"/>
              <p:cNvSpPr>
                <a:spLocks noChangeAspect="1" noChangeArrowheads="1"/>
              </p:cNvSpPr>
              <p:nvPr/>
            </p:nvSpPr>
            <p:spPr bwMode="auto">
              <a:xfrm>
                <a:off x="3970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6" name="Rectangle 78"/>
              <p:cNvSpPr>
                <a:spLocks noChangeAspect="1" noChangeArrowheads="1"/>
              </p:cNvSpPr>
              <p:nvPr/>
            </p:nvSpPr>
            <p:spPr bwMode="auto">
              <a:xfrm>
                <a:off x="4043" y="1474"/>
                <a:ext cx="10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7" name="Rectangle 79"/>
              <p:cNvSpPr>
                <a:spLocks noChangeAspect="1" noChangeArrowheads="1"/>
              </p:cNvSpPr>
              <p:nvPr/>
            </p:nvSpPr>
            <p:spPr bwMode="auto">
              <a:xfrm>
                <a:off x="4113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8" name="Rectangle 80"/>
              <p:cNvSpPr>
                <a:spLocks noChangeAspect="1" noChangeArrowheads="1"/>
              </p:cNvSpPr>
              <p:nvPr/>
            </p:nvSpPr>
            <p:spPr bwMode="auto">
              <a:xfrm>
                <a:off x="4186" y="1474"/>
                <a:ext cx="10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9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4256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0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4329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83"/>
            <p:cNvGrpSpPr>
              <a:grpSpLocks/>
            </p:cNvGrpSpPr>
            <p:nvPr/>
          </p:nvGrpSpPr>
          <p:grpSpPr bwMode="auto">
            <a:xfrm>
              <a:off x="4337" y="1151"/>
              <a:ext cx="699" cy="112"/>
              <a:chOff x="4401" y="1474"/>
              <a:chExt cx="442" cy="75"/>
            </a:xfrm>
          </p:grpSpPr>
          <p:sp>
            <p:nvSpPr>
              <p:cNvPr id="27743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4401" y="1474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4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4472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5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4544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6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4615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7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4687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8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4759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9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4831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" name="Group 91"/>
            <p:cNvGrpSpPr>
              <a:grpSpLocks/>
            </p:cNvGrpSpPr>
            <p:nvPr/>
          </p:nvGrpSpPr>
          <p:grpSpPr bwMode="auto">
            <a:xfrm>
              <a:off x="1954" y="2386"/>
              <a:ext cx="2628" cy="113"/>
              <a:chOff x="2896" y="2299"/>
              <a:chExt cx="1660" cy="75"/>
            </a:xfrm>
          </p:grpSpPr>
          <p:sp>
            <p:nvSpPr>
              <p:cNvPr id="27725" name="Rectangle 92"/>
              <p:cNvSpPr>
                <a:spLocks noChangeAspect="1" noChangeArrowheads="1"/>
              </p:cNvSpPr>
              <p:nvPr/>
            </p:nvSpPr>
            <p:spPr bwMode="auto">
              <a:xfrm>
                <a:off x="2968" y="2299"/>
                <a:ext cx="11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6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2896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7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3039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8" name="Rectangle 95"/>
              <p:cNvSpPr>
                <a:spLocks noChangeAspect="1" noChangeArrowheads="1"/>
              </p:cNvSpPr>
              <p:nvPr/>
            </p:nvSpPr>
            <p:spPr bwMode="auto">
              <a:xfrm>
                <a:off x="3111" y="2299"/>
                <a:ext cx="11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9" name="Rectangle 96"/>
              <p:cNvSpPr>
                <a:spLocks noChangeAspect="1" noChangeArrowheads="1"/>
              </p:cNvSpPr>
              <p:nvPr/>
            </p:nvSpPr>
            <p:spPr bwMode="auto">
              <a:xfrm>
                <a:off x="3182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0" name="Rectangle 97"/>
              <p:cNvSpPr>
                <a:spLocks noChangeAspect="1" noChangeArrowheads="1"/>
              </p:cNvSpPr>
              <p:nvPr/>
            </p:nvSpPr>
            <p:spPr bwMode="auto">
              <a:xfrm>
                <a:off x="3254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1" name="Rectangle 98"/>
              <p:cNvSpPr>
                <a:spLocks noChangeAspect="1" noChangeArrowheads="1"/>
              </p:cNvSpPr>
              <p:nvPr/>
            </p:nvSpPr>
            <p:spPr bwMode="auto">
              <a:xfrm>
                <a:off x="3469" y="2299"/>
                <a:ext cx="11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2" name="Rectangle 99"/>
              <p:cNvSpPr>
                <a:spLocks noChangeAspect="1" noChangeArrowheads="1"/>
              </p:cNvSpPr>
              <p:nvPr/>
            </p:nvSpPr>
            <p:spPr bwMode="auto">
              <a:xfrm>
                <a:off x="3540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3" name="Rectangle 100"/>
              <p:cNvSpPr>
                <a:spLocks noChangeAspect="1" noChangeArrowheads="1"/>
              </p:cNvSpPr>
              <p:nvPr/>
            </p:nvSpPr>
            <p:spPr bwMode="auto">
              <a:xfrm>
                <a:off x="3612" y="2299"/>
                <a:ext cx="11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4" name="Rectangle 101"/>
              <p:cNvSpPr>
                <a:spLocks noChangeAspect="1" noChangeArrowheads="1"/>
              </p:cNvSpPr>
              <p:nvPr/>
            </p:nvSpPr>
            <p:spPr bwMode="auto">
              <a:xfrm>
                <a:off x="3683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5" name="Rectangle 102"/>
              <p:cNvSpPr>
                <a:spLocks noChangeAspect="1" noChangeArrowheads="1"/>
              </p:cNvSpPr>
              <p:nvPr/>
            </p:nvSpPr>
            <p:spPr bwMode="auto">
              <a:xfrm>
                <a:off x="3755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6" name="Rectangle 103"/>
              <p:cNvSpPr>
                <a:spLocks noChangeAspect="1" noChangeArrowheads="1"/>
              </p:cNvSpPr>
              <p:nvPr/>
            </p:nvSpPr>
            <p:spPr bwMode="auto">
              <a:xfrm>
                <a:off x="3826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7" name="Rectangle 104"/>
              <p:cNvSpPr>
                <a:spLocks noChangeAspect="1" noChangeArrowheads="1"/>
              </p:cNvSpPr>
              <p:nvPr/>
            </p:nvSpPr>
            <p:spPr bwMode="auto">
              <a:xfrm>
                <a:off x="3898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8" name="Rectangle 105"/>
              <p:cNvSpPr>
                <a:spLocks noChangeAspect="1" noChangeArrowheads="1"/>
              </p:cNvSpPr>
              <p:nvPr/>
            </p:nvSpPr>
            <p:spPr bwMode="auto">
              <a:xfrm>
                <a:off x="4256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9" name="Rectangle 106"/>
              <p:cNvSpPr>
                <a:spLocks noChangeAspect="1" noChangeArrowheads="1"/>
              </p:cNvSpPr>
              <p:nvPr/>
            </p:nvSpPr>
            <p:spPr bwMode="auto">
              <a:xfrm>
                <a:off x="4329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0" name="Rectangle 107"/>
              <p:cNvSpPr>
                <a:spLocks noChangeAspect="1" noChangeArrowheads="1"/>
              </p:cNvSpPr>
              <p:nvPr/>
            </p:nvSpPr>
            <p:spPr bwMode="auto">
              <a:xfrm>
                <a:off x="4401" y="2299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1" name="Rectangle 108"/>
              <p:cNvSpPr>
                <a:spLocks noChangeAspect="1" noChangeArrowheads="1"/>
              </p:cNvSpPr>
              <p:nvPr/>
            </p:nvSpPr>
            <p:spPr bwMode="auto">
              <a:xfrm>
                <a:off x="4472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2" name="Rectangle 109"/>
              <p:cNvSpPr>
                <a:spLocks noChangeAspect="1" noChangeArrowheads="1"/>
              </p:cNvSpPr>
              <p:nvPr/>
            </p:nvSpPr>
            <p:spPr bwMode="auto">
              <a:xfrm>
                <a:off x="4544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110"/>
            <p:cNvGrpSpPr>
              <a:grpSpLocks/>
            </p:cNvGrpSpPr>
            <p:nvPr/>
          </p:nvGrpSpPr>
          <p:grpSpPr bwMode="auto">
            <a:xfrm>
              <a:off x="680" y="1714"/>
              <a:ext cx="480" cy="219"/>
              <a:chOff x="2091" y="1850"/>
              <a:chExt cx="303" cy="146"/>
            </a:xfrm>
          </p:grpSpPr>
          <p:sp>
            <p:nvSpPr>
              <p:cNvPr id="27720" name="Rectangle 111"/>
              <p:cNvSpPr>
                <a:spLocks noChangeAspect="1" noChangeArrowheads="1"/>
              </p:cNvSpPr>
              <p:nvPr/>
            </p:nvSpPr>
            <p:spPr bwMode="auto">
              <a:xfrm>
                <a:off x="2382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1" name="Rectangle 112"/>
              <p:cNvSpPr>
                <a:spLocks noChangeAspect="1" noChangeArrowheads="1"/>
              </p:cNvSpPr>
              <p:nvPr/>
            </p:nvSpPr>
            <p:spPr bwMode="auto">
              <a:xfrm>
                <a:off x="2310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2" name="Rectangle 113"/>
              <p:cNvSpPr>
                <a:spLocks noChangeAspect="1" noChangeArrowheads="1"/>
              </p:cNvSpPr>
              <p:nvPr/>
            </p:nvSpPr>
            <p:spPr bwMode="auto">
              <a:xfrm>
                <a:off x="2236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3" name="Rectangle 114"/>
              <p:cNvSpPr>
                <a:spLocks noChangeAspect="1" noChangeArrowheads="1"/>
              </p:cNvSpPr>
              <p:nvPr/>
            </p:nvSpPr>
            <p:spPr bwMode="auto">
              <a:xfrm>
                <a:off x="2164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4" name="Rectangle 115"/>
              <p:cNvSpPr>
                <a:spLocks noChangeAspect="1" noChangeArrowheads="1"/>
              </p:cNvSpPr>
              <p:nvPr/>
            </p:nvSpPr>
            <p:spPr bwMode="auto">
              <a:xfrm>
                <a:off x="2091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700" name="Rectangle 116"/>
            <p:cNvSpPr>
              <a:spLocks noChangeAspect="1" noChangeArrowheads="1"/>
            </p:cNvSpPr>
            <p:nvPr/>
          </p:nvSpPr>
          <p:spPr bwMode="auto">
            <a:xfrm>
              <a:off x="3996" y="2286"/>
              <a:ext cx="16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1" name="Rectangle 117"/>
            <p:cNvSpPr>
              <a:spLocks noChangeAspect="1" noChangeArrowheads="1"/>
            </p:cNvSpPr>
            <p:nvPr/>
          </p:nvSpPr>
          <p:spPr bwMode="auto">
            <a:xfrm>
              <a:off x="3881" y="2286"/>
              <a:ext cx="19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2" name="Rectangle 118"/>
            <p:cNvSpPr>
              <a:spLocks noChangeAspect="1" noChangeArrowheads="1"/>
            </p:cNvSpPr>
            <p:nvPr/>
          </p:nvSpPr>
          <p:spPr bwMode="auto">
            <a:xfrm>
              <a:off x="3770" y="2286"/>
              <a:ext cx="16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3" name="Rectangle 119"/>
            <p:cNvSpPr>
              <a:spLocks noChangeAspect="1" noChangeArrowheads="1"/>
            </p:cNvSpPr>
            <p:nvPr/>
          </p:nvSpPr>
          <p:spPr bwMode="auto">
            <a:xfrm>
              <a:off x="3654" y="2286"/>
              <a:ext cx="18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4" name="Rectangle 120"/>
            <p:cNvSpPr>
              <a:spLocks noChangeAspect="1" noChangeArrowheads="1"/>
            </p:cNvSpPr>
            <p:nvPr/>
          </p:nvSpPr>
          <p:spPr bwMode="auto">
            <a:xfrm>
              <a:off x="4675" y="2286"/>
              <a:ext cx="19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5" name="Rectangle 121"/>
            <p:cNvSpPr>
              <a:spLocks noChangeAspect="1" noChangeArrowheads="1"/>
            </p:cNvSpPr>
            <p:nvPr/>
          </p:nvSpPr>
          <p:spPr bwMode="auto">
            <a:xfrm>
              <a:off x="4789" y="2286"/>
              <a:ext cx="19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6" name="Rectangle 122"/>
            <p:cNvSpPr>
              <a:spLocks noChangeAspect="1" noChangeArrowheads="1"/>
            </p:cNvSpPr>
            <p:nvPr/>
          </p:nvSpPr>
          <p:spPr bwMode="auto">
            <a:xfrm>
              <a:off x="4903" y="2286"/>
              <a:ext cx="19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7" name="Rectangle 123"/>
            <p:cNvSpPr>
              <a:spLocks noChangeAspect="1" noChangeArrowheads="1"/>
            </p:cNvSpPr>
            <p:nvPr/>
          </p:nvSpPr>
          <p:spPr bwMode="auto">
            <a:xfrm>
              <a:off x="5017" y="2286"/>
              <a:ext cx="19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8" name="Rectangle 124"/>
            <p:cNvSpPr>
              <a:spLocks noChangeAspect="1" noChangeArrowheads="1"/>
            </p:cNvSpPr>
            <p:nvPr/>
          </p:nvSpPr>
          <p:spPr bwMode="auto">
            <a:xfrm>
              <a:off x="2748" y="2286"/>
              <a:ext cx="15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9" name="Rectangle 125"/>
            <p:cNvSpPr>
              <a:spLocks noChangeAspect="1" noChangeArrowheads="1"/>
            </p:cNvSpPr>
            <p:nvPr/>
          </p:nvSpPr>
          <p:spPr bwMode="auto">
            <a:xfrm>
              <a:off x="2632" y="2286"/>
              <a:ext cx="17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0" name="Line 126"/>
            <p:cNvSpPr>
              <a:spLocks noChangeAspect="1" noChangeShapeType="1"/>
            </p:cNvSpPr>
            <p:nvPr/>
          </p:nvSpPr>
          <p:spPr bwMode="auto">
            <a:xfrm>
              <a:off x="4417" y="2142"/>
              <a:ext cx="283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1" name="Rectangle 127"/>
            <p:cNvSpPr>
              <a:spLocks noChangeArrowheads="1"/>
            </p:cNvSpPr>
            <p:nvPr/>
          </p:nvSpPr>
          <p:spPr bwMode="auto">
            <a:xfrm>
              <a:off x="4567" y="2235"/>
              <a:ext cx="483" cy="5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28"/>
            <p:cNvGrpSpPr>
              <a:grpSpLocks noChangeAspect="1"/>
            </p:cNvGrpSpPr>
            <p:nvPr/>
          </p:nvGrpSpPr>
          <p:grpSpPr bwMode="auto">
            <a:xfrm>
              <a:off x="4265" y="2235"/>
              <a:ext cx="370" cy="132"/>
              <a:chOff x="3109" y="911"/>
              <a:chExt cx="156" cy="59"/>
            </a:xfrm>
          </p:grpSpPr>
          <p:sp>
            <p:nvSpPr>
              <p:cNvPr id="27716" name="Rectangle 129"/>
              <p:cNvSpPr>
                <a:spLocks noChangeAspect="1" noChangeArrowheads="1"/>
              </p:cNvSpPr>
              <p:nvPr/>
            </p:nvSpPr>
            <p:spPr bwMode="auto">
              <a:xfrm>
                <a:off x="3109" y="911"/>
                <a:ext cx="156" cy="23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spcBef>
                    <a:spcPct val="0"/>
                  </a:spcBef>
                </a:pPr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27717" name="Rectangle 130"/>
              <p:cNvSpPr>
                <a:spLocks noChangeAspect="1" noChangeArrowheads="1"/>
              </p:cNvSpPr>
              <p:nvPr/>
            </p:nvSpPr>
            <p:spPr bwMode="auto">
              <a:xfrm>
                <a:off x="3232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8" name="Rectangle 131"/>
              <p:cNvSpPr>
                <a:spLocks noChangeAspect="1" noChangeArrowheads="1"/>
              </p:cNvSpPr>
              <p:nvPr/>
            </p:nvSpPr>
            <p:spPr bwMode="auto">
              <a:xfrm>
                <a:off x="3184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9" name="Rectangle 132"/>
              <p:cNvSpPr>
                <a:spLocks noChangeAspect="1" noChangeArrowheads="1"/>
              </p:cNvSpPr>
              <p:nvPr/>
            </p:nvSpPr>
            <p:spPr bwMode="auto">
              <a:xfrm>
                <a:off x="3137" y="922"/>
                <a:ext cx="7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713" name="Rectangle 133"/>
            <p:cNvSpPr>
              <a:spLocks noChangeArrowheads="1"/>
            </p:cNvSpPr>
            <p:nvPr/>
          </p:nvSpPr>
          <p:spPr bwMode="auto">
            <a:xfrm>
              <a:off x="2800" y="2252"/>
              <a:ext cx="192" cy="5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4" name="Rectangle 134"/>
            <p:cNvSpPr>
              <a:spLocks noChangeAspect="1" noChangeArrowheads="1"/>
            </p:cNvSpPr>
            <p:nvPr/>
          </p:nvSpPr>
          <p:spPr bwMode="auto">
            <a:xfrm>
              <a:off x="2865" y="2305"/>
              <a:ext cx="15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5" name="Rectangle 135"/>
            <p:cNvSpPr>
              <a:spLocks noChangeAspect="1" noChangeArrowheads="1"/>
            </p:cNvSpPr>
            <p:nvPr/>
          </p:nvSpPr>
          <p:spPr bwMode="auto">
            <a:xfrm>
              <a:off x="2975" y="2282"/>
              <a:ext cx="15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4" name="Text Box 136"/>
          <p:cNvSpPr txBox="1">
            <a:spLocks noChangeArrowheads="1"/>
          </p:cNvSpPr>
          <p:nvPr/>
        </p:nvSpPr>
        <p:spPr bwMode="auto">
          <a:xfrm>
            <a:off x="809625" y="4192588"/>
            <a:ext cx="5368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Leading strand synthesis continues in a </a:t>
            </a:r>
          </a:p>
          <a:p>
            <a:pPr algn="l"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5’ to 3’ direction.</a:t>
            </a:r>
          </a:p>
        </p:txBody>
      </p:sp>
      <p:sp>
        <p:nvSpPr>
          <p:cNvPr id="27655" name="Text Box 137"/>
          <p:cNvSpPr txBox="1">
            <a:spLocks noChangeArrowheads="1"/>
          </p:cNvSpPr>
          <p:nvPr/>
        </p:nvSpPr>
        <p:spPr bwMode="auto">
          <a:xfrm>
            <a:off x="820738" y="5106988"/>
            <a:ext cx="63452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Discontinuous synthesis produces 5’ to 3’ DNA </a:t>
            </a:r>
          </a:p>
          <a:p>
            <a:pPr algn="l" eaLnBrk="0" hangingPunct="0">
              <a:spcBef>
                <a:spcPct val="0"/>
              </a:spcBef>
            </a:pPr>
            <a:r>
              <a:rPr lang="en-US" b="1">
                <a:latin typeface="Times New Roman" pitchFamily="18" charset="0"/>
              </a:rPr>
              <a:t>segments called Okazaki fragments. </a:t>
            </a:r>
          </a:p>
        </p:txBody>
      </p:sp>
      <p:sp>
        <p:nvSpPr>
          <p:cNvPr id="27656" name="Rectangle 138"/>
          <p:cNvSpPr>
            <a:spLocks noGrp="1" noChangeArrowheads="1"/>
          </p:cNvSpPr>
          <p:nvPr>
            <p:ph type="title"/>
          </p:nvPr>
        </p:nvSpPr>
        <p:spPr>
          <a:xfrm>
            <a:off x="685800" y="288925"/>
            <a:ext cx="7772400" cy="579438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FF0000"/>
                </a:solidFill>
              </a:rPr>
              <a:t>Replication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434138" y="1552575"/>
            <a:ext cx="1112837" cy="2598738"/>
            <a:chOff x="4053" y="978"/>
            <a:chExt cx="701" cy="1637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4125" y="978"/>
              <a:ext cx="629" cy="1637"/>
              <a:chOff x="4118" y="978"/>
              <a:chExt cx="629" cy="1637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4124" y="2047"/>
                <a:ext cx="623" cy="568"/>
                <a:chOff x="1007" y="2960"/>
                <a:chExt cx="623" cy="568"/>
              </a:xfrm>
            </p:grpSpPr>
            <p:sp>
              <p:nvSpPr>
                <p:cNvPr id="28816" name="Freeform 5"/>
                <p:cNvSpPr>
                  <a:spLocks/>
                </p:cNvSpPr>
                <p:nvPr/>
              </p:nvSpPr>
              <p:spPr bwMode="auto">
                <a:xfrm>
                  <a:off x="1007" y="2960"/>
                  <a:ext cx="623" cy="568"/>
                </a:xfrm>
                <a:custGeom>
                  <a:avLst/>
                  <a:gdLst>
                    <a:gd name="T0" fmla="*/ 36 w 623"/>
                    <a:gd name="T1" fmla="*/ 524 h 568"/>
                    <a:gd name="T2" fmla="*/ 73 w 623"/>
                    <a:gd name="T3" fmla="*/ 241 h 568"/>
                    <a:gd name="T4" fmla="*/ 305 w 623"/>
                    <a:gd name="T5" fmla="*/ 1 h 568"/>
                    <a:gd name="T6" fmla="*/ 552 w 623"/>
                    <a:gd name="T7" fmla="*/ 249 h 568"/>
                    <a:gd name="T8" fmla="*/ 589 w 623"/>
                    <a:gd name="T9" fmla="*/ 517 h 568"/>
                    <a:gd name="T10" fmla="*/ 348 w 623"/>
                    <a:gd name="T11" fmla="*/ 552 h 568"/>
                    <a:gd name="T12" fmla="*/ 292 w 623"/>
                    <a:gd name="T13" fmla="*/ 552 h 568"/>
                    <a:gd name="T14" fmla="*/ 36 w 623"/>
                    <a:gd name="T15" fmla="*/ 524 h 56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23"/>
                    <a:gd name="T25" fmla="*/ 0 h 568"/>
                    <a:gd name="T26" fmla="*/ 623 w 623"/>
                    <a:gd name="T27" fmla="*/ 568 h 56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23" h="568">
                      <a:moveTo>
                        <a:pt x="36" y="524"/>
                      </a:moveTo>
                      <a:cubicBezTo>
                        <a:pt x="0" y="472"/>
                        <a:pt x="28" y="328"/>
                        <a:pt x="73" y="241"/>
                      </a:cubicBezTo>
                      <a:cubicBezTo>
                        <a:pt x="118" y="154"/>
                        <a:pt x="225" y="0"/>
                        <a:pt x="305" y="1"/>
                      </a:cubicBezTo>
                      <a:cubicBezTo>
                        <a:pt x="385" y="2"/>
                        <a:pt x="505" y="163"/>
                        <a:pt x="552" y="249"/>
                      </a:cubicBezTo>
                      <a:cubicBezTo>
                        <a:pt x="599" y="335"/>
                        <a:pt x="623" y="466"/>
                        <a:pt x="589" y="517"/>
                      </a:cubicBezTo>
                      <a:cubicBezTo>
                        <a:pt x="555" y="568"/>
                        <a:pt x="397" y="546"/>
                        <a:pt x="348" y="552"/>
                      </a:cubicBezTo>
                      <a:cubicBezTo>
                        <a:pt x="299" y="558"/>
                        <a:pt x="344" y="557"/>
                        <a:pt x="292" y="552"/>
                      </a:cubicBezTo>
                      <a:cubicBezTo>
                        <a:pt x="240" y="547"/>
                        <a:pt x="89" y="530"/>
                        <a:pt x="36" y="524"/>
                      </a:cubicBezTo>
                      <a:close/>
                    </a:path>
                  </a:pathLst>
                </a:custGeom>
                <a:solidFill>
                  <a:srgbClr val="FFE51C"/>
                </a:solidFill>
                <a:ln w="9525">
                  <a:solidFill>
                    <a:srgbClr val="CF67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17" name="Freeform 6"/>
                <p:cNvSpPr>
                  <a:spLocks/>
                </p:cNvSpPr>
                <p:nvPr/>
              </p:nvSpPr>
              <p:spPr bwMode="auto">
                <a:xfrm>
                  <a:off x="1170" y="3000"/>
                  <a:ext cx="133" cy="127"/>
                </a:xfrm>
                <a:custGeom>
                  <a:avLst/>
                  <a:gdLst>
                    <a:gd name="T0" fmla="*/ 133 w 133"/>
                    <a:gd name="T1" fmla="*/ 0 h 127"/>
                    <a:gd name="T2" fmla="*/ 53 w 133"/>
                    <a:gd name="T3" fmla="*/ 52 h 127"/>
                    <a:gd name="T4" fmla="*/ 1 w 133"/>
                    <a:gd name="T5" fmla="*/ 124 h 127"/>
                    <a:gd name="T6" fmla="*/ 45 w 133"/>
                    <a:gd name="T7" fmla="*/ 72 h 127"/>
                    <a:gd name="T8" fmla="*/ 97 w 133"/>
                    <a:gd name="T9" fmla="*/ 32 h 127"/>
                    <a:gd name="T10" fmla="*/ 133 w 133"/>
                    <a:gd name="T11" fmla="*/ 0 h 1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3"/>
                    <a:gd name="T19" fmla="*/ 0 h 127"/>
                    <a:gd name="T20" fmla="*/ 133 w 133"/>
                    <a:gd name="T21" fmla="*/ 127 h 12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3" h="127">
                      <a:moveTo>
                        <a:pt x="133" y="0"/>
                      </a:moveTo>
                      <a:cubicBezTo>
                        <a:pt x="125" y="1"/>
                        <a:pt x="75" y="31"/>
                        <a:pt x="53" y="52"/>
                      </a:cubicBezTo>
                      <a:cubicBezTo>
                        <a:pt x="31" y="73"/>
                        <a:pt x="2" y="121"/>
                        <a:pt x="1" y="124"/>
                      </a:cubicBezTo>
                      <a:cubicBezTo>
                        <a:pt x="0" y="127"/>
                        <a:pt x="29" y="87"/>
                        <a:pt x="45" y="72"/>
                      </a:cubicBezTo>
                      <a:cubicBezTo>
                        <a:pt x="61" y="57"/>
                        <a:pt x="82" y="44"/>
                        <a:pt x="97" y="32"/>
                      </a:cubicBezTo>
                      <a:cubicBezTo>
                        <a:pt x="112" y="20"/>
                        <a:pt x="125" y="7"/>
                        <a:pt x="13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4118" y="978"/>
                <a:ext cx="623" cy="568"/>
                <a:chOff x="1007" y="2960"/>
                <a:chExt cx="623" cy="568"/>
              </a:xfrm>
            </p:grpSpPr>
            <p:sp>
              <p:nvSpPr>
                <p:cNvPr id="28814" name="Freeform 8"/>
                <p:cNvSpPr>
                  <a:spLocks/>
                </p:cNvSpPr>
                <p:nvPr/>
              </p:nvSpPr>
              <p:spPr bwMode="auto">
                <a:xfrm>
                  <a:off x="1007" y="2960"/>
                  <a:ext cx="623" cy="568"/>
                </a:xfrm>
                <a:custGeom>
                  <a:avLst/>
                  <a:gdLst>
                    <a:gd name="T0" fmla="*/ 36 w 623"/>
                    <a:gd name="T1" fmla="*/ 524 h 568"/>
                    <a:gd name="T2" fmla="*/ 73 w 623"/>
                    <a:gd name="T3" fmla="*/ 241 h 568"/>
                    <a:gd name="T4" fmla="*/ 305 w 623"/>
                    <a:gd name="T5" fmla="*/ 1 h 568"/>
                    <a:gd name="T6" fmla="*/ 552 w 623"/>
                    <a:gd name="T7" fmla="*/ 249 h 568"/>
                    <a:gd name="T8" fmla="*/ 589 w 623"/>
                    <a:gd name="T9" fmla="*/ 517 h 568"/>
                    <a:gd name="T10" fmla="*/ 348 w 623"/>
                    <a:gd name="T11" fmla="*/ 552 h 568"/>
                    <a:gd name="T12" fmla="*/ 292 w 623"/>
                    <a:gd name="T13" fmla="*/ 552 h 568"/>
                    <a:gd name="T14" fmla="*/ 36 w 623"/>
                    <a:gd name="T15" fmla="*/ 524 h 56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23"/>
                    <a:gd name="T25" fmla="*/ 0 h 568"/>
                    <a:gd name="T26" fmla="*/ 623 w 623"/>
                    <a:gd name="T27" fmla="*/ 568 h 56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23" h="568">
                      <a:moveTo>
                        <a:pt x="36" y="524"/>
                      </a:moveTo>
                      <a:cubicBezTo>
                        <a:pt x="0" y="472"/>
                        <a:pt x="28" y="328"/>
                        <a:pt x="73" y="241"/>
                      </a:cubicBezTo>
                      <a:cubicBezTo>
                        <a:pt x="118" y="154"/>
                        <a:pt x="225" y="0"/>
                        <a:pt x="305" y="1"/>
                      </a:cubicBezTo>
                      <a:cubicBezTo>
                        <a:pt x="385" y="2"/>
                        <a:pt x="505" y="163"/>
                        <a:pt x="552" y="249"/>
                      </a:cubicBezTo>
                      <a:cubicBezTo>
                        <a:pt x="599" y="335"/>
                        <a:pt x="623" y="466"/>
                        <a:pt x="589" y="517"/>
                      </a:cubicBezTo>
                      <a:cubicBezTo>
                        <a:pt x="555" y="568"/>
                        <a:pt x="397" y="546"/>
                        <a:pt x="348" y="552"/>
                      </a:cubicBezTo>
                      <a:cubicBezTo>
                        <a:pt x="299" y="558"/>
                        <a:pt x="344" y="557"/>
                        <a:pt x="292" y="552"/>
                      </a:cubicBezTo>
                      <a:cubicBezTo>
                        <a:pt x="240" y="547"/>
                        <a:pt x="89" y="530"/>
                        <a:pt x="36" y="524"/>
                      </a:cubicBezTo>
                      <a:close/>
                    </a:path>
                  </a:pathLst>
                </a:custGeom>
                <a:solidFill>
                  <a:srgbClr val="FFE51C"/>
                </a:solidFill>
                <a:ln w="9525">
                  <a:solidFill>
                    <a:srgbClr val="CF67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815" name="Freeform 9"/>
                <p:cNvSpPr>
                  <a:spLocks/>
                </p:cNvSpPr>
                <p:nvPr/>
              </p:nvSpPr>
              <p:spPr bwMode="auto">
                <a:xfrm>
                  <a:off x="1170" y="3000"/>
                  <a:ext cx="133" cy="127"/>
                </a:xfrm>
                <a:custGeom>
                  <a:avLst/>
                  <a:gdLst>
                    <a:gd name="T0" fmla="*/ 133 w 133"/>
                    <a:gd name="T1" fmla="*/ 0 h 127"/>
                    <a:gd name="T2" fmla="*/ 53 w 133"/>
                    <a:gd name="T3" fmla="*/ 52 h 127"/>
                    <a:gd name="T4" fmla="*/ 1 w 133"/>
                    <a:gd name="T5" fmla="*/ 124 h 127"/>
                    <a:gd name="T6" fmla="*/ 45 w 133"/>
                    <a:gd name="T7" fmla="*/ 72 h 127"/>
                    <a:gd name="T8" fmla="*/ 97 w 133"/>
                    <a:gd name="T9" fmla="*/ 32 h 127"/>
                    <a:gd name="T10" fmla="*/ 133 w 133"/>
                    <a:gd name="T11" fmla="*/ 0 h 1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3"/>
                    <a:gd name="T19" fmla="*/ 0 h 127"/>
                    <a:gd name="T20" fmla="*/ 133 w 133"/>
                    <a:gd name="T21" fmla="*/ 127 h 12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3" h="127">
                      <a:moveTo>
                        <a:pt x="133" y="0"/>
                      </a:moveTo>
                      <a:cubicBezTo>
                        <a:pt x="125" y="1"/>
                        <a:pt x="75" y="31"/>
                        <a:pt x="53" y="52"/>
                      </a:cubicBezTo>
                      <a:cubicBezTo>
                        <a:pt x="31" y="73"/>
                        <a:pt x="2" y="121"/>
                        <a:pt x="1" y="124"/>
                      </a:cubicBezTo>
                      <a:cubicBezTo>
                        <a:pt x="0" y="127"/>
                        <a:pt x="29" y="87"/>
                        <a:pt x="45" y="72"/>
                      </a:cubicBezTo>
                      <a:cubicBezTo>
                        <a:pt x="61" y="57"/>
                        <a:pt x="82" y="44"/>
                        <a:pt x="97" y="32"/>
                      </a:cubicBezTo>
                      <a:cubicBezTo>
                        <a:pt x="112" y="20"/>
                        <a:pt x="125" y="7"/>
                        <a:pt x="13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8811" name="Text Box 10"/>
            <p:cNvSpPr txBox="1">
              <a:spLocks noChangeAspect="1" noChangeArrowheads="1"/>
            </p:cNvSpPr>
            <p:nvPr/>
          </p:nvSpPr>
          <p:spPr bwMode="auto">
            <a:xfrm>
              <a:off x="4053" y="2107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 5’</a:t>
              </a:r>
            </a:p>
          </p:txBody>
        </p:sp>
      </p:grp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6256338" y="1981200"/>
            <a:ext cx="1425575" cy="1789113"/>
            <a:chOff x="3941" y="1248"/>
            <a:chExt cx="898" cy="1127"/>
          </a:xfrm>
        </p:grpSpPr>
        <p:sp>
          <p:nvSpPr>
            <p:cNvPr id="28801" name="Freeform 12"/>
            <p:cNvSpPr>
              <a:spLocks noChangeAspect="1"/>
            </p:cNvSpPr>
            <p:nvPr/>
          </p:nvSpPr>
          <p:spPr bwMode="auto">
            <a:xfrm>
              <a:off x="4271" y="1267"/>
              <a:ext cx="361" cy="131"/>
            </a:xfrm>
            <a:custGeom>
              <a:avLst/>
              <a:gdLst>
                <a:gd name="T0" fmla="*/ 131 w 152"/>
                <a:gd name="T1" fmla="*/ 36 h 59"/>
                <a:gd name="T2" fmla="*/ 131 w 152"/>
                <a:gd name="T3" fmla="*/ 0 h 59"/>
                <a:gd name="T4" fmla="*/ 123 w 152"/>
                <a:gd name="T5" fmla="*/ 0 h 59"/>
                <a:gd name="T6" fmla="*/ 123 w 152"/>
                <a:gd name="T7" fmla="*/ 36 h 59"/>
                <a:gd name="T8" fmla="*/ 83 w 152"/>
                <a:gd name="T9" fmla="*/ 36 h 59"/>
                <a:gd name="T10" fmla="*/ 83 w 152"/>
                <a:gd name="T11" fmla="*/ 0 h 59"/>
                <a:gd name="T12" fmla="*/ 75 w 152"/>
                <a:gd name="T13" fmla="*/ 0 h 59"/>
                <a:gd name="T14" fmla="*/ 75 w 152"/>
                <a:gd name="T15" fmla="*/ 36 h 59"/>
                <a:gd name="T16" fmla="*/ 35 w 152"/>
                <a:gd name="T17" fmla="*/ 36 h 59"/>
                <a:gd name="T18" fmla="*/ 35 w 152"/>
                <a:gd name="T19" fmla="*/ 0 h 59"/>
                <a:gd name="T20" fmla="*/ 28 w 152"/>
                <a:gd name="T21" fmla="*/ 0 h 59"/>
                <a:gd name="T22" fmla="*/ 28 w 152"/>
                <a:gd name="T23" fmla="*/ 36 h 59"/>
                <a:gd name="T24" fmla="*/ 0 w 152"/>
                <a:gd name="T25" fmla="*/ 36 h 59"/>
                <a:gd name="T26" fmla="*/ 0 w 152"/>
                <a:gd name="T27" fmla="*/ 59 h 59"/>
                <a:gd name="T28" fmla="*/ 152 w 152"/>
                <a:gd name="T29" fmla="*/ 59 h 59"/>
                <a:gd name="T30" fmla="*/ 152 w 152"/>
                <a:gd name="T31" fmla="*/ 36 h 59"/>
                <a:gd name="T32" fmla="*/ 131 w 152"/>
                <a:gd name="T33" fmla="*/ 36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2"/>
                <a:gd name="T52" fmla="*/ 0 h 59"/>
                <a:gd name="T53" fmla="*/ 152 w 152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2" h="59">
                  <a:moveTo>
                    <a:pt x="131" y="36"/>
                  </a:moveTo>
                  <a:lnTo>
                    <a:pt x="131" y="0"/>
                  </a:lnTo>
                  <a:lnTo>
                    <a:pt x="123" y="0"/>
                  </a:lnTo>
                  <a:lnTo>
                    <a:pt x="123" y="36"/>
                  </a:lnTo>
                  <a:lnTo>
                    <a:pt x="83" y="36"/>
                  </a:lnTo>
                  <a:lnTo>
                    <a:pt x="83" y="0"/>
                  </a:lnTo>
                  <a:lnTo>
                    <a:pt x="75" y="0"/>
                  </a:lnTo>
                  <a:lnTo>
                    <a:pt x="75" y="36"/>
                  </a:lnTo>
                  <a:lnTo>
                    <a:pt x="35" y="36"/>
                  </a:lnTo>
                  <a:lnTo>
                    <a:pt x="35" y="0"/>
                  </a:lnTo>
                  <a:lnTo>
                    <a:pt x="28" y="0"/>
                  </a:lnTo>
                  <a:lnTo>
                    <a:pt x="28" y="36"/>
                  </a:lnTo>
                  <a:lnTo>
                    <a:pt x="0" y="36"/>
                  </a:lnTo>
                  <a:lnTo>
                    <a:pt x="0" y="59"/>
                  </a:lnTo>
                  <a:lnTo>
                    <a:pt x="152" y="59"/>
                  </a:lnTo>
                  <a:lnTo>
                    <a:pt x="152" y="36"/>
                  </a:lnTo>
                  <a:lnTo>
                    <a:pt x="131" y="36"/>
                  </a:lnTo>
                  <a:close/>
                </a:path>
              </a:pathLst>
            </a:custGeom>
            <a:solidFill>
              <a:srgbClr val="437631"/>
            </a:solidFill>
            <a:ln w="19050" cmpd="sng">
              <a:solidFill>
                <a:srgbClr val="43763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02" name="Text Box 13"/>
            <p:cNvSpPr txBox="1">
              <a:spLocks noChangeAspect="1" noChangeArrowheads="1"/>
            </p:cNvSpPr>
            <p:nvPr/>
          </p:nvSpPr>
          <p:spPr bwMode="auto">
            <a:xfrm>
              <a:off x="4567" y="1248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 5’</a:t>
              </a:r>
            </a:p>
          </p:txBody>
        </p:sp>
        <p:sp>
          <p:nvSpPr>
            <p:cNvPr id="28803" name="Text Box 14"/>
            <p:cNvSpPr txBox="1">
              <a:spLocks noChangeAspect="1" noChangeArrowheads="1"/>
            </p:cNvSpPr>
            <p:nvPr/>
          </p:nvSpPr>
          <p:spPr bwMode="auto">
            <a:xfrm>
              <a:off x="3941" y="2107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 3’</a:t>
              </a:r>
            </a:p>
          </p:txBody>
        </p:sp>
        <p:sp>
          <p:nvSpPr>
            <p:cNvPr id="28804" name="Line 15"/>
            <p:cNvSpPr>
              <a:spLocks noChangeAspect="1" noChangeShapeType="1"/>
            </p:cNvSpPr>
            <p:nvPr/>
          </p:nvSpPr>
          <p:spPr bwMode="auto">
            <a:xfrm>
              <a:off x="4424" y="2142"/>
              <a:ext cx="283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16"/>
            <p:cNvGrpSpPr>
              <a:grpSpLocks noChangeAspect="1"/>
            </p:cNvGrpSpPr>
            <p:nvPr/>
          </p:nvGrpSpPr>
          <p:grpSpPr bwMode="auto">
            <a:xfrm>
              <a:off x="4272" y="2243"/>
              <a:ext cx="370" cy="132"/>
              <a:chOff x="3109" y="911"/>
              <a:chExt cx="156" cy="59"/>
            </a:xfrm>
          </p:grpSpPr>
          <p:sp>
            <p:nvSpPr>
              <p:cNvPr id="28806" name="Rectangle 17"/>
              <p:cNvSpPr>
                <a:spLocks noChangeAspect="1" noChangeArrowheads="1"/>
              </p:cNvSpPr>
              <p:nvPr/>
            </p:nvSpPr>
            <p:spPr bwMode="auto">
              <a:xfrm>
                <a:off x="3109" y="911"/>
                <a:ext cx="156" cy="23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spcBef>
                    <a:spcPct val="0"/>
                  </a:spcBef>
                </a:pPr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28807" name="Rectangle 18"/>
              <p:cNvSpPr>
                <a:spLocks noChangeAspect="1" noChangeArrowheads="1"/>
              </p:cNvSpPr>
              <p:nvPr/>
            </p:nvSpPr>
            <p:spPr bwMode="auto">
              <a:xfrm>
                <a:off x="3232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8" name="Rectangle 19"/>
              <p:cNvSpPr>
                <a:spLocks noChangeAspect="1" noChangeArrowheads="1"/>
              </p:cNvSpPr>
              <p:nvPr/>
            </p:nvSpPr>
            <p:spPr bwMode="auto">
              <a:xfrm>
                <a:off x="3184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9" name="Rectangle 20"/>
              <p:cNvSpPr>
                <a:spLocks noChangeAspect="1" noChangeArrowheads="1"/>
              </p:cNvSpPr>
              <p:nvPr/>
            </p:nvSpPr>
            <p:spPr bwMode="auto">
              <a:xfrm>
                <a:off x="3137" y="922"/>
                <a:ext cx="7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519113" y="1511300"/>
            <a:ext cx="7859712" cy="2792413"/>
            <a:chOff x="327" y="952"/>
            <a:chExt cx="4951" cy="1759"/>
          </a:xfrm>
        </p:grpSpPr>
        <p:sp>
          <p:nvSpPr>
            <p:cNvPr id="28679" name="Text Box 22"/>
            <p:cNvSpPr txBox="1">
              <a:spLocks noChangeAspect="1" noChangeArrowheads="1"/>
            </p:cNvSpPr>
            <p:nvPr/>
          </p:nvSpPr>
          <p:spPr bwMode="auto">
            <a:xfrm>
              <a:off x="4999" y="2105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 3’</a:t>
              </a:r>
            </a:p>
          </p:txBody>
        </p:sp>
        <p:sp>
          <p:nvSpPr>
            <p:cNvPr id="28680" name="Text Box 23"/>
            <p:cNvSpPr txBox="1">
              <a:spLocks noChangeAspect="1" noChangeArrowheads="1"/>
            </p:cNvSpPr>
            <p:nvPr/>
          </p:nvSpPr>
          <p:spPr bwMode="auto">
            <a:xfrm>
              <a:off x="5006" y="2346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 5’</a:t>
              </a:r>
            </a:p>
          </p:txBody>
        </p:sp>
        <p:sp>
          <p:nvSpPr>
            <p:cNvPr id="28681" name="Text Box 24"/>
            <p:cNvSpPr txBox="1">
              <a:spLocks noChangeAspect="1" noChangeArrowheads="1"/>
            </p:cNvSpPr>
            <p:nvPr/>
          </p:nvSpPr>
          <p:spPr bwMode="auto">
            <a:xfrm>
              <a:off x="4999" y="1042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 3’</a:t>
              </a:r>
            </a:p>
          </p:txBody>
        </p:sp>
        <p:sp>
          <p:nvSpPr>
            <p:cNvPr id="28682" name="Freeform 25"/>
            <p:cNvSpPr>
              <a:spLocks noChangeAspect="1"/>
            </p:cNvSpPr>
            <p:nvPr/>
          </p:nvSpPr>
          <p:spPr bwMode="auto">
            <a:xfrm>
              <a:off x="1919" y="952"/>
              <a:ext cx="366" cy="639"/>
            </a:xfrm>
            <a:custGeom>
              <a:avLst/>
              <a:gdLst>
                <a:gd name="T0" fmla="*/ 12 w 154"/>
                <a:gd name="T1" fmla="*/ 190 h 284"/>
                <a:gd name="T2" fmla="*/ 5 w 154"/>
                <a:gd name="T3" fmla="*/ 204 h 284"/>
                <a:gd name="T4" fmla="*/ 0 w 154"/>
                <a:gd name="T5" fmla="*/ 223 h 284"/>
                <a:gd name="T6" fmla="*/ 0 w 154"/>
                <a:gd name="T7" fmla="*/ 244 h 284"/>
                <a:gd name="T8" fmla="*/ 6 w 154"/>
                <a:gd name="T9" fmla="*/ 263 h 284"/>
                <a:gd name="T10" fmla="*/ 20 w 154"/>
                <a:gd name="T11" fmla="*/ 278 h 284"/>
                <a:gd name="T12" fmla="*/ 45 w 154"/>
                <a:gd name="T13" fmla="*/ 284 h 284"/>
                <a:gd name="T14" fmla="*/ 45 w 154"/>
                <a:gd name="T15" fmla="*/ 284 h 284"/>
                <a:gd name="T16" fmla="*/ 77 w 154"/>
                <a:gd name="T17" fmla="*/ 281 h 284"/>
                <a:gd name="T18" fmla="*/ 102 w 154"/>
                <a:gd name="T19" fmla="*/ 268 h 284"/>
                <a:gd name="T20" fmla="*/ 122 w 154"/>
                <a:gd name="T21" fmla="*/ 249 h 284"/>
                <a:gd name="T22" fmla="*/ 137 w 154"/>
                <a:gd name="T23" fmla="*/ 229 h 284"/>
                <a:gd name="T24" fmla="*/ 146 w 154"/>
                <a:gd name="T25" fmla="*/ 210 h 284"/>
                <a:gd name="T26" fmla="*/ 152 w 154"/>
                <a:gd name="T27" fmla="*/ 196 h 284"/>
                <a:gd name="T28" fmla="*/ 154 w 154"/>
                <a:gd name="T29" fmla="*/ 190 h 284"/>
                <a:gd name="T30" fmla="*/ 154 w 154"/>
                <a:gd name="T31" fmla="*/ 190 h 284"/>
                <a:gd name="T32" fmla="*/ 154 w 154"/>
                <a:gd name="T33" fmla="*/ 95 h 284"/>
                <a:gd name="T34" fmla="*/ 154 w 154"/>
                <a:gd name="T35" fmla="*/ 95 h 284"/>
                <a:gd name="T36" fmla="*/ 152 w 154"/>
                <a:gd name="T37" fmla="*/ 89 h 284"/>
                <a:gd name="T38" fmla="*/ 146 w 154"/>
                <a:gd name="T39" fmla="*/ 75 h 284"/>
                <a:gd name="T40" fmla="*/ 137 w 154"/>
                <a:gd name="T41" fmla="*/ 56 h 284"/>
                <a:gd name="T42" fmla="*/ 122 w 154"/>
                <a:gd name="T43" fmla="*/ 35 h 284"/>
                <a:gd name="T44" fmla="*/ 102 w 154"/>
                <a:gd name="T45" fmla="*/ 17 h 284"/>
                <a:gd name="T46" fmla="*/ 77 w 154"/>
                <a:gd name="T47" fmla="*/ 4 h 284"/>
                <a:gd name="T48" fmla="*/ 45 w 154"/>
                <a:gd name="T49" fmla="*/ 0 h 284"/>
                <a:gd name="T50" fmla="*/ 45 w 154"/>
                <a:gd name="T51" fmla="*/ 0 h 284"/>
                <a:gd name="T52" fmla="*/ 20 w 154"/>
                <a:gd name="T53" fmla="*/ 7 h 284"/>
                <a:gd name="T54" fmla="*/ 6 w 154"/>
                <a:gd name="T55" fmla="*/ 22 h 284"/>
                <a:gd name="T56" fmla="*/ 0 w 154"/>
                <a:gd name="T57" fmla="*/ 41 h 284"/>
                <a:gd name="T58" fmla="*/ 0 w 154"/>
                <a:gd name="T59" fmla="*/ 62 h 284"/>
                <a:gd name="T60" fmla="*/ 5 w 154"/>
                <a:gd name="T61" fmla="*/ 81 h 284"/>
                <a:gd name="T62" fmla="*/ 12 w 154"/>
                <a:gd name="T63" fmla="*/ 95 h 284"/>
                <a:gd name="T64" fmla="*/ 12 w 154"/>
                <a:gd name="T65" fmla="*/ 95 h 284"/>
                <a:gd name="T66" fmla="*/ 12 w 154"/>
                <a:gd name="T67" fmla="*/ 120 h 284"/>
                <a:gd name="T68" fmla="*/ 12 w 154"/>
                <a:gd name="T69" fmla="*/ 165 h 284"/>
                <a:gd name="T70" fmla="*/ 12 w 154"/>
                <a:gd name="T71" fmla="*/ 190 h 284"/>
                <a:gd name="T72" fmla="*/ 12 w 154"/>
                <a:gd name="T73" fmla="*/ 190 h 28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4"/>
                <a:gd name="T112" fmla="*/ 0 h 284"/>
                <a:gd name="T113" fmla="*/ 154 w 154"/>
                <a:gd name="T114" fmla="*/ 284 h 28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4" h="284">
                  <a:moveTo>
                    <a:pt x="12" y="190"/>
                  </a:moveTo>
                  <a:lnTo>
                    <a:pt x="5" y="204"/>
                  </a:lnTo>
                  <a:lnTo>
                    <a:pt x="0" y="223"/>
                  </a:lnTo>
                  <a:lnTo>
                    <a:pt x="0" y="244"/>
                  </a:lnTo>
                  <a:lnTo>
                    <a:pt x="6" y="263"/>
                  </a:lnTo>
                  <a:lnTo>
                    <a:pt x="20" y="278"/>
                  </a:lnTo>
                  <a:lnTo>
                    <a:pt x="45" y="284"/>
                  </a:lnTo>
                  <a:lnTo>
                    <a:pt x="77" y="281"/>
                  </a:lnTo>
                  <a:lnTo>
                    <a:pt x="102" y="268"/>
                  </a:lnTo>
                  <a:lnTo>
                    <a:pt x="122" y="249"/>
                  </a:lnTo>
                  <a:lnTo>
                    <a:pt x="137" y="229"/>
                  </a:lnTo>
                  <a:lnTo>
                    <a:pt x="146" y="210"/>
                  </a:lnTo>
                  <a:lnTo>
                    <a:pt x="152" y="196"/>
                  </a:lnTo>
                  <a:lnTo>
                    <a:pt x="154" y="190"/>
                  </a:lnTo>
                  <a:lnTo>
                    <a:pt x="154" y="95"/>
                  </a:lnTo>
                  <a:lnTo>
                    <a:pt x="152" y="89"/>
                  </a:lnTo>
                  <a:lnTo>
                    <a:pt x="146" y="75"/>
                  </a:lnTo>
                  <a:lnTo>
                    <a:pt x="137" y="56"/>
                  </a:lnTo>
                  <a:lnTo>
                    <a:pt x="122" y="35"/>
                  </a:lnTo>
                  <a:lnTo>
                    <a:pt x="102" y="17"/>
                  </a:lnTo>
                  <a:lnTo>
                    <a:pt x="77" y="4"/>
                  </a:lnTo>
                  <a:lnTo>
                    <a:pt x="45" y="0"/>
                  </a:lnTo>
                  <a:lnTo>
                    <a:pt x="20" y="7"/>
                  </a:lnTo>
                  <a:lnTo>
                    <a:pt x="6" y="22"/>
                  </a:lnTo>
                  <a:lnTo>
                    <a:pt x="0" y="41"/>
                  </a:lnTo>
                  <a:lnTo>
                    <a:pt x="0" y="62"/>
                  </a:lnTo>
                  <a:lnTo>
                    <a:pt x="5" y="81"/>
                  </a:lnTo>
                  <a:lnTo>
                    <a:pt x="12" y="95"/>
                  </a:lnTo>
                  <a:lnTo>
                    <a:pt x="12" y="120"/>
                  </a:lnTo>
                  <a:lnTo>
                    <a:pt x="12" y="165"/>
                  </a:lnTo>
                  <a:lnTo>
                    <a:pt x="12" y="190"/>
                  </a:lnTo>
                  <a:close/>
                </a:path>
              </a:pathLst>
            </a:custGeom>
            <a:solidFill>
              <a:srgbClr val="C3AAD2"/>
            </a:solidFill>
            <a:ln w="19050" cmpd="sng">
              <a:solidFill>
                <a:srgbClr val="9E7AB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3" name="Freeform 26"/>
            <p:cNvSpPr>
              <a:spLocks noChangeAspect="1"/>
            </p:cNvSpPr>
            <p:nvPr/>
          </p:nvSpPr>
          <p:spPr bwMode="auto">
            <a:xfrm>
              <a:off x="1955" y="977"/>
              <a:ext cx="115" cy="150"/>
            </a:xfrm>
            <a:custGeom>
              <a:avLst/>
              <a:gdLst>
                <a:gd name="T0" fmla="*/ 48 w 48"/>
                <a:gd name="T1" fmla="*/ 0 h 67"/>
                <a:gd name="T2" fmla="*/ 20 w 48"/>
                <a:gd name="T3" fmla="*/ 6 h 67"/>
                <a:gd name="T4" fmla="*/ 5 w 48"/>
                <a:gd name="T5" fmla="*/ 22 h 67"/>
                <a:gd name="T6" fmla="*/ 0 w 48"/>
                <a:gd name="T7" fmla="*/ 43 h 67"/>
                <a:gd name="T8" fmla="*/ 4 w 48"/>
                <a:gd name="T9" fmla="*/ 64 h 67"/>
                <a:gd name="T10" fmla="*/ 4 w 48"/>
                <a:gd name="T11" fmla="*/ 64 h 67"/>
                <a:gd name="T12" fmla="*/ 5 w 48"/>
                <a:gd name="T13" fmla="*/ 65 h 67"/>
                <a:gd name="T14" fmla="*/ 6 w 48"/>
                <a:gd name="T15" fmla="*/ 66 h 67"/>
                <a:gd name="T16" fmla="*/ 8 w 48"/>
                <a:gd name="T17" fmla="*/ 67 h 67"/>
                <a:gd name="T18" fmla="*/ 8 w 48"/>
                <a:gd name="T19" fmla="*/ 67 h 67"/>
                <a:gd name="T20" fmla="*/ 10 w 48"/>
                <a:gd name="T21" fmla="*/ 66 h 67"/>
                <a:gd name="T22" fmla="*/ 11 w 48"/>
                <a:gd name="T23" fmla="*/ 65 h 67"/>
                <a:gd name="T24" fmla="*/ 11 w 48"/>
                <a:gd name="T25" fmla="*/ 63 h 67"/>
                <a:gd name="T26" fmla="*/ 11 w 48"/>
                <a:gd name="T27" fmla="*/ 63 h 67"/>
                <a:gd name="T28" fmla="*/ 10 w 48"/>
                <a:gd name="T29" fmla="*/ 38 h 67"/>
                <a:gd name="T30" fmla="*/ 20 w 48"/>
                <a:gd name="T31" fmla="*/ 14 h 67"/>
                <a:gd name="T32" fmla="*/ 48 w 48"/>
                <a:gd name="T33" fmla="*/ 0 h 67"/>
                <a:gd name="T34" fmla="*/ 48 w 48"/>
                <a:gd name="T35" fmla="*/ 0 h 67"/>
                <a:gd name="T36" fmla="*/ 48 w 48"/>
                <a:gd name="T37" fmla="*/ 0 h 67"/>
                <a:gd name="T38" fmla="*/ 48 w 48"/>
                <a:gd name="T39" fmla="*/ 0 h 67"/>
                <a:gd name="T40" fmla="*/ 48 w 48"/>
                <a:gd name="T41" fmla="*/ 0 h 67"/>
                <a:gd name="T42" fmla="*/ 48 w 48"/>
                <a:gd name="T43" fmla="*/ 0 h 67"/>
                <a:gd name="T44" fmla="*/ 48 w 48"/>
                <a:gd name="T45" fmla="*/ 0 h 67"/>
                <a:gd name="T46" fmla="*/ 48 w 48"/>
                <a:gd name="T47" fmla="*/ 0 h 67"/>
                <a:gd name="T48" fmla="*/ 48 w 48"/>
                <a:gd name="T49" fmla="*/ 0 h 67"/>
                <a:gd name="T50" fmla="*/ 48 w 48"/>
                <a:gd name="T51" fmla="*/ 0 h 67"/>
                <a:gd name="T52" fmla="*/ 48 w 48"/>
                <a:gd name="T53" fmla="*/ 0 h 6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8"/>
                <a:gd name="T82" fmla="*/ 0 h 67"/>
                <a:gd name="T83" fmla="*/ 48 w 48"/>
                <a:gd name="T84" fmla="*/ 67 h 6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8" h="67">
                  <a:moveTo>
                    <a:pt x="48" y="0"/>
                  </a:moveTo>
                  <a:lnTo>
                    <a:pt x="20" y="6"/>
                  </a:lnTo>
                  <a:lnTo>
                    <a:pt x="5" y="22"/>
                  </a:lnTo>
                  <a:lnTo>
                    <a:pt x="0" y="43"/>
                  </a:lnTo>
                  <a:lnTo>
                    <a:pt x="4" y="64"/>
                  </a:lnTo>
                  <a:lnTo>
                    <a:pt x="5" y="65"/>
                  </a:lnTo>
                  <a:lnTo>
                    <a:pt x="6" y="66"/>
                  </a:lnTo>
                  <a:lnTo>
                    <a:pt x="8" y="67"/>
                  </a:lnTo>
                  <a:lnTo>
                    <a:pt x="10" y="66"/>
                  </a:lnTo>
                  <a:lnTo>
                    <a:pt x="11" y="65"/>
                  </a:lnTo>
                  <a:lnTo>
                    <a:pt x="11" y="63"/>
                  </a:lnTo>
                  <a:lnTo>
                    <a:pt x="10" y="38"/>
                  </a:lnTo>
                  <a:lnTo>
                    <a:pt x="20" y="1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Line 27"/>
            <p:cNvSpPr>
              <a:spLocks noChangeAspect="1" noChangeShapeType="1"/>
            </p:cNvSpPr>
            <p:nvPr/>
          </p:nvSpPr>
          <p:spPr bwMode="auto">
            <a:xfrm flipH="1">
              <a:off x="2283" y="1483"/>
              <a:ext cx="284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5" name="Rectangle 28"/>
            <p:cNvSpPr>
              <a:spLocks noChangeArrowheads="1"/>
            </p:cNvSpPr>
            <p:nvPr/>
          </p:nvSpPr>
          <p:spPr bwMode="auto">
            <a:xfrm>
              <a:off x="1908" y="1340"/>
              <a:ext cx="2370" cy="50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1122" y="1509"/>
              <a:ext cx="536" cy="645"/>
              <a:chOff x="3561" y="1713"/>
              <a:chExt cx="339" cy="431"/>
            </a:xfrm>
          </p:grpSpPr>
          <p:sp>
            <p:nvSpPr>
              <p:cNvPr id="28797" name="Freeform 30"/>
              <p:cNvSpPr>
                <a:spLocks noChangeAspect="1"/>
              </p:cNvSpPr>
              <p:nvPr/>
            </p:nvSpPr>
            <p:spPr bwMode="auto">
              <a:xfrm>
                <a:off x="3561" y="1713"/>
                <a:ext cx="339" cy="431"/>
              </a:xfrm>
              <a:custGeom>
                <a:avLst/>
                <a:gdLst>
                  <a:gd name="T0" fmla="*/ 113 w 226"/>
                  <a:gd name="T1" fmla="*/ 0 h 288"/>
                  <a:gd name="T2" fmla="*/ 133 w 226"/>
                  <a:gd name="T3" fmla="*/ 2 h 288"/>
                  <a:gd name="T4" fmla="*/ 152 w 226"/>
                  <a:gd name="T5" fmla="*/ 9 h 288"/>
                  <a:gd name="T6" fmla="*/ 170 w 226"/>
                  <a:gd name="T7" fmla="*/ 20 h 288"/>
                  <a:gd name="T8" fmla="*/ 186 w 226"/>
                  <a:gd name="T9" fmla="*/ 34 h 288"/>
                  <a:gd name="T10" fmla="*/ 199 w 226"/>
                  <a:gd name="T11" fmla="*/ 51 h 288"/>
                  <a:gd name="T12" fmla="*/ 210 w 226"/>
                  <a:gd name="T13" fmla="*/ 71 h 288"/>
                  <a:gd name="T14" fmla="*/ 219 w 226"/>
                  <a:gd name="T15" fmla="*/ 94 h 288"/>
                  <a:gd name="T16" fmla="*/ 224 w 226"/>
                  <a:gd name="T17" fmla="*/ 118 h 288"/>
                  <a:gd name="T18" fmla="*/ 226 w 226"/>
                  <a:gd name="T19" fmla="*/ 144 h 288"/>
                  <a:gd name="T20" fmla="*/ 226 w 226"/>
                  <a:gd name="T21" fmla="*/ 144 h 288"/>
                  <a:gd name="T22" fmla="*/ 224 w 226"/>
                  <a:gd name="T23" fmla="*/ 170 h 288"/>
                  <a:gd name="T24" fmla="*/ 219 w 226"/>
                  <a:gd name="T25" fmla="*/ 194 h 288"/>
                  <a:gd name="T26" fmla="*/ 210 w 226"/>
                  <a:gd name="T27" fmla="*/ 216 h 288"/>
                  <a:gd name="T28" fmla="*/ 199 w 226"/>
                  <a:gd name="T29" fmla="*/ 237 h 288"/>
                  <a:gd name="T30" fmla="*/ 186 w 226"/>
                  <a:gd name="T31" fmla="*/ 254 h 288"/>
                  <a:gd name="T32" fmla="*/ 170 w 226"/>
                  <a:gd name="T33" fmla="*/ 268 h 288"/>
                  <a:gd name="T34" fmla="*/ 152 w 226"/>
                  <a:gd name="T35" fmla="*/ 279 h 288"/>
                  <a:gd name="T36" fmla="*/ 133 w 226"/>
                  <a:gd name="T37" fmla="*/ 286 h 288"/>
                  <a:gd name="T38" fmla="*/ 113 w 226"/>
                  <a:gd name="T39" fmla="*/ 288 h 288"/>
                  <a:gd name="T40" fmla="*/ 113 w 226"/>
                  <a:gd name="T41" fmla="*/ 288 h 288"/>
                  <a:gd name="T42" fmla="*/ 93 w 226"/>
                  <a:gd name="T43" fmla="*/ 286 h 288"/>
                  <a:gd name="T44" fmla="*/ 73 w 226"/>
                  <a:gd name="T45" fmla="*/ 279 h 288"/>
                  <a:gd name="T46" fmla="*/ 56 w 226"/>
                  <a:gd name="T47" fmla="*/ 268 h 288"/>
                  <a:gd name="T48" fmla="*/ 40 w 226"/>
                  <a:gd name="T49" fmla="*/ 254 h 288"/>
                  <a:gd name="T50" fmla="*/ 27 w 226"/>
                  <a:gd name="T51" fmla="*/ 237 h 288"/>
                  <a:gd name="T52" fmla="*/ 15 w 226"/>
                  <a:gd name="T53" fmla="*/ 216 h 288"/>
                  <a:gd name="T54" fmla="*/ 7 w 226"/>
                  <a:gd name="T55" fmla="*/ 194 h 288"/>
                  <a:gd name="T56" fmla="*/ 2 w 226"/>
                  <a:gd name="T57" fmla="*/ 170 h 288"/>
                  <a:gd name="T58" fmla="*/ 0 w 226"/>
                  <a:gd name="T59" fmla="*/ 144 h 288"/>
                  <a:gd name="T60" fmla="*/ 0 w 226"/>
                  <a:gd name="T61" fmla="*/ 144 h 288"/>
                  <a:gd name="T62" fmla="*/ 2 w 226"/>
                  <a:gd name="T63" fmla="*/ 118 h 288"/>
                  <a:gd name="T64" fmla="*/ 7 w 226"/>
                  <a:gd name="T65" fmla="*/ 94 h 288"/>
                  <a:gd name="T66" fmla="*/ 15 w 226"/>
                  <a:gd name="T67" fmla="*/ 71 h 288"/>
                  <a:gd name="T68" fmla="*/ 27 w 226"/>
                  <a:gd name="T69" fmla="*/ 51 h 288"/>
                  <a:gd name="T70" fmla="*/ 40 w 226"/>
                  <a:gd name="T71" fmla="*/ 34 h 288"/>
                  <a:gd name="T72" fmla="*/ 56 w 226"/>
                  <a:gd name="T73" fmla="*/ 20 h 288"/>
                  <a:gd name="T74" fmla="*/ 73 w 226"/>
                  <a:gd name="T75" fmla="*/ 9 h 288"/>
                  <a:gd name="T76" fmla="*/ 93 w 226"/>
                  <a:gd name="T77" fmla="*/ 2 h 288"/>
                  <a:gd name="T78" fmla="*/ 113 w 226"/>
                  <a:gd name="T79" fmla="*/ 0 h 288"/>
                  <a:gd name="T80" fmla="*/ 113 w 226"/>
                  <a:gd name="T81" fmla="*/ 0 h 28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6"/>
                  <a:gd name="T124" fmla="*/ 0 h 288"/>
                  <a:gd name="T125" fmla="*/ 226 w 226"/>
                  <a:gd name="T126" fmla="*/ 288 h 28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6" h="288">
                    <a:moveTo>
                      <a:pt x="113" y="0"/>
                    </a:moveTo>
                    <a:lnTo>
                      <a:pt x="133" y="2"/>
                    </a:lnTo>
                    <a:lnTo>
                      <a:pt x="152" y="9"/>
                    </a:lnTo>
                    <a:lnTo>
                      <a:pt x="170" y="20"/>
                    </a:lnTo>
                    <a:lnTo>
                      <a:pt x="186" y="34"/>
                    </a:lnTo>
                    <a:lnTo>
                      <a:pt x="199" y="51"/>
                    </a:lnTo>
                    <a:lnTo>
                      <a:pt x="210" y="71"/>
                    </a:lnTo>
                    <a:lnTo>
                      <a:pt x="219" y="94"/>
                    </a:lnTo>
                    <a:lnTo>
                      <a:pt x="224" y="118"/>
                    </a:lnTo>
                    <a:lnTo>
                      <a:pt x="226" y="144"/>
                    </a:lnTo>
                    <a:lnTo>
                      <a:pt x="224" y="170"/>
                    </a:lnTo>
                    <a:lnTo>
                      <a:pt x="219" y="194"/>
                    </a:lnTo>
                    <a:lnTo>
                      <a:pt x="210" y="216"/>
                    </a:lnTo>
                    <a:lnTo>
                      <a:pt x="199" y="237"/>
                    </a:lnTo>
                    <a:lnTo>
                      <a:pt x="186" y="254"/>
                    </a:lnTo>
                    <a:lnTo>
                      <a:pt x="170" y="268"/>
                    </a:lnTo>
                    <a:lnTo>
                      <a:pt x="152" y="279"/>
                    </a:lnTo>
                    <a:lnTo>
                      <a:pt x="133" y="286"/>
                    </a:lnTo>
                    <a:lnTo>
                      <a:pt x="113" y="288"/>
                    </a:lnTo>
                    <a:lnTo>
                      <a:pt x="93" y="286"/>
                    </a:lnTo>
                    <a:lnTo>
                      <a:pt x="73" y="279"/>
                    </a:lnTo>
                    <a:lnTo>
                      <a:pt x="56" y="268"/>
                    </a:lnTo>
                    <a:lnTo>
                      <a:pt x="40" y="254"/>
                    </a:lnTo>
                    <a:lnTo>
                      <a:pt x="27" y="237"/>
                    </a:lnTo>
                    <a:lnTo>
                      <a:pt x="15" y="216"/>
                    </a:lnTo>
                    <a:lnTo>
                      <a:pt x="7" y="194"/>
                    </a:lnTo>
                    <a:lnTo>
                      <a:pt x="2" y="170"/>
                    </a:lnTo>
                    <a:lnTo>
                      <a:pt x="0" y="144"/>
                    </a:lnTo>
                    <a:lnTo>
                      <a:pt x="2" y="118"/>
                    </a:lnTo>
                    <a:lnTo>
                      <a:pt x="7" y="94"/>
                    </a:lnTo>
                    <a:lnTo>
                      <a:pt x="15" y="71"/>
                    </a:lnTo>
                    <a:lnTo>
                      <a:pt x="27" y="51"/>
                    </a:lnTo>
                    <a:lnTo>
                      <a:pt x="40" y="34"/>
                    </a:lnTo>
                    <a:lnTo>
                      <a:pt x="56" y="20"/>
                    </a:lnTo>
                    <a:lnTo>
                      <a:pt x="73" y="9"/>
                    </a:lnTo>
                    <a:lnTo>
                      <a:pt x="93" y="2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EAD4E4"/>
              </a:solidFill>
              <a:ln w="1905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8" name="Freeform 31"/>
              <p:cNvSpPr>
                <a:spLocks noChangeAspect="1"/>
              </p:cNvSpPr>
              <p:nvPr/>
            </p:nvSpPr>
            <p:spPr bwMode="auto">
              <a:xfrm>
                <a:off x="3749" y="1830"/>
                <a:ext cx="67" cy="202"/>
              </a:xfrm>
              <a:custGeom>
                <a:avLst/>
                <a:gdLst>
                  <a:gd name="T0" fmla="*/ 37 w 45"/>
                  <a:gd name="T1" fmla="*/ 108 h 135"/>
                  <a:gd name="T2" fmla="*/ 27 w 45"/>
                  <a:gd name="T3" fmla="*/ 96 h 135"/>
                  <a:gd name="T4" fmla="*/ 19 w 45"/>
                  <a:gd name="T5" fmla="*/ 83 h 135"/>
                  <a:gd name="T6" fmla="*/ 15 w 45"/>
                  <a:gd name="T7" fmla="*/ 66 h 135"/>
                  <a:gd name="T8" fmla="*/ 15 w 45"/>
                  <a:gd name="T9" fmla="*/ 66 h 135"/>
                  <a:gd name="T10" fmla="*/ 19 w 45"/>
                  <a:gd name="T11" fmla="*/ 51 h 135"/>
                  <a:gd name="T12" fmla="*/ 27 w 45"/>
                  <a:gd name="T13" fmla="*/ 38 h 135"/>
                  <a:gd name="T14" fmla="*/ 37 w 45"/>
                  <a:gd name="T15" fmla="*/ 27 h 135"/>
                  <a:gd name="T16" fmla="*/ 37 w 45"/>
                  <a:gd name="T17" fmla="*/ 27 h 135"/>
                  <a:gd name="T18" fmla="*/ 42 w 45"/>
                  <a:gd name="T19" fmla="*/ 19 h 135"/>
                  <a:gd name="T20" fmla="*/ 43 w 45"/>
                  <a:gd name="T21" fmla="*/ 9 h 135"/>
                  <a:gd name="T22" fmla="*/ 45 w 45"/>
                  <a:gd name="T23" fmla="*/ 0 h 135"/>
                  <a:gd name="T24" fmla="*/ 45 w 45"/>
                  <a:gd name="T25" fmla="*/ 0 h 135"/>
                  <a:gd name="T26" fmla="*/ 43 w 45"/>
                  <a:gd name="T27" fmla="*/ 7 h 135"/>
                  <a:gd name="T28" fmla="*/ 43 w 45"/>
                  <a:gd name="T29" fmla="*/ 9 h 135"/>
                  <a:gd name="T30" fmla="*/ 45 w 45"/>
                  <a:gd name="T31" fmla="*/ 0 h 135"/>
                  <a:gd name="T32" fmla="*/ 45 w 45"/>
                  <a:gd name="T33" fmla="*/ 0 h 135"/>
                  <a:gd name="T34" fmla="*/ 45 w 45"/>
                  <a:gd name="T35" fmla="*/ 0 h 135"/>
                  <a:gd name="T36" fmla="*/ 45 w 45"/>
                  <a:gd name="T37" fmla="*/ 0 h 135"/>
                  <a:gd name="T38" fmla="*/ 45 w 45"/>
                  <a:gd name="T39" fmla="*/ 0 h 135"/>
                  <a:gd name="T40" fmla="*/ 45 w 45"/>
                  <a:gd name="T41" fmla="*/ 0 h 135"/>
                  <a:gd name="T42" fmla="*/ 42 w 45"/>
                  <a:gd name="T43" fmla="*/ 8 h 135"/>
                  <a:gd name="T44" fmla="*/ 39 w 45"/>
                  <a:gd name="T45" fmla="*/ 17 h 135"/>
                  <a:gd name="T46" fmla="*/ 34 w 45"/>
                  <a:gd name="T47" fmla="*/ 24 h 135"/>
                  <a:gd name="T48" fmla="*/ 34 w 45"/>
                  <a:gd name="T49" fmla="*/ 24 h 135"/>
                  <a:gd name="T50" fmla="*/ 17 w 45"/>
                  <a:gd name="T51" fmla="*/ 36 h 135"/>
                  <a:gd name="T52" fmla="*/ 4 w 45"/>
                  <a:gd name="T53" fmla="*/ 52 h 135"/>
                  <a:gd name="T54" fmla="*/ 0 w 45"/>
                  <a:gd name="T55" fmla="*/ 71 h 135"/>
                  <a:gd name="T56" fmla="*/ 0 w 45"/>
                  <a:gd name="T57" fmla="*/ 71 h 135"/>
                  <a:gd name="T58" fmla="*/ 0 w 45"/>
                  <a:gd name="T59" fmla="*/ 71 h 135"/>
                  <a:gd name="T60" fmla="*/ 0 w 45"/>
                  <a:gd name="T61" fmla="*/ 71 h 135"/>
                  <a:gd name="T62" fmla="*/ 0 w 45"/>
                  <a:gd name="T63" fmla="*/ 72 h 135"/>
                  <a:gd name="T64" fmla="*/ 0 w 45"/>
                  <a:gd name="T65" fmla="*/ 72 h 135"/>
                  <a:gd name="T66" fmla="*/ 7 w 45"/>
                  <a:gd name="T67" fmla="*/ 87 h 135"/>
                  <a:gd name="T68" fmla="*/ 20 w 45"/>
                  <a:gd name="T69" fmla="*/ 100 h 135"/>
                  <a:gd name="T70" fmla="*/ 34 w 45"/>
                  <a:gd name="T71" fmla="*/ 111 h 135"/>
                  <a:gd name="T72" fmla="*/ 34 w 45"/>
                  <a:gd name="T73" fmla="*/ 111 h 135"/>
                  <a:gd name="T74" fmla="*/ 39 w 45"/>
                  <a:gd name="T75" fmla="*/ 118 h 135"/>
                  <a:gd name="T76" fmla="*/ 42 w 45"/>
                  <a:gd name="T77" fmla="*/ 126 h 135"/>
                  <a:gd name="T78" fmla="*/ 45 w 45"/>
                  <a:gd name="T79" fmla="*/ 135 h 135"/>
                  <a:gd name="T80" fmla="*/ 45 w 45"/>
                  <a:gd name="T81" fmla="*/ 135 h 135"/>
                  <a:gd name="T82" fmla="*/ 45 w 45"/>
                  <a:gd name="T83" fmla="*/ 135 h 135"/>
                  <a:gd name="T84" fmla="*/ 45 w 45"/>
                  <a:gd name="T85" fmla="*/ 135 h 135"/>
                  <a:gd name="T86" fmla="*/ 45 w 45"/>
                  <a:gd name="T87" fmla="*/ 135 h 135"/>
                  <a:gd name="T88" fmla="*/ 37 w 45"/>
                  <a:gd name="T89" fmla="*/ 108 h 13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5"/>
                  <a:gd name="T136" fmla="*/ 0 h 135"/>
                  <a:gd name="T137" fmla="*/ 45 w 45"/>
                  <a:gd name="T138" fmla="*/ 135 h 13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5" h="135">
                    <a:moveTo>
                      <a:pt x="37" y="108"/>
                    </a:moveTo>
                    <a:lnTo>
                      <a:pt x="27" y="96"/>
                    </a:lnTo>
                    <a:lnTo>
                      <a:pt x="19" y="83"/>
                    </a:lnTo>
                    <a:lnTo>
                      <a:pt x="15" y="66"/>
                    </a:lnTo>
                    <a:lnTo>
                      <a:pt x="19" y="51"/>
                    </a:lnTo>
                    <a:lnTo>
                      <a:pt x="27" y="38"/>
                    </a:lnTo>
                    <a:lnTo>
                      <a:pt x="37" y="27"/>
                    </a:lnTo>
                    <a:lnTo>
                      <a:pt x="42" y="19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2" y="8"/>
                    </a:lnTo>
                    <a:lnTo>
                      <a:pt x="39" y="17"/>
                    </a:lnTo>
                    <a:lnTo>
                      <a:pt x="34" y="24"/>
                    </a:lnTo>
                    <a:lnTo>
                      <a:pt x="17" y="36"/>
                    </a:lnTo>
                    <a:lnTo>
                      <a:pt x="4" y="52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7" y="87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39" y="118"/>
                    </a:lnTo>
                    <a:lnTo>
                      <a:pt x="42" y="126"/>
                    </a:lnTo>
                    <a:lnTo>
                      <a:pt x="45" y="135"/>
                    </a:lnTo>
                    <a:lnTo>
                      <a:pt x="37" y="108"/>
                    </a:lnTo>
                    <a:close/>
                  </a:path>
                </a:pathLst>
              </a:custGeom>
              <a:solidFill>
                <a:srgbClr val="E0BCD6"/>
              </a:solidFill>
              <a:ln w="3810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9" name="Freeform 32"/>
              <p:cNvSpPr>
                <a:spLocks noChangeAspect="1"/>
              </p:cNvSpPr>
              <p:nvPr/>
            </p:nvSpPr>
            <p:spPr bwMode="auto">
              <a:xfrm>
                <a:off x="3599" y="1732"/>
                <a:ext cx="138" cy="113"/>
              </a:xfrm>
              <a:custGeom>
                <a:avLst/>
                <a:gdLst>
                  <a:gd name="T0" fmla="*/ 0 w 92"/>
                  <a:gd name="T1" fmla="*/ 75 h 75"/>
                  <a:gd name="T2" fmla="*/ 16 w 92"/>
                  <a:gd name="T3" fmla="*/ 54 h 75"/>
                  <a:gd name="T4" fmla="*/ 35 w 92"/>
                  <a:gd name="T5" fmla="*/ 36 h 75"/>
                  <a:gd name="T6" fmla="*/ 57 w 92"/>
                  <a:gd name="T7" fmla="*/ 22 h 75"/>
                  <a:gd name="T8" fmla="*/ 82 w 92"/>
                  <a:gd name="T9" fmla="*/ 14 h 75"/>
                  <a:gd name="T10" fmla="*/ 82 w 92"/>
                  <a:gd name="T11" fmla="*/ 14 h 75"/>
                  <a:gd name="T12" fmla="*/ 87 w 92"/>
                  <a:gd name="T13" fmla="*/ 11 h 75"/>
                  <a:gd name="T14" fmla="*/ 90 w 92"/>
                  <a:gd name="T15" fmla="*/ 7 h 75"/>
                  <a:gd name="T16" fmla="*/ 92 w 92"/>
                  <a:gd name="T17" fmla="*/ 4 h 75"/>
                  <a:gd name="T18" fmla="*/ 92 w 92"/>
                  <a:gd name="T19" fmla="*/ 4 h 75"/>
                  <a:gd name="T20" fmla="*/ 87 w 92"/>
                  <a:gd name="T21" fmla="*/ 0 h 75"/>
                  <a:gd name="T22" fmla="*/ 79 w 92"/>
                  <a:gd name="T23" fmla="*/ 0 h 75"/>
                  <a:gd name="T24" fmla="*/ 73 w 92"/>
                  <a:gd name="T25" fmla="*/ 0 h 75"/>
                  <a:gd name="T26" fmla="*/ 73 w 92"/>
                  <a:gd name="T27" fmla="*/ 0 h 75"/>
                  <a:gd name="T28" fmla="*/ 47 w 92"/>
                  <a:gd name="T29" fmla="*/ 11 h 75"/>
                  <a:gd name="T30" fmla="*/ 26 w 92"/>
                  <a:gd name="T31" fmla="*/ 29 h 75"/>
                  <a:gd name="T32" fmla="*/ 10 w 92"/>
                  <a:gd name="T33" fmla="*/ 52 h 75"/>
                  <a:gd name="T34" fmla="*/ 0 w 92"/>
                  <a:gd name="T35" fmla="*/ 75 h 75"/>
                  <a:gd name="T36" fmla="*/ 0 w 92"/>
                  <a:gd name="T37" fmla="*/ 75 h 75"/>
                  <a:gd name="T38" fmla="*/ 0 w 92"/>
                  <a:gd name="T39" fmla="*/ 75 h 75"/>
                  <a:gd name="T40" fmla="*/ 0 w 92"/>
                  <a:gd name="T41" fmla="*/ 75 h 75"/>
                  <a:gd name="T42" fmla="*/ 0 w 92"/>
                  <a:gd name="T43" fmla="*/ 75 h 75"/>
                  <a:gd name="T44" fmla="*/ 0 w 92"/>
                  <a:gd name="T45" fmla="*/ 75 h 75"/>
                  <a:gd name="T46" fmla="*/ 0 w 92"/>
                  <a:gd name="T47" fmla="*/ 75 h 75"/>
                  <a:gd name="T48" fmla="*/ 0 w 92"/>
                  <a:gd name="T49" fmla="*/ 75 h 75"/>
                  <a:gd name="T50" fmla="*/ 0 w 92"/>
                  <a:gd name="T51" fmla="*/ 75 h 75"/>
                  <a:gd name="T52" fmla="*/ 0 w 92"/>
                  <a:gd name="T53" fmla="*/ 75 h 7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2"/>
                  <a:gd name="T82" fmla="*/ 0 h 75"/>
                  <a:gd name="T83" fmla="*/ 92 w 92"/>
                  <a:gd name="T84" fmla="*/ 75 h 7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2" h="75">
                    <a:moveTo>
                      <a:pt x="0" y="75"/>
                    </a:moveTo>
                    <a:lnTo>
                      <a:pt x="16" y="54"/>
                    </a:lnTo>
                    <a:lnTo>
                      <a:pt x="35" y="36"/>
                    </a:lnTo>
                    <a:lnTo>
                      <a:pt x="57" y="22"/>
                    </a:lnTo>
                    <a:lnTo>
                      <a:pt x="82" y="14"/>
                    </a:lnTo>
                    <a:lnTo>
                      <a:pt x="87" y="11"/>
                    </a:lnTo>
                    <a:lnTo>
                      <a:pt x="90" y="7"/>
                    </a:lnTo>
                    <a:lnTo>
                      <a:pt x="92" y="4"/>
                    </a:lnTo>
                    <a:lnTo>
                      <a:pt x="87" y="0"/>
                    </a:lnTo>
                    <a:lnTo>
                      <a:pt x="79" y="0"/>
                    </a:lnTo>
                    <a:lnTo>
                      <a:pt x="73" y="0"/>
                    </a:lnTo>
                    <a:lnTo>
                      <a:pt x="47" y="11"/>
                    </a:lnTo>
                    <a:lnTo>
                      <a:pt x="26" y="29"/>
                    </a:lnTo>
                    <a:lnTo>
                      <a:pt x="10" y="52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0" name="Freeform 33"/>
              <p:cNvSpPr>
                <a:spLocks noChangeAspect="1"/>
              </p:cNvSpPr>
              <p:nvPr/>
            </p:nvSpPr>
            <p:spPr bwMode="auto">
              <a:xfrm>
                <a:off x="3735" y="1824"/>
                <a:ext cx="77" cy="202"/>
              </a:xfrm>
              <a:custGeom>
                <a:avLst/>
                <a:gdLst>
                  <a:gd name="T0" fmla="*/ 50 w 51"/>
                  <a:gd name="T1" fmla="*/ 0 h 135"/>
                  <a:gd name="T2" fmla="*/ 47 w 51"/>
                  <a:gd name="T3" fmla="*/ 8 h 135"/>
                  <a:gd name="T4" fmla="*/ 46 w 51"/>
                  <a:gd name="T5" fmla="*/ 10 h 135"/>
                  <a:gd name="T6" fmla="*/ 50 w 51"/>
                  <a:gd name="T7" fmla="*/ 0 h 135"/>
                  <a:gd name="T8" fmla="*/ 50 w 51"/>
                  <a:gd name="T9" fmla="*/ 0 h 135"/>
                  <a:gd name="T10" fmla="*/ 50 w 51"/>
                  <a:gd name="T11" fmla="*/ 0 h 135"/>
                  <a:gd name="T12" fmla="*/ 50 w 51"/>
                  <a:gd name="T13" fmla="*/ 0 h 135"/>
                  <a:gd name="T14" fmla="*/ 46 w 51"/>
                  <a:gd name="T15" fmla="*/ 9 h 135"/>
                  <a:gd name="T16" fmla="*/ 41 w 51"/>
                  <a:gd name="T17" fmla="*/ 17 h 135"/>
                  <a:gd name="T18" fmla="*/ 34 w 51"/>
                  <a:gd name="T19" fmla="*/ 24 h 135"/>
                  <a:gd name="T20" fmla="*/ 18 w 51"/>
                  <a:gd name="T21" fmla="*/ 37 h 135"/>
                  <a:gd name="T22" fmla="*/ 4 w 51"/>
                  <a:gd name="T23" fmla="*/ 52 h 135"/>
                  <a:gd name="T24" fmla="*/ 0 w 51"/>
                  <a:gd name="T25" fmla="*/ 72 h 135"/>
                  <a:gd name="T26" fmla="*/ 0 w 51"/>
                  <a:gd name="T27" fmla="*/ 72 h 135"/>
                  <a:gd name="T28" fmla="*/ 0 w 51"/>
                  <a:gd name="T29" fmla="*/ 72 h 135"/>
                  <a:gd name="T30" fmla="*/ 0 w 51"/>
                  <a:gd name="T31" fmla="*/ 72 h 135"/>
                  <a:gd name="T32" fmla="*/ 7 w 51"/>
                  <a:gd name="T33" fmla="*/ 88 h 135"/>
                  <a:gd name="T34" fmla="*/ 20 w 51"/>
                  <a:gd name="T35" fmla="*/ 100 h 135"/>
                  <a:gd name="T36" fmla="*/ 34 w 51"/>
                  <a:gd name="T37" fmla="*/ 111 h 135"/>
                  <a:gd name="T38" fmla="*/ 41 w 51"/>
                  <a:gd name="T39" fmla="*/ 119 h 135"/>
                  <a:gd name="T40" fmla="*/ 46 w 51"/>
                  <a:gd name="T41" fmla="*/ 127 h 135"/>
                  <a:gd name="T42" fmla="*/ 51 w 51"/>
                  <a:gd name="T43" fmla="*/ 135 h 13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1"/>
                  <a:gd name="T67" fmla="*/ 0 h 135"/>
                  <a:gd name="T68" fmla="*/ 51 w 51"/>
                  <a:gd name="T69" fmla="*/ 135 h 13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1" h="135">
                    <a:moveTo>
                      <a:pt x="50" y="0"/>
                    </a:moveTo>
                    <a:lnTo>
                      <a:pt x="47" y="8"/>
                    </a:lnTo>
                    <a:lnTo>
                      <a:pt x="46" y="10"/>
                    </a:lnTo>
                    <a:lnTo>
                      <a:pt x="50" y="0"/>
                    </a:lnTo>
                    <a:lnTo>
                      <a:pt x="46" y="9"/>
                    </a:lnTo>
                    <a:lnTo>
                      <a:pt x="41" y="17"/>
                    </a:lnTo>
                    <a:lnTo>
                      <a:pt x="34" y="24"/>
                    </a:lnTo>
                    <a:lnTo>
                      <a:pt x="18" y="37"/>
                    </a:lnTo>
                    <a:lnTo>
                      <a:pt x="4" y="52"/>
                    </a:lnTo>
                    <a:lnTo>
                      <a:pt x="0" y="72"/>
                    </a:lnTo>
                    <a:lnTo>
                      <a:pt x="7" y="88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41" y="119"/>
                    </a:lnTo>
                    <a:lnTo>
                      <a:pt x="46" y="127"/>
                    </a:lnTo>
                    <a:lnTo>
                      <a:pt x="51" y="135"/>
                    </a:lnTo>
                  </a:path>
                </a:pathLst>
              </a:custGeom>
              <a:noFill/>
              <a:ln w="19050" cmpd="sng">
                <a:solidFill>
                  <a:srgbClr val="C8A3C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687" name="Line 34"/>
            <p:cNvSpPr>
              <a:spLocks noChangeAspect="1" noChangeShapeType="1"/>
            </p:cNvSpPr>
            <p:nvPr/>
          </p:nvSpPr>
          <p:spPr bwMode="auto">
            <a:xfrm>
              <a:off x="2323" y="2168"/>
              <a:ext cx="283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35"/>
            <p:cNvGrpSpPr>
              <a:grpSpLocks/>
            </p:cNvGrpSpPr>
            <p:nvPr/>
          </p:nvGrpSpPr>
          <p:grpSpPr bwMode="auto">
            <a:xfrm>
              <a:off x="2670" y="2073"/>
              <a:ext cx="366" cy="638"/>
              <a:chOff x="4459" y="2091"/>
              <a:chExt cx="231" cy="426"/>
            </a:xfrm>
          </p:grpSpPr>
          <p:sp>
            <p:nvSpPr>
              <p:cNvPr id="28795" name="Freeform 36"/>
              <p:cNvSpPr>
                <a:spLocks noChangeAspect="1"/>
              </p:cNvSpPr>
              <p:nvPr/>
            </p:nvSpPr>
            <p:spPr bwMode="auto">
              <a:xfrm>
                <a:off x="4459" y="2091"/>
                <a:ext cx="231" cy="426"/>
              </a:xfrm>
              <a:custGeom>
                <a:avLst/>
                <a:gdLst>
                  <a:gd name="T0" fmla="*/ 142 w 154"/>
                  <a:gd name="T1" fmla="*/ 189 h 284"/>
                  <a:gd name="T2" fmla="*/ 149 w 154"/>
                  <a:gd name="T3" fmla="*/ 204 h 284"/>
                  <a:gd name="T4" fmla="*/ 154 w 154"/>
                  <a:gd name="T5" fmla="*/ 222 h 284"/>
                  <a:gd name="T6" fmla="*/ 154 w 154"/>
                  <a:gd name="T7" fmla="*/ 243 h 284"/>
                  <a:gd name="T8" fmla="*/ 148 w 154"/>
                  <a:gd name="T9" fmla="*/ 262 h 284"/>
                  <a:gd name="T10" fmla="*/ 134 w 154"/>
                  <a:gd name="T11" fmla="*/ 277 h 284"/>
                  <a:gd name="T12" fmla="*/ 109 w 154"/>
                  <a:gd name="T13" fmla="*/ 284 h 284"/>
                  <a:gd name="T14" fmla="*/ 109 w 154"/>
                  <a:gd name="T15" fmla="*/ 284 h 284"/>
                  <a:gd name="T16" fmla="*/ 77 w 154"/>
                  <a:gd name="T17" fmla="*/ 280 h 284"/>
                  <a:gd name="T18" fmla="*/ 52 w 154"/>
                  <a:gd name="T19" fmla="*/ 268 h 284"/>
                  <a:gd name="T20" fmla="*/ 32 w 154"/>
                  <a:gd name="T21" fmla="*/ 249 h 284"/>
                  <a:gd name="T22" fmla="*/ 17 w 154"/>
                  <a:gd name="T23" fmla="*/ 228 h 284"/>
                  <a:gd name="T24" fmla="*/ 8 w 154"/>
                  <a:gd name="T25" fmla="*/ 209 h 284"/>
                  <a:gd name="T26" fmla="*/ 2 w 154"/>
                  <a:gd name="T27" fmla="*/ 195 h 284"/>
                  <a:gd name="T28" fmla="*/ 0 w 154"/>
                  <a:gd name="T29" fmla="*/ 190 h 284"/>
                  <a:gd name="T30" fmla="*/ 0 w 154"/>
                  <a:gd name="T31" fmla="*/ 190 h 284"/>
                  <a:gd name="T32" fmla="*/ 0 w 154"/>
                  <a:gd name="T33" fmla="*/ 94 h 284"/>
                  <a:gd name="T34" fmla="*/ 0 w 154"/>
                  <a:gd name="T35" fmla="*/ 94 h 284"/>
                  <a:gd name="T36" fmla="*/ 2 w 154"/>
                  <a:gd name="T37" fmla="*/ 89 h 284"/>
                  <a:gd name="T38" fmla="*/ 8 w 154"/>
                  <a:gd name="T39" fmla="*/ 75 h 284"/>
                  <a:gd name="T40" fmla="*/ 17 w 154"/>
                  <a:gd name="T41" fmla="*/ 56 h 284"/>
                  <a:gd name="T42" fmla="*/ 32 w 154"/>
                  <a:gd name="T43" fmla="*/ 35 h 284"/>
                  <a:gd name="T44" fmla="*/ 52 w 154"/>
                  <a:gd name="T45" fmla="*/ 17 h 284"/>
                  <a:gd name="T46" fmla="*/ 77 w 154"/>
                  <a:gd name="T47" fmla="*/ 4 h 284"/>
                  <a:gd name="T48" fmla="*/ 109 w 154"/>
                  <a:gd name="T49" fmla="*/ 0 h 284"/>
                  <a:gd name="T50" fmla="*/ 109 w 154"/>
                  <a:gd name="T51" fmla="*/ 0 h 284"/>
                  <a:gd name="T52" fmla="*/ 134 w 154"/>
                  <a:gd name="T53" fmla="*/ 7 h 284"/>
                  <a:gd name="T54" fmla="*/ 148 w 154"/>
                  <a:gd name="T55" fmla="*/ 22 h 284"/>
                  <a:gd name="T56" fmla="*/ 154 w 154"/>
                  <a:gd name="T57" fmla="*/ 41 h 284"/>
                  <a:gd name="T58" fmla="*/ 154 w 154"/>
                  <a:gd name="T59" fmla="*/ 61 h 284"/>
                  <a:gd name="T60" fmla="*/ 149 w 154"/>
                  <a:gd name="T61" fmla="*/ 81 h 284"/>
                  <a:gd name="T62" fmla="*/ 142 w 154"/>
                  <a:gd name="T63" fmla="*/ 94 h 284"/>
                  <a:gd name="T64" fmla="*/ 142 w 154"/>
                  <a:gd name="T65" fmla="*/ 94 h 284"/>
                  <a:gd name="T66" fmla="*/ 142 w 154"/>
                  <a:gd name="T67" fmla="*/ 119 h 284"/>
                  <a:gd name="T68" fmla="*/ 142 w 154"/>
                  <a:gd name="T69" fmla="*/ 165 h 284"/>
                  <a:gd name="T70" fmla="*/ 142 w 154"/>
                  <a:gd name="T71" fmla="*/ 189 h 284"/>
                  <a:gd name="T72" fmla="*/ 142 w 154"/>
                  <a:gd name="T73" fmla="*/ 189 h 28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4"/>
                  <a:gd name="T112" fmla="*/ 0 h 284"/>
                  <a:gd name="T113" fmla="*/ 154 w 154"/>
                  <a:gd name="T114" fmla="*/ 284 h 28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4" h="284">
                    <a:moveTo>
                      <a:pt x="142" y="189"/>
                    </a:moveTo>
                    <a:lnTo>
                      <a:pt x="149" y="204"/>
                    </a:lnTo>
                    <a:lnTo>
                      <a:pt x="154" y="222"/>
                    </a:lnTo>
                    <a:lnTo>
                      <a:pt x="154" y="243"/>
                    </a:lnTo>
                    <a:lnTo>
                      <a:pt x="148" y="262"/>
                    </a:lnTo>
                    <a:lnTo>
                      <a:pt x="134" y="277"/>
                    </a:lnTo>
                    <a:lnTo>
                      <a:pt x="109" y="284"/>
                    </a:lnTo>
                    <a:lnTo>
                      <a:pt x="77" y="280"/>
                    </a:lnTo>
                    <a:lnTo>
                      <a:pt x="52" y="268"/>
                    </a:lnTo>
                    <a:lnTo>
                      <a:pt x="32" y="249"/>
                    </a:lnTo>
                    <a:lnTo>
                      <a:pt x="17" y="228"/>
                    </a:lnTo>
                    <a:lnTo>
                      <a:pt x="8" y="209"/>
                    </a:lnTo>
                    <a:lnTo>
                      <a:pt x="2" y="195"/>
                    </a:lnTo>
                    <a:lnTo>
                      <a:pt x="0" y="190"/>
                    </a:lnTo>
                    <a:lnTo>
                      <a:pt x="0" y="94"/>
                    </a:lnTo>
                    <a:lnTo>
                      <a:pt x="2" y="89"/>
                    </a:lnTo>
                    <a:lnTo>
                      <a:pt x="8" y="75"/>
                    </a:lnTo>
                    <a:lnTo>
                      <a:pt x="17" y="56"/>
                    </a:lnTo>
                    <a:lnTo>
                      <a:pt x="32" y="35"/>
                    </a:lnTo>
                    <a:lnTo>
                      <a:pt x="52" y="17"/>
                    </a:lnTo>
                    <a:lnTo>
                      <a:pt x="77" y="4"/>
                    </a:lnTo>
                    <a:lnTo>
                      <a:pt x="109" y="0"/>
                    </a:lnTo>
                    <a:lnTo>
                      <a:pt x="134" y="7"/>
                    </a:lnTo>
                    <a:lnTo>
                      <a:pt x="148" y="22"/>
                    </a:lnTo>
                    <a:lnTo>
                      <a:pt x="154" y="41"/>
                    </a:lnTo>
                    <a:lnTo>
                      <a:pt x="154" y="61"/>
                    </a:lnTo>
                    <a:lnTo>
                      <a:pt x="149" y="81"/>
                    </a:lnTo>
                    <a:lnTo>
                      <a:pt x="142" y="94"/>
                    </a:lnTo>
                    <a:lnTo>
                      <a:pt x="142" y="119"/>
                    </a:lnTo>
                    <a:lnTo>
                      <a:pt x="142" y="165"/>
                    </a:lnTo>
                    <a:lnTo>
                      <a:pt x="142" y="189"/>
                    </a:lnTo>
                    <a:close/>
                  </a:path>
                </a:pathLst>
              </a:custGeom>
              <a:solidFill>
                <a:srgbClr val="C3AAD2"/>
              </a:solidFill>
              <a:ln w="19050" cmpd="sng">
                <a:solidFill>
                  <a:srgbClr val="9E7AB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6" name="Freeform 37"/>
              <p:cNvSpPr>
                <a:spLocks noChangeAspect="1"/>
              </p:cNvSpPr>
              <p:nvPr/>
            </p:nvSpPr>
            <p:spPr bwMode="auto">
              <a:xfrm>
                <a:off x="4515" y="2114"/>
                <a:ext cx="123" cy="66"/>
              </a:xfrm>
              <a:custGeom>
                <a:avLst/>
                <a:gdLst>
                  <a:gd name="T0" fmla="*/ 0 w 82"/>
                  <a:gd name="T1" fmla="*/ 44 h 44"/>
                  <a:gd name="T2" fmla="*/ 18 w 82"/>
                  <a:gd name="T3" fmla="*/ 26 h 44"/>
                  <a:gd name="T4" fmla="*/ 43 w 82"/>
                  <a:gd name="T5" fmla="*/ 13 h 44"/>
                  <a:gd name="T6" fmla="*/ 70 w 82"/>
                  <a:gd name="T7" fmla="*/ 9 h 44"/>
                  <a:gd name="T8" fmla="*/ 70 w 82"/>
                  <a:gd name="T9" fmla="*/ 9 h 44"/>
                  <a:gd name="T10" fmla="*/ 78 w 82"/>
                  <a:gd name="T11" fmla="*/ 7 h 44"/>
                  <a:gd name="T12" fmla="*/ 82 w 82"/>
                  <a:gd name="T13" fmla="*/ 3 h 44"/>
                  <a:gd name="T14" fmla="*/ 71 w 82"/>
                  <a:gd name="T15" fmla="*/ 0 h 44"/>
                  <a:gd name="T16" fmla="*/ 71 w 82"/>
                  <a:gd name="T17" fmla="*/ 0 h 44"/>
                  <a:gd name="T18" fmla="*/ 31 w 82"/>
                  <a:gd name="T19" fmla="*/ 9 h 44"/>
                  <a:gd name="T20" fmla="*/ 7 w 82"/>
                  <a:gd name="T21" fmla="*/ 32 h 44"/>
                  <a:gd name="T22" fmla="*/ 0 w 82"/>
                  <a:gd name="T23" fmla="*/ 44 h 44"/>
                  <a:gd name="T24" fmla="*/ 0 w 82"/>
                  <a:gd name="T25" fmla="*/ 44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2"/>
                  <a:gd name="T40" fmla="*/ 0 h 44"/>
                  <a:gd name="T41" fmla="*/ 82 w 82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2" h="44">
                    <a:moveTo>
                      <a:pt x="0" y="44"/>
                    </a:moveTo>
                    <a:lnTo>
                      <a:pt x="18" y="26"/>
                    </a:lnTo>
                    <a:lnTo>
                      <a:pt x="43" y="13"/>
                    </a:lnTo>
                    <a:lnTo>
                      <a:pt x="70" y="9"/>
                    </a:lnTo>
                    <a:lnTo>
                      <a:pt x="78" y="7"/>
                    </a:lnTo>
                    <a:lnTo>
                      <a:pt x="82" y="3"/>
                    </a:lnTo>
                    <a:lnTo>
                      <a:pt x="71" y="0"/>
                    </a:lnTo>
                    <a:lnTo>
                      <a:pt x="31" y="9"/>
                    </a:lnTo>
                    <a:lnTo>
                      <a:pt x="7" y="32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" name="Group 38"/>
            <p:cNvGrpSpPr>
              <a:grpSpLocks noChangeAspect="1"/>
            </p:cNvGrpSpPr>
            <p:nvPr/>
          </p:nvGrpSpPr>
          <p:grpSpPr bwMode="auto">
            <a:xfrm>
              <a:off x="2227" y="2254"/>
              <a:ext cx="370" cy="132"/>
              <a:chOff x="3109" y="911"/>
              <a:chExt cx="156" cy="59"/>
            </a:xfrm>
          </p:grpSpPr>
          <p:sp>
            <p:nvSpPr>
              <p:cNvPr id="28791" name="Rectangle 39"/>
              <p:cNvSpPr>
                <a:spLocks noChangeAspect="1" noChangeArrowheads="1"/>
              </p:cNvSpPr>
              <p:nvPr/>
            </p:nvSpPr>
            <p:spPr bwMode="auto">
              <a:xfrm>
                <a:off x="3109" y="911"/>
                <a:ext cx="156" cy="23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spcBef>
                    <a:spcPct val="0"/>
                  </a:spcBef>
                </a:pPr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28792" name="Rectangle 40"/>
              <p:cNvSpPr>
                <a:spLocks noChangeAspect="1" noChangeArrowheads="1"/>
              </p:cNvSpPr>
              <p:nvPr/>
            </p:nvSpPr>
            <p:spPr bwMode="auto">
              <a:xfrm>
                <a:off x="3232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3" name="Rectangle 41"/>
              <p:cNvSpPr>
                <a:spLocks noChangeAspect="1" noChangeArrowheads="1"/>
              </p:cNvSpPr>
              <p:nvPr/>
            </p:nvSpPr>
            <p:spPr bwMode="auto">
              <a:xfrm>
                <a:off x="3184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4" name="Rectangle 42"/>
              <p:cNvSpPr>
                <a:spLocks noChangeAspect="1" noChangeArrowheads="1"/>
              </p:cNvSpPr>
              <p:nvPr/>
            </p:nvSpPr>
            <p:spPr bwMode="auto">
              <a:xfrm>
                <a:off x="3137" y="922"/>
                <a:ext cx="7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690" name="Rectangle 43"/>
            <p:cNvSpPr>
              <a:spLocks noChangeArrowheads="1"/>
            </p:cNvSpPr>
            <p:nvPr/>
          </p:nvSpPr>
          <p:spPr bwMode="auto">
            <a:xfrm>
              <a:off x="2613" y="2254"/>
              <a:ext cx="192" cy="5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1" name="Text Box 44"/>
            <p:cNvSpPr txBox="1">
              <a:spLocks noChangeAspect="1" noChangeArrowheads="1"/>
            </p:cNvSpPr>
            <p:nvPr/>
          </p:nvSpPr>
          <p:spPr bwMode="auto">
            <a:xfrm>
              <a:off x="1935" y="2097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 5’</a:t>
              </a:r>
            </a:p>
          </p:txBody>
        </p:sp>
        <p:sp>
          <p:nvSpPr>
            <p:cNvPr id="28692" name="Text Box 45"/>
            <p:cNvSpPr txBox="1">
              <a:spLocks noChangeAspect="1" noChangeArrowheads="1"/>
            </p:cNvSpPr>
            <p:nvPr/>
          </p:nvSpPr>
          <p:spPr bwMode="auto">
            <a:xfrm>
              <a:off x="2921" y="2143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 3’</a:t>
              </a:r>
            </a:p>
          </p:txBody>
        </p:sp>
        <p:sp>
          <p:nvSpPr>
            <p:cNvPr id="28693" name="Text Box 46"/>
            <p:cNvSpPr txBox="1">
              <a:spLocks noChangeAspect="1" noChangeArrowheads="1"/>
            </p:cNvSpPr>
            <p:nvPr/>
          </p:nvSpPr>
          <p:spPr bwMode="auto">
            <a:xfrm>
              <a:off x="378" y="1601"/>
              <a:ext cx="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5’</a:t>
              </a:r>
            </a:p>
          </p:txBody>
        </p:sp>
        <p:sp>
          <p:nvSpPr>
            <p:cNvPr id="28694" name="Text Box 47"/>
            <p:cNvSpPr txBox="1">
              <a:spLocks noChangeAspect="1" noChangeArrowheads="1"/>
            </p:cNvSpPr>
            <p:nvPr/>
          </p:nvSpPr>
          <p:spPr bwMode="auto">
            <a:xfrm>
              <a:off x="327" y="1822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 3’</a:t>
              </a:r>
            </a:p>
          </p:txBody>
        </p:sp>
        <p:sp>
          <p:nvSpPr>
            <p:cNvPr id="28695" name="Text Box 48"/>
            <p:cNvSpPr txBox="1">
              <a:spLocks noChangeAspect="1" noChangeArrowheads="1"/>
            </p:cNvSpPr>
            <p:nvPr/>
          </p:nvSpPr>
          <p:spPr bwMode="auto">
            <a:xfrm>
              <a:off x="1674" y="1284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 3’</a:t>
              </a:r>
            </a:p>
          </p:txBody>
        </p:sp>
        <p:sp>
          <p:nvSpPr>
            <p:cNvPr id="28696" name="Text Box 49"/>
            <p:cNvSpPr txBox="1">
              <a:spLocks noChangeAspect="1" noChangeArrowheads="1"/>
            </p:cNvSpPr>
            <p:nvPr/>
          </p:nvSpPr>
          <p:spPr bwMode="auto">
            <a:xfrm>
              <a:off x="3034" y="2145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 5’</a:t>
              </a:r>
            </a:p>
          </p:txBody>
        </p:sp>
        <p:sp>
          <p:nvSpPr>
            <p:cNvPr id="28697" name="Line 50"/>
            <p:cNvSpPr>
              <a:spLocks noChangeAspect="1" noChangeShapeType="1"/>
            </p:cNvSpPr>
            <p:nvPr/>
          </p:nvSpPr>
          <p:spPr bwMode="auto">
            <a:xfrm>
              <a:off x="3391" y="2142"/>
              <a:ext cx="283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Rectangle 51"/>
            <p:cNvSpPr>
              <a:spLocks noChangeArrowheads="1"/>
            </p:cNvSpPr>
            <p:nvPr/>
          </p:nvSpPr>
          <p:spPr bwMode="auto">
            <a:xfrm>
              <a:off x="3543" y="2235"/>
              <a:ext cx="483" cy="5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52"/>
            <p:cNvGrpSpPr>
              <a:grpSpLocks noChangeAspect="1"/>
            </p:cNvGrpSpPr>
            <p:nvPr/>
          </p:nvGrpSpPr>
          <p:grpSpPr bwMode="auto">
            <a:xfrm>
              <a:off x="3239" y="2235"/>
              <a:ext cx="371" cy="132"/>
              <a:chOff x="3109" y="911"/>
              <a:chExt cx="156" cy="59"/>
            </a:xfrm>
          </p:grpSpPr>
          <p:sp>
            <p:nvSpPr>
              <p:cNvPr id="28787" name="Rectangle 53"/>
              <p:cNvSpPr>
                <a:spLocks noChangeAspect="1" noChangeArrowheads="1"/>
              </p:cNvSpPr>
              <p:nvPr/>
            </p:nvSpPr>
            <p:spPr bwMode="auto">
              <a:xfrm>
                <a:off x="3109" y="911"/>
                <a:ext cx="156" cy="23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spcBef>
                    <a:spcPct val="0"/>
                  </a:spcBef>
                </a:pPr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28788" name="Rectangle 54"/>
              <p:cNvSpPr>
                <a:spLocks noChangeAspect="1" noChangeArrowheads="1"/>
              </p:cNvSpPr>
              <p:nvPr/>
            </p:nvSpPr>
            <p:spPr bwMode="auto">
              <a:xfrm>
                <a:off x="3232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9" name="Rectangle 55"/>
              <p:cNvSpPr>
                <a:spLocks noChangeAspect="1" noChangeArrowheads="1"/>
              </p:cNvSpPr>
              <p:nvPr/>
            </p:nvSpPr>
            <p:spPr bwMode="auto">
              <a:xfrm>
                <a:off x="3184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0" name="Rectangle 56"/>
              <p:cNvSpPr>
                <a:spLocks noChangeAspect="1" noChangeArrowheads="1"/>
              </p:cNvSpPr>
              <p:nvPr/>
            </p:nvSpPr>
            <p:spPr bwMode="auto">
              <a:xfrm>
                <a:off x="3137" y="922"/>
                <a:ext cx="7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700" name="Freeform 57"/>
            <p:cNvSpPr>
              <a:spLocks noChangeAspect="1"/>
            </p:cNvSpPr>
            <p:nvPr/>
          </p:nvSpPr>
          <p:spPr bwMode="auto">
            <a:xfrm>
              <a:off x="1252" y="1692"/>
              <a:ext cx="33" cy="117"/>
            </a:xfrm>
            <a:custGeom>
              <a:avLst/>
              <a:gdLst>
                <a:gd name="T0" fmla="*/ 0 w 14"/>
                <a:gd name="T1" fmla="*/ 0 h 52"/>
                <a:gd name="T2" fmla="*/ 6 w 14"/>
                <a:gd name="T3" fmla="*/ 52 h 52"/>
                <a:gd name="T4" fmla="*/ 14 w 14"/>
                <a:gd name="T5" fmla="*/ 51 h 52"/>
                <a:gd name="T6" fmla="*/ 7 w 14"/>
                <a:gd name="T7" fmla="*/ 0 h 52"/>
                <a:gd name="T8" fmla="*/ 0 w 14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52"/>
                <a:gd name="T17" fmla="*/ 14 w 1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52">
                  <a:moveTo>
                    <a:pt x="0" y="0"/>
                  </a:moveTo>
                  <a:lnTo>
                    <a:pt x="6" y="52"/>
                  </a:lnTo>
                  <a:lnTo>
                    <a:pt x="14" y="51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1" name="Freeform 58"/>
            <p:cNvSpPr>
              <a:spLocks noChangeAspect="1"/>
            </p:cNvSpPr>
            <p:nvPr/>
          </p:nvSpPr>
          <p:spPr bwMode="auto">
            <a:xfrm>
              <a:off x="1323" y="1668"/>
              <a:ext cx="73" cy="109"/>
            </a:xfrm>
            <a:custGeom>
              <a:avLst/>
              <a:gdLst>
                <a:gd name="T0" fmla="*/ 0 w 31"/>
                <a:gd name="T1" fmla="*/ 3 h 49"/>
                <a:gd name="T2" fmla="*/ 24 w 31"/>
                <a:gd name="T3" fmla="*/ 49 h 49"/>
                <a:gd name="T4" fmla="*/ 31 w 31"/>
                <a:gd name="T5" fmla="*/ 46 h 49"/>
                <a:gd name="T6" fmla="*/ 8 w 31"/>
                <a:gd name="T7" fmla="*/ 0 h 49"/>
                <a:gd name="T8" fmla="*/ 0 w 31"/>
                <a:gd name="T9" fmla="*/ 3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49"/>
                <a:gd name="T17" fmla="*/ 31 w 31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49">
                  <a:moveTo>
                    <a:pt x="0" y="3"/>
                  </a:moveTo>
                  <a:lnTo>
                    <a:pt x="24" y="49"/>
                  </a:lnTo>
                  <a:lnTo>
                    <a:pt x="31" y="46"/>
                  </a:lnTo>
                  <a:lnTo>
                    <a:pt x="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Freeform 59"/>
            <p:cNvSpPr>
              <a:spLocks noChangeAspect="1"/>
            </p:cNvSpPr>
            <p:nvPr/>
          </p:nvSpPr>
          <p:spPr bwMode="auto">
            <a:xfrm>
              <a:off x="1398" y="1611"/>
              <a:ext cx="95" cy="97"/>
            </a:xfrm>
            <a:custGeom>
              <a:avLst/>
              <a:gdLst>
                <a:gd name="T0" fmla="*/ 0 w 40"/>
                <a:gd name="T1" fmla="*/ 5 h 43"/>
                <a:gd name="T2" fmla="*/ 35 w 40"/>
                <a:gd name="T3" fmla="*/ 43 h 43"/>
                <a:gd name="T4" fmla="*/ 40 w 40"/>
                <a:gd name="T5" fmla="*/ 38 h 43"/>
                <a:gd name="T6" fmla="*/ 6 w 40"/>
                <a:gd name="T7" fmla="*/ 0 h 43"/>
                <a:gd name="T8" fmla="*/ 0 w 40"/>
                <a:gd name="T9" fmla="*/ 5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3"/>
                <a:gd name="T17" fmla="*/ 40 w 4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3">
                  <a:moveTo>
                    <a:pt x="0" y="5"/>
                  </a:moveTo>
                  <a:lnTo>
                    <a:pt x="35" y="43"/>
                  </a:lnTo>
                  <a:lnTo>
                    <a:pt x="40" y="38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3" name="Freeform 60"/>
            <p:cNvSpPr>
              <a:spLocks noChangeAspect="1"/>
            </p:cNvSpPr>
            <p:nvPr/>
          </p:nvSpPr>
          <p:spPr bwMode="auto">
            <a:xfrm>
              <a:off x="1474" y="1533"/>
              <a:ext cx="112" cy="81"/>
            </a:xfrm>
            <a:custGeom>
              <a:avLst/>
              <a:gdLst>
                <a:gd name="T0" fmla="*/ 0 w 47"/>
                <a:gd name="T1" fmla="*/ 6 h 36"/>
                <a:gd name="T2" fmla="*/ 43 w 47"/>
                <a:gd name="T3" fmla="*/ 36 h 36"/>
                <a:gd name="T4" fmla="*/ 47 w 47"/>
                <a:gd name="T5" fmla="*/ 30 h 36"/>
                <a:gd name="T6" fmla="*/ 5 w 47"/>
                <a:gd name="T7" fmla="*/ 0 h 36"/>
                <a:gd name="T8" fmla="*/ 0 w 47"/>
                <a:gd name="T9" fmla="*/ 6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36"/>
                <a:gd name="T17" fmla="*/ 47 w 47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36">
                  <a:moveTo>
                    <a:pt x="0" y="6"/>
                  </a:moveTo>
                  <a:lnTo>
                    <a:pt x="43" y="36"/>
                  </a:lnTo>
                  <a:lnTo>
                    <a:pt x="47" y="30"/>
                  </a:lnTo>
                  <a:lnTo>
                    <a:pt x="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Freeform 61"/>
            <p:cNvSpPr>
              <a:spLocks noChangeAspect="1"/>
            </p:cNvSpPr>
            <p:nvPr/>
          </p:nvSpPr>
          <p:spPr bwMode="auto">
            <a:xfrm>
              <a:off x="1539" y="1436"/>
              <a:ext cx="115" cy="74"/>
            </a:xfrm>
            <a:custGeom>
              <a:avLst/>
              <a:gdLst>
                <a:gd name="T0" fmla="*/ 0 w 49"/>
                <a:gd name="T1" fmla="*/ 7 h 33"/>
                <a:gd name="T2" fmla="*/ 45 w 49"/>
                <a:gd name="T3" fmla="*/ 33 h 33"/>
                <a:gd name="T4" fmla="*/ 49 w 49"/>
                <a:gd name="T5" fmla="*/ 27 h 33"/>
                <a:gd name="T6" fmla="*/ 5 w 49"/>
                <a:gd name="T7" fmla="*/ 0 h 33"/>
                <a:gd name="T8" fmla="*/ 0 w 49"/>
                <a:gd name="T9" fmla="*/ 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3"/>
                <a:gd name="T17" fmla="*/ 49 w 4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3">
                  <a:moveTo>
                    <a:pt x="0" y="7"/>
                  </a:moveTo>
                  <a:lnTo>
                    <a:pt x="45" y="33"/>
                  </a:lnTo>
                  <a:lnTo>
                    <a:pt x="49" y="27"/>
                  </a:lnTo>
                  <a:lnTo>
                    <a:pt x="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5" name="Freeform 62"/>
            <p:cNvSpPr>
              <a:spLocks noChangeAspect="1"/>
            </p:cNvSpPr>
            <p:nvPr/>
          </p:nvSpPr>
          <p:spPr bwMode="auto">
            <a:xfrm>
              <a:off x="1605" y="1335"/>
              <a:ext cx="105" cy="83"/>
            </a:xfrm>
            <a:custGeom>
              <a:avLst/>
              <a:gdLst>
                <a:gd name="T0" fmla="*/ 0 w 44"/>
                <a:gd name="T1" fmla="*/ 7 h 37"/>
                <a:gd name="T2" fmla="*/ 39 w 44"/>
                <a:gd name="T3" fmla="*/ 37 h 37"/>
                <a:gd name="T4" fmla="*/ 44 w 44"/>
                <a:gd name="T5" fmla="*/ 30 h 37"/>
                <a:gd name="T6" fmla="*/ 5 w 44"/>
                <a:gd name="T7" fmla="*/ 0 h 37"/>
                <a:gd name="T8" fmla="*/ 0 w 44"/>
                <a:gd name="T9" fmla="*/ 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7"/>
                <a:gd name="T17" fmla="*/ 44 w 44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7">
                  <a:moveTo>
                    <a:pt x="0" y="7"/>
                  </a:moveTo>
                  <a:lnTo>
                    <a:pt x="39" y="37"/>
                  </a:lnTo>
                  <a:lnTo>
                    <a:pt x="44" y="30"/>
                  </a:lnTo>
                  <a:lnTo>
                    <a:pt x="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6" name="Freeform 63"/>
            <p:cNvSpPr>
              <a:spLocks noChangeAspect="1"/>
            </p:cNvSpPr>
            <p:nvPr/>
          </p:nvSpPr>
          <p:spPr bwMode="auto">
            <a:xfrm>
              <a:off x="1697" y="1238"/>
              <a:ext cx="82" cy="102"/>
            </a:xfrm>
            <a:custGeom>
              <a:avLst/>
              <a:gdLst>
                <a:gd name="T0" fmla="*/ 0 w 35"/>
                <a:gd name="T1" fmla="*/ 5 h 45"/>
                <a:gd name="T2" fmla="*/ 29 w 35"/>
                <a:gd name="T3" fmla="*/ 45 h 45"/>
                <a:gd name="T4" fmla="*/ 35 w 35"/>
                <a:gd name="T5" fmla="*/ 40 h 45"/>
                <a:gd name="T6" fmla="*/ 6 w 35"/>
                <a:gd name="T7" fmla="*/ 0 h 45"/>
                <a:gd name="T8" fmla="*/ 0 w 35"/>
                <a:gd name="T9" fmla="*/ 5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5"/>
                <a:gd name="T17" fmla="*/ 35 w 35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5">
                  <a:moveTo>
                    <a:pt x="0" y="5"/>
                  </a:moveTo>
                  <a:lnTo>
                    <a:pt x="29" y="45"/>
                  </a:lnTo>
                  <a:lnTo>
                    <a:pt x="35" y="40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7" name="Freeform 64"/>
            <p:cNvSpPr>
              <a:spLocks noChangeAspect="1"/>
            </p:cNvSpPr>
            <p:nvPr/>
          </p:nvSpPr>
          <p:spPr bwMode="auto">
            <a:xfrm>
              <a:off x="1819" y="1184"/>
              <a:ext cx="52" cy="108"/>
            </a:xfrm>
            <a:custGeom>
              <a:avLst/>
              <a:gdLst>
                <a:gd name="T0" fmla="*/ 0 w 22"/>
                <a:gd name="T1" fmla="*/ 2 h 48"/>
                <a:gd name="T2" fmla="*/ 15 w 22"/>
                <a:gd name="T3" fmla="*/ 48 h 48"/>
                <a:gd name="T4" fmla="*/ 22 w 22"/>
                <a:gd name="T5" fmla="*/ 46 h 48"/>
                <a:gd name="T6" fmla="*/ 7 w 22"/>
                <a:gd name="T7" fmla="*/ 0 h 48"/>
                <a:gd name="T8" fmla="*/ 0 w 22"/>
                <a:gd name="T9" fmla="*/ 2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48"/>
                <a:gd name="T17" fmla="*/ 22 w 2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48">
                  <a:moveTo>
                    <a:pt x="0" y="2"/>
                  </a:moveTo>
                  <a:lnTo>
                    <a:pt x="15" y="48"/>
                  </a:lnTo>
                  <a:lnTo>
                    <a:pt x="22" y="46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8" name="Freeform 65"/>
            <p:cNvSpPr>
              <a:spLocks noChangeAspect="1"/>
            </p:cNvSpPr>
            <p:nvPr/>
          </p:nvSpPr>
          <p:spPr bwMode="auto">
            <a:xfrm>
              <a:off x="1252" y="1838"/>
              <a:ext cx="33" cy="117"/>
            </a:xfrm>
            <a:custGeom>
              <a:avLst/>
              <a:gdLst>
                <a:gd name="T0" fmla="*/ 0 w 14"/>
                <a:gd name="T1" fmla="*/ 51 h 52"/>
                <a:gd name="T2" fmla="*/ 7 w 14"/>
                <a:gd name="T3" fmla="*/ 52 h 52"/>
                <a:gd name="T4" fmla="*/ 14 w 14"/>
                <a:gd name="T5" fmla="*/ 1 h 52"/>
                <a:gd name="T6" fmla="*/ 6 w 14"/>
                <a:gd name="T7" fmla="*/ 0 h 52"/>
                <a:gd name="T8" fmla="*/ 0 w 14"/>
                <a:gd name="T9" fmla="*/ 51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52"/>
                <a:gd name="T17" fmla="*/ 14 w 1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52">
                  <a:moveTo>
                    <a:pt x="0" y="51"/>
                  </a:moveTo>
                  <a:lnTo>
                    <a:pt x="7" y="52"/>
                  </a:lnTo>
                  <a:lnTo>
                    <a:pt x="14" y="1"/>
                  </a:lnTo>
                  <a:lnTo>
                    <a:pt x="6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9" name="Freeform 66"/>
            <p:cNvSpPr>
              <a:spLocks noChangeAspect="1"/>
            </p:cNvSpPr>
            <p:nvPr/>
          </p:nvSpPr>
          <p:spPr bwMode="auto">
            <a:xfrm>
              <a:off x="1323" y="1867"/>
              <a:ext cx="73" cy="112"/>
            </a:xfrm>
            <a:custGeom>
              <a:avLst/>
              <a:gdLst>
                <a:gd name="T0" fmla="*/ 0 w 31"/>
                <a:gd name="T1" fmla="*/ 46 h 50"/>
                <a:gd name="T2" fmla="*/ 8 w 31"/>
                <a:gd name="T3" fmla="*/ 50 h 50"/>
                <a:gd name="T4" fmla="*/ 31 w 31"/>
                <a:gd name="T5" fmla="*/ 4 h 50"/>
                <a:gd name="T6" fmla="*/ 24 w 31"/>
                <a:gd name="T7" fmla="*/ 0 h 50"/>
                <a:gd name="T8" fmla="*/ 0 w 31"/>
                <a:gd name="T9" fmla="*/ 46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50"/>
                <a:gd name="T17" fmla="*/ 31 w 31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50">
                  <a:moveTo>
                    <a:pt x="0" y="46"/>
                  </a:moveTo>
                  <a:lnTo>
                    <a:pt x="8" y="50"/>
                  </a:lnTo>
                  <a:lnTo>
                    <a:pt x="31" y="4"/>
                  </a:lnTo>
                  <a:lnTo>
                    <a:pt x="24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0" name="Freeform 67"/>
            <p:cNvSpPr>
              <a:spLocks noChangeAspect="1"/>
            </p:cNvSpPr>
            <p:nvPr/>
          </p:nvSpPr>
          <p:spPr bwMode="auto">
            <a:xfrm>
              <a:off x="1398" y="1939"/>
              <a:ext cx="95" cy="97"/>
            </a:xfrm>
            <a:custGeom>
              <a:avLst/>
              <a:gdLst>
                <a:gd name="T0" fmla="*/ 0 w 40"/>
                <a:gd name="T1" fmla="*/ 38 h 43"/>
                <a:gd name="T2" fmla="*/ 6 w 40"/>
                <a:gd name="T3" fmla="*/ 43 h 43"/>
                <a:gd name="T4" fmla="*/ 40 w 40"/>
                <a:gd name="T5" fmla="*/ 5 h 43"/>
                <a:gd name="T6" fmla="*/ 35 w 40"/>
                <a:gd name="T7" fmla="*/ 0 h 43"/>
                <a:gd name="T8" fmla="*/ 0 w 40"/>
                <a:gd name="T9" fmla="*/ 38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3"/>
                <a:gd name="T17" fmla="*/ 40 w 4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3">
                  <a:moveTo>
                    <a:pt x="0" y="38"/>
                  </a:moveTo>
                  <a:lnTo>
                    <a:pt x="6" y="43"/>
                  </a:lnTo>
                  <a:lnTo>
                    <a:pt x="40" y="5"/>
                  </a:lnTo>
                  <a:lnTo>
                    <a:pt x="35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1" name="Freeform 68"/>
            <p:cNvSpPr>
              <a:spLocks noChangeAspect="1"/>
            </p:cNvSpPr>
            <p:nvPr/>
          </p:nvSpPr>
          <p:spPr bwMode="auto">
            <a:xfrm>
              <a:off x="1474" y="2033"/>
              <a:ext cx="112" cy="80"/>
            </a:xfrm>
            <a:custGeom>
              <a:avLst/>
              <a:gdLst>
                <a:gd name="T0" fmla="*/ 0 w 47"/>
                <a:gd name="T1" fmla="*/ 29 h 35"/>
                <a:gd name="T2" fmla="*/ 5 w 47"/>
                <a:gd name="T3" fmla="*/ 35 h 35"/>
                <a:gd name="T4" fmla="*/ 47 w 47"/>
                <a:gd name="T5" fmla="*/ 6 h 35"/>
                <a:gd name="T6" fmla="*/ 43 w 47"/>
                <a:gd name="T7" fmla="*/ 0 h 35"/>
                <a:gd name="T8" fmla="*/ 0 w 47"/>
                <a:gd name="T9" fmla="*/ 29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35"/>
                <a:gd name="T17" fmla="*/ 47 w 47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35">
                  <a:moveTo>
                    <a:pt x="0" y="29"/>
                  </a:moveTo>
                  <a:lnTo>
                    <a:pt x="5" y="35"/>
                  </a:lnTo>
                  <a:lnTo>
                    <a:pt x="47" y="6"/>
                  </a:lnTo>
                  <a:lnTo>
                    <a:pt x="43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2" name="Freeform 69"/>
            <p:cNvSpPr>
              <a:spLocks noChangeAspect="1"/>
            </p:cNvSpPr>
            <p:nvPr/>
          </p:nvSpPr>
          <p:spPr bwMode="auto">
            <a:xfrm>
              <a:off x="1539" y="2135"/>
              <a:ext cx="115" cy="73"/>
            </a:xfrm>
            <a:custGeom>
              <a:avLst/>
              <a:gdLst>
                <a:gd name="T0" fmla="*/ 0 w 49"/>
                <a:gd name="T1" fmla="*/ 27 h 33"/>
                <a:gd name="T2" fmla="*/ 5 w 49"/>
                <a:gd name="T3" fmla="*/ 33 h 33"/>
                <a:gd name="T4" fmla="*/ 49 w 49"/>
                <a:gd name="T5" fmla="*/ 7 h 33"/>
                <a:gd name="T6" fmla="*/ 45 w 49"/>
                <a:gd name="T7" fmla="*/ 0 h 33"/>
                <a:gd name="T8" fmla="*/ 0 w 49"/>
                <a:gd name="T9" fmla="*/ 2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3"/>
                <a:gd name="T17" fmla="*/ 49 w 4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3">
                  <a:moveTo>
                    <a:pt x="0" y="27"/>
                  </a:moveTo>
                  <a:lnTo>
                    <a:pt x="5" y="33"/>
                  </a:lnTo>
                  <a:lnTo>
                    <a:pt x="49" y="7"/>
                  </a:lnTo>
                  <a:lnTo>
                    <a:pt x="45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3" name="Freeform 70"/>
            <p:cNvSpPr>
              <a:spLocks noChangeAspect="1"/>
            </p:cNvSpPr>
            <p:nvPr/>
          </p:nvSpPr>
          <p:spPr bwMode="auto">
            <a:xfrm>
              <a:off x="1605" y="2229"/>
              <a:ext cx="105" cy="83"/>
            </a:xfrm>
            <a:custGeom>
              <a:avLst/>
              <a:gdLst>
                <a:gd name="T0" fmla="*/ 0 w 44"/>
                <a:gd name="T1" fmla="*/ 31 h 37"/>
                <a:gd name="T2" fmla="*/ 5 w 44"/>
                <a:gd name="T3" fmla="*/ 37 h 37"/>
                <a:gd name="T4" fmla="*/ 44 w 44"/>
                <a:gd name="T5" fmla="*/ 6 h 37"/>
                <a:gd name="T6" fmla="*/ 39 w 44"/>
                <a:gd name="T7" fmla="*/ 0 h 37"/>
                <a:gd name="T8" fmla="*/ 0 w 44"/>
                <a:gd name="T9" fmla="*/ 31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7"/>
                <a:gd name="T17" fmla="*/ 44 w 44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7">
                  <a:moveTo>
                    <a:pt x="0" y="31"/>
                  </a:moveTo>
                  <a:lnTo>
                    <a:pt x="5" y="37"/>
                  </a:lnTo>
                  <a:lnTo>
                    <a:pt x="44" y="6"/>
                  </a:lnTo>
                  <a:lnTo>
                    <a:pt x="39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4" name="Freeform 71"/>
            <p:cNvSpPr>
              <a:spLocks noChangeAspect="1"/>
            </p:cNvSpPr>
            <p:nvPr/>
          </p:nvSpPr>
          <p:spPr bwMode="auto">
            <a:xfrm>
              <a:off x="1697" y="2310"/>
              <a:ext cx="82" cy="99"/>
            </a:xfrm>
            <a:custGeom>
              <a:avLst/>
              <a:gdLst>
                <a:gd name="T0" fmla="*/ 0 w 35"/>
                <a:gd name="T1" fmla="*/ 39 h 44"/>
                <a:gd name="T2" fmla="*/ 6 w 35"/>
                <a:gd name="T3" fmla="*/ 44 h 44"/>
                <a:gd name="T4" fmla="*/ 35 w 35"/>
                <a:gd name="T5" fmla="*/ 4 h 44"/>
                <a:gd name="T6" fmla="*/ 29 w 35"/>
                <a:gd name="T7" fmla="*/ 0 h 44"/>
                <a:gd name="T8" fmla="*/ 0 w 35"/>
                <a:gd name="T9" fmla="*/ 39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4"/>
                <a:gd name="T17" fmla="*/ 35 w 35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4">
                  <a:moveTo>
                    <a:pt x="0" y="39"/>
                  </a:moveTo>
                  <a:lnTo>
                    <a:pt x="6" y="44"/>
                  </a:lnTo>
                  <a:lnTo>
                    <a:pt x="35" y="4"/>
                  </a:lnTo>
                  <a:lnTo>
                    <a:pt x="29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5" name="Freeform 72"/>
            <p:cNvSpPr>
              <a:spLocks noChangeAspect="1"/>
            </p:cNvSpPr>
            <p:nvPr/>
          </p:nvSpPr>
          <p:spPr bwMode="auto">
            <a:xfrm>
              <a:off x="1819" y="2352"/>
              <a:ext cx="52" cy="111"/>
            </a:xfrm>
            <a:custGeom>
              <a:avLst/>
              <a:gdLst>
                <a:gd name="T0" fmla="*/ 0 w 22"/>
                <a:gd name="T1" fmla="*/ 47 h 49"/>
                <a:gd name="T2" fmla="*/ 7 w 22"/>
                <a:gd name="T3" fmla="*/ 49 h 49"/>
                <a:gd name="T4" fmla="*/ 22 w 22"/>
                <a:gd name="T5" fmla="*/ 3 h 49"/>
                <a:gd name="T6" fmla="*/ 15 w 22"/>
                <a:gd name="T7" fmla="*/ 0 h 49"/>
                <a:gd name="T8" fmla="*/ 0 w 22"/>
                <a:gd name="T9" fmla="*/ 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49"/>
                <a:gd name="T17" fmla="*/ 22 w 22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49">
                  <a:moveTo>
                    <a:pt x="0" y="47"/>
                  </a:moveTo>
                  <a:lnTo>
                    <a:pt x="7" y="49"/>
                  </a:lnTo>
                  <a:lnTo>
                    <a:pt x="22" y="3"/>
                  </a:lnTo>
                  <a:lnTo>
                    <a:pt x="15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6" name="Freeform 73"/>
            <p:cNvSpPr>
              <a:spLocks noChangeAspect="1"/>
            </p:cNvSpPr>
            <p:nvPr/>
          </p:nvSpPr>
          <p:spPr bwMode="auto">
            <a:xfrm>
              <a:off x="628" y="1903"/>
              <a:ext cx="4429" cy="618"/>
            </a:xfrm>
            <a:custGeom>
              <a:avLst/>
              <a:gdLst>
                <a:gd name="T0" fmla="*/ 106 w 1859"/>
                <a:gd name="T1" fmla="*/ 1 h 274"/>
                <a:gd name="T2" fmla="*/ 0 w 1859"/>
                <a:gd name="T3" fmla="*/ 1 h 274"/>
                <a:gd name="T4" fmla="*/ 176 w 1859"/>
                <a:gd name="T5" fmla="*/ 24 h 274"/>
                <a:gd name="T6" fmla="*/ 176 w 1859"/>
                <a:gd name="T7" fmla="*/ 24 h 274"/>
                <a:gd name="T8" fmla="*/ 234 w 1859"/>
                <a:gd name="T9" fmla="*/ 27 h 274"/>
                <a:gd name="T10" fmla="*/ 333 w 1859"/>
                <a:gd name="T11" fmla="*/ 72 h 274"/>
                <a:gd name="T12" fmla="*/ 370 w 1859"/>
                <a:gd name="T13" fmla="*/ 127 h 274"/>
                <a:gd name="T14" fmla="*/ 399 w 1859"/>
                <a:gd name="T15" fmla="*/ 175 h 274"/>
                <a:gd name="T16" fmla="*/ 448 w 1859"/>
                <a:gd name="T17" fmla="*/ 236 h 274"/>
                <a:gd name="T18" fmla="*/ 527 w 1859"/>
                <a:gd name="T19" fmla="*/ 270 h 274"/>
                <a:gd name="T20" fmla="*/ 586 w 1859"/>
                <a:gd name="T21" fmla="*/ 274 h 274"/>
                <a:gd name="T22" fmla="*/ 610 w 1859"/>
                <a:gd name="T23" fmla="*/ 274 h 274"/>
                <a:gd name="T24" fmla="*/ 664 w 1859"/>
                <a:gd name="T25" fmla="*/ 274 h 274"/>
                <a:gd name="T26" fmla="*/ 742 w 1859"/>
                <a:gd name="T27" fmla="*/ 274 h 274"/>
                <a:gd name="T28" fmla="*/ 841 w 1859"/>
                <a:gd name="T29" fmla="*/ 274 h 274"/>
                <a:gd name="T30" fmla="*/ 954 w 1859"/>
                <a:gd name="T31" fmla="*/ 274 h 274"/>
                <a:gd name="T32" fmla="*/ 1077 w 1859"/>
                <a:gd name="T33" fmla="*/ 274 h 274"/>
                <a:gd name="T34" fmla="*/ 1205 w 1859"/>
                <a:gd name="T35" fmla="*/ 274 h 274"/>
                <a:gd name="T36" fmla="*/ 1334 w 1859"/>
                <a:gd name="T37" fmla="*/ 274 h 274"/>
                <a:gd name="T38" fmla="*/ 1459 w 1859"/>
                <a:gd name="T39" fmla="*/ 274 h 274"/>
                <a:gd name="T40" fmla="*/ 1575 w 1859"/>
                <a:gd name="T41" fmla="*/ 274 h 274"/>
                <a:gd name="T42" fmla="*/ 1677 w 1859"/>
                <a:gd name="T43" fmla="*/ 274 h 274"/>
                <a:gd name="T44" fmla="*/ 1761 w 1859"/>
                <a:gd name="T45" fmla="*/ 274 h 274"/>
                <a:gd name="T46" fmla="*/ 1821 w 1859"/>
                <a:gd name="T47" fmla="*/ 274 h 274"/>
                <a:gd name="T48" fmla="*/ 1854 w 1859"/>
                <a:gd name="T49" fmla="*/ 274 h 274"/>
                <a:gd name="T50" fmla="*/ 1859 w 1859"/>
                <a:gd name="T51" fmla="*/ 252 h 274"/>
                <a:gd name="T52" fmla="*/ 1849 w 1859"/>
                <a:gd name="T53" fmla="*/ 252 h 274"/>
                <a:gd name="T54" fmla="*/ 1809 w 1859"/>
                <a:gd name="T55" fmla="*/ 252 h 274"/>
                <a:gd name="T56" fmla="*/ 1742 w 1859"/>
                <a:gd name="T57" fmla="*/ 252 h 274"/>
                <a:gd name="T58" fmla="*/ 1653 w 1859"/>
                <a:gd name="T59" fmla="*/ 252 h 274"/>
                <a:gd name="T60" fmla="*/ 1547 w 1859"/>
                <a:gd name="T61" fmla="*/ 252 h 274"/>
                <a:gd name="T62" fmla="*/ 1428 w 1859"/>
                <a:gd name="T63" fmla="*/ 252 h 274"/>
                <a:gd name="T64" fmla="*/ 1302 w 1859"/>
                <a:gd name="T65" fmla="*/ 252 h 274"/>
                <a:gd name="T66" fmla="*/ 1173 w 1859"/>
                <a:gd name="T67" fmla="*/ 252 h 274"/>
                <a:gd name="T68" fmla="*/ 1045 w 1859"/>
                <a:gd name="T69" fmla="*/ 252 h 274"/>
                <a:gd name="T70" fmla="*/ 924 w 1859"/>
                <a:gd name="T71" fmla="*/ 252 h 274"/>
                <a:gd name="T72" fmla="*/ 815 w 1859"/>
                <a:gd name="T73" fmla="*/ 252 h 274"/>
                <a:gd name="T74" fmla="*/ 721 w 1859"/>
                <a:gd name="T75" fmla="*/ 252 h 274"/>
                <a:gd name="T76" fmla="*/ 648 w 1859"/>
                <a:gd name="T77" fmla="*/ 252 h 274"/>
                <a:gd name="T78" fmla="*/ 601 w 1859"/>
                <a:gd name="T79" fmla="*/ 252 h 274"/>
                <a:gd name="T80" fmla="*/ 584 w 1859"/>
                <a:gd name="T81" fmla="*/ 252 h 274"/>
                <a:gd name="T82" fmla="*/ 506 w 1859"/>
                <a:gd name="T83" fmla="*/ 241 h 274"/>
                <a:gd name="T84" fmla="*/ 443 w 1859"/>
                <a:gd name="T85" fmla="*/ 199 h 274"/>
                <a:gd name="T86" fmla="*/ 397 w 1859"/>
                <a:gd name="T87" fmla="*/ 127 h 274"/>
                <a:gd name="T88" fmla="*/ 372 w 1859"/>
                <a:gd name="T89" fmla="*/ 84 h 274"/>
                <a:gd name="T90" fmla="*/ 306 w 1859"/>
                <a:gd name="T91" fmla="*/ 25 h 274"/>
                <a:gd name="T92" fmla="*/ 211 w 1859"/>
                <a:gd name="T93" fmla="*/ 1 h 274"/>
                <a:gd name="T94" fmla="*/ 175 w 1859"/>
                <a:gd name="T95" fmla="*/ 1 h 27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59"/>
                <a:gd name="T145" fmla="*/ 0 h 274"/>
                <a:gd name="T146" fmla="*/ 1859 w 1859"/>
                <a:gd name="T147" fmla="*/ 274 h 27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59" h="274">
                  <a:moveTo>
                    <a:pt x="175" y="1"/>
                  </a:moveTo>
                  <a:lnTo>
                    <a:pt x="165" y="1"/>
                  </a:lnTo>
                  <a:lnTo>
                    <a:pt x="140" y="1"/>
                  </a:lnTo>
                  <a:lnTo>
                    <a:pt x="106" y="1"/>
                  </a:lnTo>
                  <a:lnTo>
                    <a:pt x="69" y="1"/>
                  </a:lnTo>
                  <a:lnTo>
                    <a:pt x="34" y="1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24"/>
                  </a:lnTo>
                  <a:lnTo>
                    <a:pt x="176" y="24"/>
                  </a:lnTo>
                  <a:lnTo>
                    <a:pt x="181" y="24"/>
                  </a:lnTo>
                  <a:lnTo>
                    <a:pt x="194" y="24"/>
                  </a:lnTo>
                  <a:lnTo>
                    <a:pt x="211" y="24"/>
                  </a:lnTo>
                  <a:lnTo>
                    <a:pt x="234" y="27"/>
                  </a:lnTo>
                  <a:lnTo>
                    <a:pt x="259" y="32"/>
                  </a:lnTo>
                  <a:lnTo>
                    <a:pt x="285" y="41"/>
                  </a:lnTo>
                  <a:lnTo>
                    <a:pt x="310" y="53"/>
                  </a:lnTo>
                  <a:lnTo>
                    <a:pt x="333" y="72"/>
                  </a:lnTo>
                  <a:lnTo>
                    <a:pt x="352" y="96"/>
                  </a:lnTo>
                  <a:lnTo>
                    <a:pt x="359" y="107"/>
                  </a:lnTo>
                  <a:lnTo>
                    <a:pt x="370" y="127"/>
                  </a:lnTo>
                  <a:lnTo>
                    <a:pt x="377" y="138"/>
                  </a:lnTo>
                  <a:lnTo>
                    <a:pt x="388" y="157"/>
                  </a:lnTo>
                  <a:lnTo>
                    <a:pt x="399" y="175"/>
                  </a:lnTo>
                  <a:lnTo>
                    <a:pt x="410" y="193"/>
                  </a:lnTo>
                  <a:lnTo>
                    <a:pt x="422" y="208"/>
                  </a:lnTo>
                  <a:lnTo>
                    <a:pt x="434" y="223"/>
                  </a:lnTo>
                  <a:lnTo>
                    <a:pt x="448" y="236"/>
                  </a:lnTo>
                  <a:lnTo>
                    <a:pt x="464" y="247"/>
                  </a:lnTo>
                  <a:lnTo>
                    <a:pt x="482" y="257"/>
                  </a:lnTo>
                  <a:lnTo>
                    <a:pt x="503" y="264"/>
                  </a:lnTo>
                  <a:lnTo>
                    <a:pt x="527" y="270"/>
                  </a:lnTo>
                  <a:lnTo>
                    <a:pt x="554" y="273"/>
                  </a:lnTo>
                  <a:lnTo>
                    <a:pt x="584" y="274"/>
                  </a:lnTo>
                  <a:lnTo>
                    <a:pt x="586" y="274"/>
                  </a:lnTo>
                  <a:lnTo>
                    <a:pt x="589" y="274"/>
                  </a:lnTo>
                  <a:lnTo>
                    <a:pt x="594" y="274"/>
                  </a:lnTo>
                  <a:lnTo>
                    <a:pt x="601" y="274"/>
                  </a:lnTo>
                  <a:lnTo>
                    <a:pt x="610" y="274"/>
                  </a:lnTo>
                  <a:lnTo>
                    <a:pt x="621" y="274"/>
                  </a:lnTo>
                  <a:lnTo>
                    <a:pt x="634" y="274"/>
                  </a:lnTo>
                  <a:lnTo>
                    <a:pt x="648" y="274"/>
                  </a:lnTo>
                  <a:lnTo>
                    <a:pt x="664" y="274"/>
                  </a:lnTo>
                  <a:lnTo>
                    <a:pt x="682" y="274"/>
                  </a:lnTo>
                  <a:lnTo>
                    <a:pt x="701" y="274"/>
                  </a:lnTo>
                  <a:lnTo>
                    <a:pt x="721" y="274"/>
                  </a:lnTo>
                  <a:lnTo>
                    <a:pt x="742" y="274"/>
                  </a:lnTo>
                  <a:lnTo>
                    <a:pt x="765" y="274"/>
                  </a:lnTo>
                  <a:lnTo>
                    <a:pt x="790" y="274"/>
                  </a:lnTo>
                  <a:lnTo>
                    <a:pt x="815" y="274"/>
                  </a:lnTo>
                  <a:lnTo>
                    <a:pt x="841" y="274"/>
                  </a:lnTo>
                  <a:lnTo>
                    <a:pt x="868" y="274"/>
                  </a:lnTo>
                  <a:lnTo>
                    <a:pt x="896" y="274"/>
                  </a:lnTo>
                  <a:lnTo>
                    <a:pt x="924" y="274"/>
                  </a:lnTo>
                  <a:lnTo>
                    <a:pt x="954" y="274"/>
                  </a:lnTo>
                  <a:lnTo>
                    <a:pt x="983" y="274"/>
                  </a:lnTo>
                  <a:lnTo>
                    <a:pt x="1014" y="274"/>
                  </a:lnTo>
                  <a:lnTo>
                    <a:pt x="1045" y="274"/>
                  </a:lnTo>
                  <a:lnTo>
                    <a:pt x="1077" y="274"/>
                  </a:lnTo>
                  <a:lnTo>
                    <a:pt x="1108" y="274"/>
                  </a:lnTo>
                  <a:lnTo>
                    <a:pt x="1140" y="274"/>
                  </a:lnTo>
                  <a:lnTo>
                    <a:pt x="1173" y="274"/>
                  </a:lnTo>
                  <a:lnTo>
                    <a:pt x="1205" y="274"/>
                  </a:lnTo>
                  <a:lnTo>
                    <a:pt x="1237" y="274"/>
                  </a:lnTo>
                  <a:lnTo>
                    <a:pt x="1270" y="274"/>
                  </a:lnTo>
                  <a:lnTo>
                    <a:pt x="1302" y="274"/>
                  </a:lnTo>
                  <a:lnTo>
                    <a:pt x="1334" y="274"/>
                  </a:lnTo>
                  <a:lnTo>
                    <a:pt x="1365" y="274"/>
                  </a:lnTo>
                  <a:lnTo>
                    <a:pt x="1397" y="274"/>
                  </a:lnTo>
                  <a:lnTo>
                    <a:pt x="1428" y="274"/>
                  </a:lnTo>
                  <a:lnTo>
                    <a:pt x="1459" y="274"/>
                  </a:lnTo>
                  <a:lnTo>
                    <a:pt x="1489" y="274"/>
                  </a:lnTo>
                  <a:lnTo>
                    <a:pt x="1518" y="274"/>
                  </a:lnTo>
                  <a:lnTo>
                    <a:pt x="1547" y="274"/>
                  </a:lnTo>
                  <a:lnTo>
                    <a:pt x="1575" y="274"/>
                  </a:lnTo>
                  <a:lnTo>
                    <a:pt x="1602" y="274"/>
                  </a:lnTo>
                  <a:lnTo>
                    <a:pt x="1628" y="274"/>
                  </a:lnTo>
                  <a:lnTo>
                    <a:pt x="1653" y="274"/>
                  </a:lnTo>
                  <a:lnTo>
                    <a:pt x="1677" y="274"/>
                  </a:lnTo>
                  <a:lnTo>
                    <a:pt x="1700" y="274"/>
                  </a:lnTo>
                  <a:lnTo>
                    <a:pt x="1721" y="274"/>
                  </a:lnTo>
                  <a:lnTo>
                    <a:pt x="1742" y="274"/>
                  </a:lnTo>
                  <a:lnTo>
                    <a:pt x="1761" y="274"/>
                  </a:lnTo>
                  <a:lnTo>
                    <a:pt x="1778" y="274"/>
                  </a:lnTo>
                  <a:lnTo>
                    <a:pt x="1795" y="274"/>
                  </a:lnTo>
                  <a:lnTo>
                    <a:pt x="1809" y="274"/>
                  </a:lnTo>
                  <a:lnTo>
                    <a:pt x="1821" y="274"/>
                  </a:lnTo>
                  <a:lnTo>
                    <a:pt x="1833" y="274"/>
                  </a:lnTo>
                  <a:lnTo>
                    <a:pt x="1842" y="274"/>
                  </a:lnTo>
                  <a:lnTo>
                    <a:pt x="1849" y="274"/>
                  </a:lnTo>
                  <a:lnTo>
                    <a:pt x="1854" y="274"/>
                  </a:lnTo>
                  <a:lnTo>
                    <a:pt x="1857" y="274"/>
                  </a:lnTo>
                  <a:lnTo>
                    <a:pt x="1859" y="274"/>
                  </a:lnTo>
                  <a:lnTo>
                    <a:pt x="1859" y="252"/>
                  </a:lnTo>
                  <a:lnTo>
                    <a:pt x="1857" y="252"/>
                  </a:lnTo>
                  <a:lnTo>
                    <a:pt x="1854" y="252"/>
                  </a:lnTo>
                  <a:lnTo>
                    <a:pt x="1849" y="252"/>
                  </a:lnTo>
                  <a:lnTo>
                    <a:pt x="1842" y="252"/>
                  </a:lnTo>
                  <a:lnTo>
                    <a:pt x="1833" y="252"/>
                  </a:lnTo>
                  <a:lnTo>
                    <a:pt x="1821" y="252"/>
                  </a:lnTo>
                  <a:lnTo>
                    <a:pt x="1809" y="252"/>
                  </a:lnTo>
                  <a:lnTo>
                    <a:pt x="1795" y="252"/>
                  </a:lnTo>
                  <a:lnTo>
                    <a:pt x="1778" y="252"/>
                  </a:lnTo>
                  <a:lnTo>
                    <a:pt x="1761" y="252"/>
                  </a:lnTo>
                  <a:lnTo>
                    <a:pt x="1742" y="252"/>
                  </a:lnTo>
                  <a:lnTo>
                    <a:pt x="1721" y="252"/>
                  </a:lnTo>
                  <a:lnTo>
                    <a:pt x="1700" y="252"/>
                  </a:lnTo>
                  <a:lnTo>
                    <a:pt x="1677" y="252"/>
                  </a:lnTo>
                  <a:lnTo>
                    <a:pt x="1653" y="252"/>
                  </a:lnTo>
                  <a:lnTo>
                    <a:pt x="1628" y="252"/>
                  </a:lnTo>
                  <a:lnTo>
                    <a:pt x="1602" y="252"/>
                  </a:lnTo>
                  <a:lnTo>
                    <a:pt x="1575" y="252"/>
                  </a:lnTo>
                  <a:lnTo>
                    <a:pt x="1547" y="252"/>
                  </a:lnTo>
                  <a:lnTo>
                    <a:pt x="1518" y="252"/>
                  </a:lnTo>
                  <a:lnTo>
                    <a:pt x="1489" y="252"/>
                  </a:lnTo>
                  <a:lnTo>
                    <a:pt x="1459" y="252"/>
                  </a:lnTo>
                  <a:lnTo>
                    <a:pt x="1428" y="252"/>
                  </a:lnTo>
                  <a:lnTo>
                    <a:pt x="1397" y="252"/>
                  </a:lnTo>
                  <a:lnTo>
                    <a:pt x="1365" y="252"/>
                  </a:lnTo>
                  <a:lnTo>
                    <a:pt x="1334" y="252"/>
                  </a:lnTo>
                  <a:lnTo>
                    <a:pt x="1302" y="252"/>
                  </a:lnTo>
                  <a:lnTo>
                    <a:pt x="1270" y="252"/>
                  </a:lnTo>
                  <a:lnTo>
                    <a:pt x="1237" y="252"/>
                  </a:lnTo>
                  <a:lnTo>
                    <a:pt x="1205" y="252"/>
                  </a:lnTo>
                  <a:lnTo>
                    <a:pt x="1173" y="252"/>
                  </a:lnTo>
                  <a:lnTo>
                    <a:pt x="1140" y="252"/>
                  </a:lnTo>
                  <a:lnTo>
                    <a:pt x="1108" y="252"/>
                  </a:lnTo>
                  <a:lnTo>
                    <a:pt x="1077" y="252"/>
                  </a:lnTo>
                  <a:lnTo>
                    <a:pt x="1045" y="252"/>
                  </a:lnTo>
                  <a:lnTo>
                    <a:pt x="1014" y="252"/>
                  </a:lnTo>
                  <a:lnTo>
                    <a:pt x="983" y="252"/>
                  </a:lnTo>
                  <a:lnTo>
                    <a:pt x="954" y="252"/>
                  </a:lnTo>
                  <a:lnTo>
                    <a:pt x="924" y="252"/>
                  </a:lnTo>
                  <a:lnTo>
                    <a:pt x="896" y="252"/>
                  </a:lnTo>
                  <a:lnTo>
                    <a:pt x="868" y="252"/>
                  </a:lnTo>
                  <a:lnTo>
                    <a:pt x="841" y="252"/>
                  </a:lnTo>
                  <a:lnTo>
                    <a:pt x="815" y="252"/>
                  </a:lnTo>
                  <a:lnTo>
                    <a:pt x="790" y="252"/>
                  </a:lnTo>
                  <a:lnTo>
                    <a:pt x="765" y="252"/>
                  </a:lnTo>
                  <a:lnTo>
                    <a:pt x="742" y="252"/>
                  </a:lnTo>
                  <a:lnTo>
                    <a:pt x="721" y="252"/>
                  </a:lnTo>
                  <a:lnTo>
                    <a:pt x="701" y="252"/>
                  </a:lnTo>
                  <a:lnTo>
                    <a:pt x="682" y="252"/>
                  </a:lnTo>
                  <a:lnTo>
                    <a:pt x="664" y="252"/>
                  </a:lnTo>
                  <a:lnTo>
                    <a:pt x="648" y="252"/>
                  </a:lnTo>
                  <a:lnTo>
                    <a:pt x="634" y="252"/>
                  </a:lnTo>
                  <a:lnTo>
                    <a:pt x="621" y="252"/>
                  </a:lnTo>
                  <a:lnTo>
                    <a:pt x="610" y="252"/>
                  </a:lnTo>
                  <a:lnTo>
                    <a:pt x="601" y="252"/>
                  </a:lnTo>
                  <a:lnTo>
                    <a:pt x="594" y="252"/>
                  </a:lnTo>
                  <a:lnTo>
                    <a:pt x="589" y="252"/>
                  </a:lnTo>
                  <a:lnTo>
                    <a:pt x="586" y="252"/>
                  </a:lnTo>
                  <a:lnTo>
                    <a:pt x="584" y="252"/>
                  </a:lnTo>
                  <a:lnTo>
                    <a:pt x="555" y="251"/>
                  </a:lnTo>
                  <a:lnTo>
                    <a:pt x="529" y="247"/>
                  </a:lnTo>
                  <a:lnTo>
                    <a:pt x="506" y="241"/>
                  </a:lnTo>
                  <a:lnTo>
                    <a:pt x="488" y="234"/>
                  </a:lnTo>
                  <a:lnTo>
                    <a:pt x="471" y="224"/>
                  </a:lnTo>
                  <a:lnTo>
                    <a:pt x="456" y="212"/>
                  </a:lnTo>
                  <a:lnTo>
                    <a:pt x="443" y="199"/>
                  </a:lnTo>
                  <a:lnTo>
                    <a:pt x="431" y="183"/>
                  </a:lnTo>
                  <a:lnTo>
                    <a:pt x="420" y="166"/>
                  </a:lnTo>
                  <a:lnTo>
                    <a:pt x="408" y="147"/>
                  </a:lnTo>
                  <a:lnTo>
                    <a:pt x="397" y="127"/>
                  </a:lnTo>
                  <a:lnTo>
                    <a:pt x="390" y="115"/>
                  </a:lnTo>
                  <a:lnTo>
                    <a:pt x="378" y="95"/>
                  </a:lnTo>
                  <a:lnTo>
                    <a:pt x="372" y="84"/>
                  </a:lnTo>
                  <a:lnTo>
                    <a:pt x="353" y="59"/>
                  </a:lnTo>
                  <a:lnTo>
                    <a:pt x="331" y="40"/>
                  </a:lnTo>
                  <a:lnTo>
                    <a:pt x="306" y="25"/>
                  </a:lnTo>
                  <a:lnTo>
                    <a:pt x="281" y="14"/>
                  </a:lnTo>
                  <a:lnTo>
                    <a:pt x="256" y="7"/>
                  </a:lnTo>
                  <a:lnTo>
                    <a:pt x="232" y="3"/>
                  </a:lnTo>
                  <a:lnTo>
                    <a:pt x="211" y="1"/>
                  </a:lnTo>
                  <a:lnTo>
                    <a:pt x="194" y="0"/>
                  </a:lnTo>
                  <a:lnTo>
                    <a:pt x="181" y="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7" name="Freeform 74"/>
            <p:cNvSpPr>
              <a:spLocks noChangeAspect="1"/>
            </p:cNvSpPr>
            <p:nvPr/>
          </p:nvSpPr>
          <p:spPr bwMode="auto">
            <a:xfrm>
              <a:off x="628" y="1124"/>
              <a:ext cx="4429" cy="615"/>
            </a:xfrm>
            <a:custGeom>
              <a:avLst/>
              <a:gdLst>
                <a:gd name="T0" fmla="*/ 527 w 1859"/>
                <a:gd name="T1" fmla="*/ 4 h 273"/>
                <a:gd name="T2" fmla="*/ 464 w 1859"/>
                <a:gd name="T3" fmla="*/ 27 h 273"/>
                <a:gd name="T4" fmla="*/ 421 w 1859"/>
                <a:gd name="T5" fmla="*/ 66 h 273"/>
                <a:gd name="T6" fmla="*/ 387 w 1859"/>
                <a:gd name="T7" fmla="*/ 117 h 273"/>
                <a:gd name="T8" fmla="*/ 370 w 1859"/>
                <a:gd name="T9" fmla="*/ 147 h 273"/>
                <a:gd name="T10" fmla="*/ 352 w 1859"/>
                <a:gd name="T11" fmla="*/ 178 h 273"/>
                <a:gd name="T12" fmla="*/ 285 w 1859"/>
                <a:gd name="T13" fmla="*/ 232 h 273"/>
                <a:gd name="T14" fmla="*/ 211 w 1859"/>
                <a:gd name="T15" fmla="*/ 249 h 273"/>
                <a:gd name="T16" fmla="*/ 176 w 1859"/>
                <a:gd name="T17" fmla="*/ 250 h 273"/>
                <a:gd name="T18" fmla="*/ 176 w 1859"/>
                <a:gd name="T19" fmla="*/ 249 h 273"/>
                <a:gd name="T20" fmla="*/ 0 w 1859"/>
                <a:gd name="T21" fmla="*/ 249 h 273"/>
                <a:gd name="T22" fmla="*/ 9 w 1859"/>
                <a:gd name="T23" fmla="*/ 273 h 273"/>
                <a:gd name="T24" fmla="*/ 106 w 1859"/>
                <a:gd name="T25" fmla="*/ 273 h 273"/>
                <a:gd name="T26" fmla="*/ 175 w 1859"/>
                <a:gd name="T27" fmla="*/ 273 h 273"/>
                <a:gd name="T28" fmla="*/ 194 w 1859"/>
                <a:gd name="T29" fmla="*/ 273 h 273"/>
                <a:gd name="T30" fmla="*/ 256 w 1859"/>
                <a:gd name="T31" fmla="*/ 266 h 273"/>
                <a:gd name="T32" fmla="*/ 331 w 1859"/>
                <a:gd name="T33" fmla="*/ 234 h 273"/>
                <a:gd name="T34" fmla="*/ 372 w 1859"/>
                <a:gd name="T35" fmla="*/ 189 h 273"/>
                <a:gd name="T36" fmla="*/ 396 w 1859"/>
                <a:gd name="T37" fmla="*/ 148 h 273"/>
                <a:gd name="T38" fmla="*/ 419 w 1859"/>
                <a:gd name="T39" fmla="*/ 109 h 273"/>
                <a:gd name="T40" fmla="*/ 456 w 1859"/>
                <a:gd name="T41" fmla="*/ 62 h 273"/>
                <a:gd name="T42" fmla="*/ 506 w 1859"/>
                <a:gd name="T43" fmla="*/ 33 h 273"/>
                <a:gd name="T44" fmla="*/ 584 w 1859"/>
                <a:gd name="T45" fmla="*/ 23 h 273"/>
                <a:gd name="T46" fmla="*/ 589 w 1859"/>
                <a:gd name="T47" fmla="*/ 23 h 273"/>
                <a:gd name="T48" fmla="*/ 610 w 1859"/>
                <a:gd name="T49" fmla="*/ 23 h 273"/>
                <a:gd name="T50" fmla="*/ 648 w 1859"/>
                <a:gd name="T51" fmla="*/ 23 h 273"/>
                <a:gd name="T52" fmla="*/ 701 w 1859"/>
                <a:gd name="T53" fmla="*/ 23 h 273"/>
                <a:gd name="T54" fmla="*/ 765 w 1859"/>
                <a:gd name="T55" fmla="*/ 23 h 273"/>
                <a:gd name="T56" fmla="*/ 841 w 1859"/>
                <a:gd name="T57" fmla="*/ 23 h 273"/>
                <a:gd name="T58" fmla="*/ 924 w 1859"/>
                <a:gd name="T59" fmla="*/ 23 h 273"/>
                <a:gd name="T60" fmla="*/ 1014 w 1859"/>
                <a:gd name="T61" fmla="*/ 23 h 273"/>
                <a:gd name="T62" fmla="*/ 1108 w 1859"/>
                <a:gd name="T63" fmla="*/ 23 h 273"/>
                <a:gd name="T64" fmla="*/ 1205 w 1859"/>
                <a:gd name="T65" fmla="*/ 23 h 273"/>
                <a:gd name="T66" fmla="*/ 1302 w 1859"/>
                <a:gd name="T67" fmla="*/ 23 h 273"/>
                <a:gd name="T68" fmla="*/ 1397 w 1859"/>
                <a:gd name="T69" fmla="*/ 23 h 273"/>
                <a:gd name="T70" fmla="*/ 1489 w 1859"/>
                <a:gd name="T71" fmla="*/ 23 h 273"/>
                <a:gd name="T72" fmla="*/ 1575 w 1859"/>
                <a:gd name="T73" fmla="*/ 23 h 273"/>
                <a:gd name="T74" fmla="*/ 1653 w 1859"/>
                <a:gd name="T75" fmla="*/ 23 h 273"/>
                <a:gd name="T76" fmla="*/ 1721 w 1859"/>
                <a:gd name="T77" fmla="*/ 23 h 273"/>
                <a:gd name="T78" fmla="*/ 1778 w 1859"/>
                <a:gd name="T79" fmla="*/ 23 h 273"/>
                <a:gd name="T80" fmla="*/ 1821 w 1859"/>
                <a:gd name="T81" fmla="*/ 23 h 273"/>
                <a:gd name="T82" fmla="*/ 1849 w 1859"/>
                <a:gd name="T83" fmla="*/ 23 h 273"/>
                <a:gd name="T84" fmla="*/ 1859 w 1859"/>
                <a:gd name="T85" fmla="*/ 23 h 273"/>
                <a:gd name="T86" fmla="*/ 584 w 1859"/>
                <a:gd name="T87" fmla="*/ 0 h 2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859"/>
                <a:gd name="T133" fmla="*/ 0 h 273"/>
                <a:gd name="T134" fmla="*/ 1859 w 1859"/>
                <a:gd name="T135" fmla="*/ 273 h 2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859" h="273">
                  <a:moveTo>
                    <a:pt x="584" y="0"/>
                  </a:moveTo>
                  <a:lnTo>
                    <a:pt x="554" y="1"/>
                  </a:lnTo>
                  <a:lnTo>
                    <a:pt x="527" y="4"/>
                  </a:lnTo>
                  <a:lnTo>
                    <a:pt x="503" y="10"/>
                  </a:lnTo>
                  <a:lnTo>
                    <a:pt x="482" y="18"/>
                  </a:lnTo>
                  <a:lnTo>
                    <a:pt x="464" y="27"/>
                  </a:lnTo>
                  <a:lnTo>
                    <a:pt x="448" y="38"/>
                  </a:lnTo>
                  <a:lnTo>
                    <a:pt x="434" y="51"/>
                  </a:lnTo>
                  <a:lnTo>
                    <a:pt x="421" y="66"/>
                  </a:lnTo>
                  <a:lnTo>
                    <a:pt x="409" y="82"/>
                  </a:lnTo>
                  <a:lnTo>
                    <a:pt x="398" y="99"/>
                  </a:lnTo>
                  <a:lnTo>
                    <a:pt x="387" y="117"/>
                  </a:lnTo>
                  <a:lnTo>
                    <a:pt x="376" y="136"/>
                  </a:lnTo>
                  <a:lnTo>
                    <a:pt x="370" y="147"/>
                  </a:lnTo>
                  <a:lnTo>
                    <a:pt x="359" y="167"/>
                  </a:lnTo>
                  <a:lnTo>
                    <a:pt x="352" y="178"/>
                  </a:lnTo>
                  <a:lnTo>
                    <a:pt x="333" y="201"/>
                  </a:lnTo>
                  <a:lnTo>
                    <a:pt x="310" y="220"/>
                  </a:lnTo>
                  <a:lnTo>
                    <a:pt x="285" y="232"/>
                  </a:lnTo>
                  <a:lnTo>
                    <a:pt x="259" y="241"/>
                  </a:lnTo>
                  <a:lnTo>
                    <a:pt x="234" y="246"/>
                  </a:lnTo>
                  <a:lnTo>
                    <a:pt x="211" y="249"/>
                  </a:lnTo>
                  <a:lnTo>
                    <a:pt x="194" y="250"/>
                  </a:lnTo>
                  <a:lnTo>
                    <a:pt x="181" y="250"/>
                  </a:lnTo>
                  <a:lnTo>
                    <a:pt x="176" y="250"/>
                  </a:lnTo>
                  <a:lnTo>
                    <a:pt x="176" y="249"/>
                  </a:lnTo>
                  <a:lnTo>
                    <a:pt x="0" y="249"/>
                  </a:lnTo>
                  <a:lnTo>
                    <a:pt x="0" y="273"/>
                  </a:lnTo>
                  <a:lnTo>
                    <a:pt x="9" y="273"/>
                  </a:lnTo>
                  <a:lnTo>
                    <a:pt x="34" y="273"/>
                  </a:lnTo>
                  <a:lnTo>
                    <a:pt x="69" y="273"/>
                  </a:lnTo>
                  <a:lnTo>
                    <a:pt x="106" y="273"/>
                  </a:lnTo>
                  <a:lnTo>
                    <a:pt x="140" y="273"/>
                  </a:lnTo>
                  <a:lnTo>
                    <a:pt x="165" y="273"/>
                  </a:lnTo>
                  <a:lnTo>
                    <a:pt x="175" y="273"/>
                  </a:lnTo>
                  <a:lnTo>
                    <a:pt x="181" y="273"/>
                  </a:lnTo>
                  <a:lnTo>
                    <a:pt x="194" y="273"/>
                  </a:lnTo>
                  <a:lnTo>
                    <a:pt x="211" y="272"/>
                  </a:lnTo>
                  <a:lnTo>
                    <a:pt x="232" y="270"/>
                  </a:lnTo>
                  <a:lnTo>
                    <a:pt x="256" y="266"/>
                  </a:lnTo>
                  <a:lnTo>
                    <a:pt x="281" y="259"/>
                  </a:lnTo>
                  <a:lnTo>
                    <a:pt x="306" y="248"/>
                  </a:lnTo>
                  <a:lnTo>
                    <a:pt x="331" y="234"/>
                  </a:lnTo>
                  <a:lnTo>
                    <a:pt x="353" y="214"/>
                  </a:lnTo>
                  <a:lnTo>
                    <a:pt x="372" y="189"/>
                  </a:lnTo>
                  <a:lnTo>
                    <a:pt x="378" y="179"/>
                  </a:lnTo>
                  <a:lnTo>
                    <a:pt x="390" y="158"/>
                  </a:lnTo>
                  <a:lnTo>
                    <a:pt x="396" y="148"/>
                  </a:lnTo>
                  <a:lnTo>
                    <a:pt x="408" y="127"/>
                  </a:lnTo>
                  <a:lnTo>
                    <a:pt x="419" y="109"/>
                  </a:lnTo>
                  <a:lnTo>
                    <a:pt x="431" y="91"/>
                  </a:lnTo>
                  <a:lnTo>
                    <a:pt x="442" y="76"/>
                  </a:lnTo>
                  <a:lnTo>
                    <a:pt x="456" y="62"/>
                  </a:lnTo>
                  <a:lnTo>
                    <a:pt x="470" y="51"/>
                  </a:lnTo>
                  <a:lnTo>
                    <a:pt x="487" y="41"/>
                  </a:lnTo>
                  <a:lnTo>
                    <a:pt x="506" y="33"/>
                  </a:lnTo>
                  <a:lnTo>
                    <a:pt x="529" y="28"/>
                  </a:lnTo>
                  <a:lnTo>
                    <a:pt x="555" y="24"/>
                  </a:lnTo>
                  <a:lnTo>
                    <a:pt x="584" y="23"/>
                  </a:lnTo>
                  <a:lnTo>
                    <a:pt x="586" y="23"/>
                  </a:lnTo>
                  <a:lnTo>
                    <a:pt x="589" y="23"/>
                  </a:lnTo>
                  <a:lnTo>
                    <a:pt x="594" y="23"/>
                  </a:lnTo>
                  <a:lnTo>
                    <a:pt x="601" y="23"/>
                  </a:lnTo>
                  <a:lnTo>
                    <a:pt x="610" y="23"/>
                  </a:lnTo>
                  <a:lnTo>
                    <a:pt x="621" y="23"/>
                  </a:lnTo>
                  <a:lnTo>
                    <a:pt x="634" y="23"/>
                  </a:lnTo>
                  <a:lnTo>
                    <a:pt x="648" y="23"/>
                  </a:lnTo>
                  <a:lnTo>
                    <a:pt x="664" y="23"/>
                  </a:lnTo>
                  <a:lnTo>
                    <a:pt x="682" y="23"/>
                  </a:lnTo>
                  <a:lnTo>
                    <a:pt x="701" y="23"/>
                  </a:lnTo>
                  <a:lnTo>
                    <a:pt x="721" y="23"/>
                  </a:lnTo>
                  <a:lnTo>
                    <a:pt x="742" y="23"/>
                  </a:lnTo>
                  <a:lnTo>
                    <a:pt x="765" y="23"/>
                  </a:lnTo>
                  <a:lnTo>
                    <a:pt x="790" y="23"/>
                  </a:lnTo>
                  <a:lnTo>
                    <a:pt x="815" y="23"/>
                  </a:lnTo>
                  <a:lnTo>
                    <a:pt x="841" y="23"/>
                  </a:lnTo>
                  <a:lnTo>
                    <a:pt x="868" y="23"/>
                  </a:lnTo>
                  <a:lnTo>
                    <a:pt x="896" y="23"/>
                  </a:lnTo>
                  <a:lnTo>
                    <a:pt x="924" y="23"/>
                  </a:lnTo>
                  <a:lnTo>
                    <a:pt x="954" y="23"/>
                  </a:lnTo>
                  <a:lnTo>
                    <a:pt x="983" y="23"/>
                  </a:lnTo>
                  <a:lnTo>
                    <a:pt x="1014" y="23"/>
                  </a:lnTo>
                  <a:lnTo>
                    <a:pt x="1045" y="23"/>
                  </a:lnTo>
                  <a:lnTo>
                    <a:pt x="1077" y="23"/>
                  </a:lnTo>
                  <a:lnTo>
                    <a:pt x="1108" y="23"/>
                  </a:lnTo>
                  <a:lnTo>
                    <a:pt x="1140" y="23"/>
                  </a:lnTo>
                  <a:lnTo>
                    <a:pt x="1173" y="23"/>
                  </a:lnTo>
                  <a:lnTo>
                    <a:pt x="1205" y="23"/>
                  </a:lnTo>
                  <a:lnTo>
                    <a:pt x="1237" y="23"/>
                  </a:lnTo>
                  <a:lnTo>
                    <a:pt x="1270" y="23"/>
                  </a:lnTo>
                  <a:lnTo>
                    <a:pt x="1302" y="23"/>
                  </a:lnTo>
                  <a:lnTo>
                    <a:pt x="1334" y="23"/>
                  </a:lnTo>
                  <a:lnTo>
                    <a:pt x="1365" y="23"/>
                  </a:lnTo>
                  <a:lnTo>
                    <a:pt x="1397" y="23"/>
                  </a:lnTo>
                  <a:lnTo>
                    <a:pt x="1428" y="23"/>
                  </a:lnTo>
                  <a:lnTo>
                    <a:pt x="1459" y="23"/>
                  </a:lnTo>
                  <a:lnTo>
                    <a:pt x="1489" y="23"/>
                  </a:lnTo>
                  <a:lnTo>
                    <a:pt x="1518" y="23"/>
                  </a:lnTo>
                  <a:lnTo>
                    <a:pt x="1547" y="23"/>
                  </a:lnTo>
                  <a:lnTo>
                    <a:pt x="1575" y="23"/>
                  </a:lnTo>
                  <a:lnTo>
                    <a:pt x="1602" y="23"/>
                  </a:lnTo>
                  <a:lnTo>
                    <a:pt x="1628" y="23"/>
                  </a:lnTo>
                  <a:lnTo>
                    <a:pt x="1653" y="23"/>
                  </a:lnTo>
                  <a:lnTo>
                    <a:pt x="1677" y="23"/>
                  </a:lnTo>
                  <a:lnTo>
                    <a:pt x="1700" y="23"/>
                  </a:lnTo>
                  <a:lnTo>
                    <a:pt x="1721" y="23"/>
                  </a:lnTo>
                  <a:lnTo>
                    <a:pt x="1742" y="23"/>
                  </a:lnTo>
                  <a:lnTo>
                    <a:pt x="1761" y="23"/>
                  </a:lnTo>
                  <a:lnTo>
                    <a:pt x="1778" y="23"/>
                  </a:lnTo>
                  <a:lnTo>
                    <a:pt x="1795" y="23"/>
                  </a:lnTo>
                  <a:lnTo>
                    <a:pt x="1809" y="23"/>
                  </a:lnTo>
                  <a:lnTo>
                    <a:pt x="1821" y="23"/>
                  </a:lnTo>
                  <a:lnTo>
                    <a:pt x="1833" y="23"/>
                  </a:lnTo>
                  <a:lnTo>
                    <a:pt x="1842" y="23"/>
                  </a:lnTo>
                  <a:lnTo>
                    <a:pt x="1849" y="23"/>
                  </a:lnTo>
                  <a:lnTo>
                    <a:pt x="1854" y="23"/>
                  </a:lnTo>
                  <a:lnTo>
                    <a:pt x="1857" y="23"/>
                  </a:lnTo>
                  <a:lnTo>
                    <a:pt x="1859" y="23"/>
                  </a:lnTo>
                  <a:lnTo>
                    <a:pt x="1859" y="0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" name="Group 75"/>
            <p:cNvGrpSpPr>
              <a:grpSpLocks/>
            </p:cNvGrpSpPr>
            <p:nvPr/>
          </p:nvGrpSpPr>
          <p:grpSpPr bwMode="auto">
            <a:xfrm>
              <a:off x="1954" y="1151"/>
              <a:ext cx="2288" cy="214"/>
              <a:chOff x="2896" y="1474"/>
              <a:chExt cx="1445" cy="143"/>
            </a:xfrm>
          </p:grpSpPr>
          <p:sp>
            <p:nvSpPr>
              <p:cNvPr id="28766" name="Rectangle 76"/>
              <p:cNvSpPr>
                <a:spLocks noChangeAspect="1" noChangeArrowheads="1"/>
              </p:cNvSpPr>
              <p:nvPr/>
            </p:nvSpPr>
            <p:spPr bwMode="auto">
              <a:xfrm>
                <a:off x="2968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7" name="Rectangle 77"/>
              <p:cNvSpPr>
                <a:spLocks noChangeAspect="1" noChangeArrowheads="1"/>
              </p:cNvSpPr>
              <p:nvPr/>
            </p:nvSpPr>
            <p:spPr bwMode="auto">
              <a:xfrm>
                <a:off x="2896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8" name="Rectangle 78"/>
              <p:cNvSpPr>
                <a:spLocks noChangeAspect="1" noChangeArrowheads="1"/>
              </p:cNvSpPr>
              <p:nvPr/>
            </p:nvSpPr>
            <p:spPr bwMode="auto">
              <a:xfrm>
                <a:off x="3039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9" name="Rectangle 79"/>
              <p:cNvSpPr>
                <a:spLocks noChangeAspect="1" noChangeArrowheads="1"/>
              </p:cNvSpPr>
              <p:nvPr/>
            </p:nvSpPr>
            <p:spPr bwMode="auto">
              <a:xfrm>
                <a:off x="3111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0" name="Rectangle 80"/>
              <p:cNvSpPr>
                <a:spLocks noChangeAspect="1" noChangeArrowheads="1"/>
              </p:cNvSpPr>
              <p:nvPr/>
            </p:nvSpPr>
            <p:spPr bwMode="auto">
              <a:xfrm>
                <a:off x="3182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1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3254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2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3326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3" name="Rectangle 83"/>
              <p:cNvSpPr>
                <a:spLocks noChangeAspect="1" noChangeArrowheads="1"/>
              </p:cNvSpPr>
              <p:nvPr/>
            </p:nvSpPr>
            <p:spPr bwMode="auto">
              <a:xfrm>
                <a:off x="3397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4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3469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5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3540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6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3612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7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3683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8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3755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9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3826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0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3898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1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3970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2" name="Rectangle 92"/>
              <p:cNvSpPr>
                <a:spLocks noChangeAspect="1" noChangeArrowheads="1"/>
              </p:cNvSpPr>
              <p:nvPr/>
            </p:nvSpPr>
            <p:spPr bwMode="auto">
              <a:xfrm>
                <a:off x="4043" y="1474"/>
                <a:ext cx="10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3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4113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4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4186" y="1474"/>
                <a:ext cx="10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5" name="Rectangle 95"/>
              <p:cNvSpPr>
                <a:spLocks noChangeAspect="1" noChangeArrowheads="1"/>
              </p:cNvSpPr>
              <p:nvPr/>
            </p:nvSpPr>
            <p:spPr bwMode="auto">
              <a:xfrm>
                <a:off x="4256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6" name="Rectangle 96"/>
              <p:cNvSpPr>
                <a:spLocks noChangeAspect="1" noChangeArrowheads="1"/>
              </p:cNvSpPr>
              <p:nvPr/>
            </p:nvSpPr>
            <p:spPr bwMode="auto">
              <a:xfrm>
                <a:off x="4329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" name="Group 97"/>
            <p:cNvGrpSpPr>
              <a:grpSpLocks/>
            </p:cNvGrpSpPr>
            <p:nvPr/>
          </p:nvGrpSpPr>
          <p:grpSpPr bwMode="auto">
            <a:xfrm>
              <a:off x="4337" y="1151"/>
              <a:ext cx="699" cy="112"/>
              <a:chOff x="4401" y="1474"/>
              <a:chExt cx="442" cy="75"/>
            </a:xfrm>
          </p:grpSpPr>
          <p:sp>
            <p:nvSpPr>
              <p:cNvPr id="28759" name="Rectangle 98"/>
              <p:cNvSpPr>
                <a:spLocks noChangeAspect="1" noChangeArrowheads="1"/>
              </p:cNvSpPr>
              <p:nvPr/>
            </p:nvSpPr>
            <p:spPr bwMode="auto">
              <a:xfrm>
                <a:off x="4401" y="1474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0" name="Rectangle 99"/>
              <p:cNvSpPr>
                <a:spLocks noChangeAspect="1" noChangeArrowheads="1"/>
              </p:cNvSpPr>
              <p:nvPr/>
            </p:nvSpPr>
            <p:spPr bwMode="auto">
              <a:xfrm>
                <a:off x="4472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1" name="Rectangle 100"/>
              <p:cNvSpPr>
                <a:spLocks noChangeAspect="1" noChangeArrowheads="1"/>
              </p:cNvSpPr>
              <p:nvPr/>
            </p:nvSpPr>
            <p:spPr bwMode="auto">
              <a:xfrm>
                <a:off x="4544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2" name="Rectangle 101"/>
              <p:cNvSpPr>
                <a:spLocks noChangeAspect="1" noChangeArrowheads="1"/>
              </p:cNvSpPr>
              <p:nvPr/>
            </p:nvSpPr>
            <p:spPr bwMode="auto">
              <a:xfrm>
                <a:off x="4615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3" name="Rectangle 102"/>
              <p:cNvSpPr>
                <a:spLocks noChangeAspect="1" noChangeArrowheads="1"/>
              </p:cNvSpPr>
              <p:nvPr/>
            </p:nvSpPr>
            <p:spPr bwMode="auto">
              <a:xfrm>
                <a:off x="4687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4" name="Rectangle 103"/>
              <p:cNvSpPr>
                <a:spLocks noChangeAspect="1" noChangeArrowheads="1"/>
              </p:cNvSpPr>
              <p:nvPr/>
            </p:nvSpPr>
            <p:spPr bwMode="auto">
              <a:xfrm>
                <a:off x="4759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5" name="Rectangle 104"/>
              <p:cNvSpPr>
                <a:spLocks noChangeAspect="1" noChangeArrowheads="1"/>
              </p:cNvSpPr>
              <p:nvPr/>
            </p:nvSpPr>
            <p:spPr bwMode="auto">
              <a:xfrm>
                <a:off x="4831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105"/>
            <p:cNvGrpSpPr>
              <a:grpSpLocks/>
            </p:cNvGrpSpPr>
            <p:nvPr/>
          </p:nvGrpSpPr>
          <p:grpSpPr bwMode="auto">
            <a:xfrm>
              <a:off x="1954" y="2386"/>
              <a:ext cx="2628" cy="113"/>
              <a:chOff x="2896" y="2299"/>
              <a:chExt cx="1660" cy="75"/>
            </a:xfrm>
          </p:grpSpPr>
          <p:sp>
            <p:nvSpPr>
              <p:cNvPr id="28741" name="Rectangle 106"/>
              <p:cNvSpPr>
                <a:spLocks noChangeAspect="1" noChangeArrowheads="1"/>
              </p:cNvSpPr>
              <p:nvPr/>
            </p:nvSpPr>
            <p:spPr bwMode="auto">
              <a:xfrm>
                <a:off x="2968" y="2299"/>
                <a:ext cx="11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2" name="Rectangle 107"/>
              <p:cNvSpPr>
                <a:spLocks noChangeAspect="1" noChangeArrowheads="1"/>
              </p:cNvSpPr>
              <p:nvPr/>
            </p:nvSpPr>
            <p:spPr bwMode="auto">
              <a:xfrm>
                <a:off x="2896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3" name="Rectangle 108"/>
              <p:cNvSpPr>
                <a:spLocks noChangeAspect="1" noChangeArrowheads="1"/>
              </p:cNvSpPr>
              <p:nvPr/>
            </p:nvSpPr>
            <p:spPr bwMode="auto">
              <a:xfrm>
                <a:off x="3039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4" name="Rectangle 109"/>
              <p:cNvSpPr>
                <a:spLocks noChangeAspect="1" noChangeArrowheads="1"/>
              </p:cNvSpPr>
              <p:nvPr/>
            </p:nvSpPr>
            <p:spPr bwMode="auto">
              <a:xfrm>
                <a:off x="3111" y="2299"/>
                <a:ext cx="11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5" name="Rectangle 110"/>
              <p:cNvSpPr>
                <a:spLocks noChangeAspect="1" noChangeArrowheads="1"/>
              </p:cNvSpPr>
              <p:nvPr/>
            </p:nvSpPr>
            <p:spPr bwMode="auto">
              <a:xfrm>
                <a:off x="3182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6" name="Rectangle 111"/>
              <p:cNvSpPr>
                <a:spLocks noChangeAspect="1" noChangeArrowheads="1"/>
              </p:cNvSpPr>
              <p:nvPr/>
            </p:nvSpPr>
            <p:spPr bwMode="auto">
              <a:xfrm>
                <a:off x="3254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7" name="Rectangle 112"/>
              <p:cNvSpPr>
                <a:spLocks noChangeAspect="1" noChangeArrowheads="1"/>
              </p:cNvSpPr>
              <p:nvPr/>
            </p:nvSpPr>
            <p:spPr bwMode="auto">
              <a:xfrm>
                <a:off x="3469" y="2299"/>
                <a:ext cx="11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8" name="Rectangle 113"/>
              <p:cNvSpPr>
                <a:spLocks noChangeAspect="1" noChangeArrowheads="1"/>
              </p:cNvSpPr>
              <p:nvPr/>
            </p:nvSpPr>
            <p:spPr bwMode="auto">
              <a:xfrm>
                <a:off x="3540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9" name="Rectangle 114"/>
              <p:cNvSpPr>
                <a:spLocks noChangeAspect="1" noChangeArrowheads="1"/>
              </p:cNvSpPr>
              <p:nvPr/>
            </p:nvSpPr>
            <p:spPr bwMode="auto">
              <a:xfrm>
                <a:off x="3612" y="2299"/>
                <a:ext cx="11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0" name="Rectangle 115"/>
              <p:cNvSpPr>
                <a:spLocks noChangeAspect="1" noChangeArrowheads="1"/>
              </p:cNvSpPr>
              <p:nvPr/>
            </p:nvSpPr>
            <p:spPr bwMode="auto">
              <a:xfrm>
                <a:off x="3683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1" name="Rectangle 116"/>
              <p:cNvSpPr>
                <a:spLocks noChangeAspect="1" noChangeArrowheads="1"/>
              </p:cNvSpPr>
              <p:nvPr/>
            </p:nvSpPr>
            <p:spPr bwMode="auto">
              <a:xfrm>
                <a:off x="3755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2" name="Rectangle 117"/>
              <p:cNvSpPr>
                <a:spLocks noChangeAspect="1" noChangeArrowheads="1"/>
              </p:cNvSpPr>
              <p:nvPr/>
            </p:nvSpPr>
            <p:spPr bwMode="auto">
              <a:xfrm>
                <a:off x="3826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3" name="Rectangle 118"/>
              <p:cNvSpPr>
                <a:spLocks noChangeAspect="1" noChangeArrowheads="1"/>
              </p:cNvSpPr>
              <p:nvPr/>
            </p:nvSpPr>
            <p:spPr bwMode="auto">
              <a:xfrm>
                <a:off x="3898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4" name="Rectangle 119"/>
              <p:cNvSpPr>
                <a:spLocks noChangeAspect="1" noChangeArrowheads="1"/>
              </p:cNvSpPr>
              <p:nvPr/>
            </p:nvSpPr>
            <p:spPr bwMode="auto">
              <a:xfrm>
                <a:off x="4256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5" name="Rectangle 120"/>
              <p:cNvSpPr>
                <a:spLocks noChangeAspect="1" noChangeArrowheads="1"/>
              </p:cNvSpPr>
              <p:nvPr/>
            </p:nvSpPr>
            <p:spPr bwMode="auto">
              <a:xfrm>
                <a:off x="4329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6" name="Rectangle 121"/>
              <p:cNvSpPr>
                <a:spLocks noChangeAspect="1" noChangeArrowheads="1"/>
              </p:cNvSpPr>
              <p:nvPr/>
            </p:nvSpPr>
            <p:spPr bwMode="auto">
              <a:xfrm>
                <a:off x="4401" y="2299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7" name="Rectangle 122"/>
              <p:cNvSpPr>
                <a:spLocks noChangeAspect="1" noChangeArrowheads="1"/>
              </p:cNvSpPr>
              <p:nvPr/>
            </p:nvSpPr>
            <p:spPr bwMode="auto">
              <a:xfrm>
                <a:off x="4472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8" name="Rectangle 123"/>
              <p:cNvSpPr>
                <a:spLocks noChangeAspect="1" noChangeArrowheads="1"/>
              </p:cNvSpPr>
              <p:nvPr/>
            </p:nvSpPr>
            <p:spPr bwMode="auto">
              <a:xfrm>
                <a:off x="4544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124"/>
            <p:cNvGrpSpPr>
              <a:grpSpLocks/>
            </p:cNvGrpSpPr>
            <p:nvPr/>
          </p:nvGrpSpPr>
          <p:grpSpPr bwMode="auto">
            <a:xfrm>
              <a:off x="680" y="1714"/>
              <a:ext cx="480" cy="219"/>
              <a:chOff x="2091" y="1850"/>
              <a:chExt cx="303" cy="146"/>
            </a:xfrm>
          </p:grpSpPr>
          <p:sp>
            <p:nvSpPr>
              <p:cNvPr id="28736" name="Rectangle 125"/>
              <p:cNvSpPr>
                <a:spLocks noChangeAspect="1" noChangeArrowheads="1"/>
              </p:cNvSpPr>
              <p:nvPr/>
            </p:nvSpPr>
            <p:spPr bwMode="auto">
              <a:xfrm>
                <a:off x="2382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7" name="Rectangle 126"/>
              <p:cNvSpPr>
                <a:spLocks noChangeAspect="1" noChangeArrowheads="1"/>
              </p:cNvSpPr>
              <p:nvPr/>
            </p:nvSpPr>
            <p:spPr bwMode="auto">
              <a:xfrm>
                <a:off x="2310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8" name="Rectangle 127"/>
              <p:cNvSpPr>
                <a:spLocks noChangeAspect="1" noChangeArrowheads="1"/>
              </p:cNvSpPr>
              <p:nvPr/>
            </p:nvSpPr>
            <p:spPr bwMode="auto">
              <a:xfrm>
                <a:off x="2236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9" name="Rectangle 128"/>
              <p:cNvSpPr>
                <a:spLocks noChangeAspect="1" noChangeArrowheads="1"/>
              </p:cNvSpPr>
              <p:nvPr/>
            </p:nvSpPr>
            <p:spPr bwMode="auto">
              <a:xfrm>
                <a:off x="2164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0" name="Rectangle 129"/>
              <p:cNvSpPr>
                <a:spLocks noChangeAspect="1" noChangeArrowheads="1"/>
              </p:cNvSpPr>
              <p:nvPr/>
            </p:nvSpPr>
            <p:spPr bwMode="auto">
              <a:xfrm>
                <a:off x="2091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722" name="Rectangle 130"/>
            <p:cNvSpPr>
              <a:spLocks noChangeAspect="1" noChangeArrowheads="1"/>
            </p:cNvSpPr>
            <p:nvPr/>
          </p:nvSpPr>
          <p:spPr bwMode="auto">
            <a:xfrm>
              <a:off x="3996" y="2286"/>
              <a:ext cx="16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3" name="Rectangle 131"/>
            <p:cNvSpPr>
              <a:spLocks noChangeAspect="1" noChangeArrowheads="1"/>
            </p:cNvSpPr>
            <p:nvPr/>
          </p:nvSpPr>
          <p:spPr bwMode="auto">
            <a:xfrm>
              <a:off x="3881" y="2286"/>
              <a:ext cx="19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4" name="Rectangle 132"/>
            <p:cNvSpPr>
              <a:spLocks noChangeAspect="1" noChangeArrowheads="1"/>
            </p:cNvSpPr>
            <p:nvPr/>
          </p:nvSpPr>
          <p:spPr bwMode="auto">
            <a:xfrm>
              <a:off x="3770" y="2286"/>
              <a:ext cx="16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5" name="Rectangle 133"/>
            <p:cNvSpPr>
              <a:spLocks noChangeAspect="1" noChangeArrowheads="1"/>
            </p:cNvSpPr>
            <p:nvPr/>
          </p:nvSpPr>
          <p:spPr bwMode="auto">
            <a:xfrm>
              <a:off x="3654" y="2286"/>
              <a:ext cx="18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6" name="Rectangle 134"/>
            <p:cNvSpPr>
              <a:spLocks noChangeAspect="1" noChangeArrowheads="1"/>
            </p:cNvSpPr>
            <p:nvPr/>
          </p:nvSpPr>
          <p:spPr bwMode="auto">
            <a:xfrm>
              <a:off x="4675" y="2286"/>
              <a:ext cx="19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7" name="Rectangle 135"/>
            <p:cNvSpPr>
              <a:spLocks noChangeAspect="1" noChangeArrowheads="1"/>
            </p:cNvSpPr>
            <p:nvPr/>
          </p:nvSpPr>
          <p:spPr bwMode="auto">
            <a:xfrm>
              <a:off x="4789" y="2286"/>
              <a:ext cx="19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8" name="Rectangle 136"/>
            <p:cNvSpPr>
              <a:spLocks noChangeAspect="1" noChangeArrowheads="1"/>
            </p:cNvSpPr>
            <p:nvPr/>
          </p:nvSpPr>
          <p:spPr bwMode="auto">
            <a:xfrm>
              <a:off x="4903" y="2286"/>
              <a:ext cx="19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9" name="Rectangle 137"/>
            <p:cNvSpPr>
              <a:spLocks noChangeAspect="1" noChangeArrowheads="1"/>
            </p:cNvSpPr>
            <p:nvPr/>
          </p:nvSpPr>
          <p:spPr bwMode="auto">
            <a:xfrm>
              <a:off x="5017" y="2286"/>
              <a:ext cx="19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0" name="Rectangle 138"/>
            <p:cNvSpPr>
              <a:spLocks noChangeAspect="1" noChangeArrowheads="1"/>
            </p:cNvSpPr>
            <p:nvPr/>
          </p:nvSpPr>
          <p:spPr bwMode="auto">
            <a:xfrm>
              <a:off x="2748" y="2286"/>
              <a:ext cx="15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1" name="Rectangle 139"/>
            <p:cNvSpPr>
              <a:spLocks noChangeAspect="1" noChangeArrowheads="1"/>
            </p:cNvSpPr>
            <p:nvPr/>
          </p:nvSpPr>
          <p:spPr bwMode="auto">
            <a:xfrm>
              <a:off x="2632" y="2286"/>
              <a:ext cx="17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2" name="Rectangle 140"/>
            <p:cNvSpPr>
              <a:spLocks noChangeArrowheads="1"/>
            </p:cNvSpPr>
            <p:nvPr/>
          </p:nvSpPr>
          <p:spPr bwMode="auto">
            <a:xfrm>
              <a:off x="4567" y="2235"/>
              <a:ext cx="483" cy="5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3" name="Rectangle 141"/>
            <p:cNvSpPr>
              <a:spLocks noChangeArrowheads="1"/>
            </p:cNvSpPr>
            <p:nvPr/>
          </p:nvSpPr>
          <p:spPr bwMode="auto">
            <a:xfrm>
              <a:off x="2800" y="2252"/>
              <a:ext cx="192" cy="5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4" name="Rectangle 142"/>
            <p:cNvSpPr>
              <a:spLocks noChangeAspect="1" noChangeArrowheads="1"/>
            </p:cNvSpPr>
            <p:nvPr/>
          </p:nvSpPr>
          <p:spPr bwMode="auto">
            <a:xfrm>
              <a:off x="2865" y="2305"/>
              <a:ext cx="15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5" name="Rectangle 143"/>
            <p:cNvSpPr>
              <a:spLocks noChangeAspect="1" noChangeArrowheads="1"/>
            </p:cNvSpPr>
            <p:nvPr/>
          </p:nvSpPr>
          <p:spPr bwMode="auto">
            <a:xfrm>
              <a:off x="2975" y="2282"/>
              <a:ext cx="15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7" name="Text Box 144"/>
          <p:cNvSpPr txBox="1">
            <a:spLocks noChangeArrowheads="1"/>
          </p:cNvSpPr>
          <p:nvPr/>
        </p:nvSpPr>
        <p:spPr bwMode="auto">
          <a:xfrm>
            <a:off x="636588" y="4749800"/>
            <a:ext cx="67960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b="1">
                <a:latin typeface="Times New Roman" pitchFamily="18" charset="0"/>
              </a:rPr>
              <a:t>Exonuclease activity of DNA polymerase I removes RNA primers.</a:t>
            </a:r>
          </a:p>
        </p:txBody>
      </p:sp>
      <p:sp>
        <p:nvSpPr>
          <p:cNvPr id="28678" name="Rectangle 145"/>
          <p:cNvSpPr>
            <a:spLocks noGrp="1" noChangeArrowheads="1"/>
          </p:cNvSpPr>
          <p:nvPr>
            <p:ph type="title"/>
          </p:nvPr>
        </p:nvSpPr>
        <p:spPr>
          <a:xfrm>
            <a:off x="685800" y="288925"/>
            <a:ext cx="7772400" cy="579438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FF0000"/>
                </a:solidFill>
              </a:rPr>
              <a:t>Replication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520700" y="4749800"/>
            <a:ext cx="811212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b="1">
                <a:latin typeface="Times New Roman" pitchFamily="18" charset="0"/>
              </a:rPr>
              <a:t>Polymerase activity of DNA polymerase I fills the gaps.</a:t>
            </a:r>
          </a:p>
          <a:p>
            <a:pPr algn="l" eaLnBrk="0" hangingPunct="0"/>
            <a:r>
              <a:rPr lang="en-US" b="1">
                <a:latin typeface="Times New Roman" pitchFamily="18" charset="0"/>
              </a:rPr>
              <a:t>Ligase forms bonds between sugar-phosphate backbone.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6425" y="1581150"/>
            <a:ext cx="6734175" cy="4344988"/>
            <a:chOff x="382" y="996"/>
            <a:chExt cx="4242" cy="2737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080" y="996"/>
              <a:ext cx="544" cy="1672"/>
              <a:chOff x="4080" y="996"/>
              <a:chExt cx="544" cy="1672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4080" y="1990"/>
                <a:ext cx="442" cy="678"/>
                <a:chOff x="3713" y="3173"/>
                <a:chExt cx="442" cy="678"/>
              </a:xfrm>
            </p:grpSpPr>
            <p:sp>
              <p:nvSpPr>
                <p:cNvPr id="29850" name="Freeform 6"/>
                <p:cNvSpPr>
                  <a:spLocks noChangeAspect="1"/>
                </p:cNvSpPr>
                <p:nvPr/>
              </p:nvSpPr>
              <p:spPr bwMode="auto">
                <a:xfrm>
                  <a:off x="3713" y="3173"/>
                  <a:ext cx="442" cy="678"/>
                </a:xfrm>
                <a:custGeom>
                  <a:avLst/>
                  <a:gdLst>
                    <a:gd name="T0" fmla="*/ 121 w 147"/>
                    <a:gd name="T1" fmla="*/ 0 h 225"/>
                    <a:gd name="T2" fmla="*/ 134 w 147"/>
                    <a:gd name="T3" fmla="*/ 5 h 225"/>
                    <a:gd name="T4" fmla="*/ 144 w 147"/>
                    <a:gd name="T5" fmla="*/ 20 h 225"/>
                    <a:gd name="T6" fmla="*/ 147 w 147"/>
                    <a:gd name="T7" fmla="*/ 40 h 225"/>
                    <a:gd name="T8" fmla="*/ 147 w 147"/>
                    <a:gd name="T9" fmla="*/ 40 h 225"/>
                    <a:gd name="T10" fmla="*/ 147 w 147"/>
                    <a:gd name="T11" fmla="*/ 56 h 225"/>
                    <a:gd name="T12" fmla="*/ 147 w 147"/>
                    <a:gd name="T13" fmla="*/ 91 h 225"/>
                    <a:gd name="T14" fmla="*/ 147 w 147"/>
                    <a:gd name="T15" fmla="*/ 134 h 225"/>
                    <a:gd name="T16" fmla="*/ 147 w 147"/>
                    <a:gd name="T17" fmla="*/ 170 h 225"/>
                    <a:gd name="T18" fmla="*/ 147 w 147"/>
                    <a:gd name="T19" fmla="*/ 184 h 225"/>
                    <a:gd name="T20" fmla="*/ 147 w 147"/>
                    <a:gd name="T21" fmla="*/ 184 h 225"/>
                    <a:gd name="T22" fmla="*/ 144 w 147"/>
                    <a:gd name="T23" fmla="*/ 205 h 225"/>
                    <a:gd name="T24" fmla="*/ 134 w 147"/>
                    <a:gd name="T25" fmla="*/ 220 h 225"/>
                    <a:gd name="T26" fmla="*/ 121 w 147"/>
                    <a:gd name="T27" fmla="*/ 225 h 225"/>
                    <a:gd name="T28" fmla="*/ 121 w 147"/>
                    <a:gd name="T29" fmla="*/ 225 h 225"/>
                    <a:gd name="T30" fmla="*/ 96 w 147"/>
                    <a:gd name="T31" fmla="*/ 225 h 225"/>
                    <a:gd name="T32" fmla="*/ 51 w 147"/>
                    <a:gd name="T33" fmla="*/ 225 h 225"/>
                    <a:gd name="T34" fmla="*/ 26 w 147"/>
                    <a:gd name="T35" fmla="*/ 225 h 225"/>
                    <a:gd name="T36" fmla="*/ 26 w 147"/>
                    <a:gd name="T37" fmla="*/ 225 h 225"/>
                    <a:gd name="T38" fmla="*/ 13 w 147"/>
                    <a:gd name="T39" fmla="*/ 220 h 225"/>
                    <a:gd name="T40" fmla="*/ 4 w 147"/>
                    <a:gd name="T41" fmla="*/ 205 h 225"/>
                    <a:gd name="T42" fmla="*/ 0 w 147"/>
                    <a:gd name="T43" fmla="*/ 184 h 225"/>
                    <a:gd name="T44" fmla="*/ 0 w 147"/>
                    <a:gd name="T45" fmla="*/ 184 h 225"/>
                    <a:gd name="T46" fmla="*/ 0 w 147"/>
                    <a:gd name="T47" fmla="*/ 170 h 225"/>
                    <a:gd name="T48" fmla="*/ 0 w 147"/>
                    <a:gd name="T49" fmla="*/ 134 h 225"/>
                    <a:gd name="T50" fmla="*/ 0 w 147"/>
                    <a:gd name="T51" fmla="*/ 91 h 225"/>
                    <a:gd name="T52" fmla="*/ 0 w 147"/>
                    <a:gd name="T53" fmla="*/ 56 h 225"/>
                    <a:gd name="T54" fmla="*/ 0 w 147"/>
                    <a:gd name="T55" fmla="*/ 40 h 225"/>
                    <a:gd name="T56" fmla="*/ 0 w 147"/>
                    <a:gd name="T57" fmla="*/ 40 h 225"/>
                    <a:gd name="T58" fmla="*/ 4 w 147"/>
                    <a:gd name="T59" fmla="*/ 20 h 225"/>
                    <a:gd name="T60" fmla="*/ 13 w 147"/>
                    <a:gd name="T61" fmla="*/ 5 h 225"/>
                    <a:gd name="T62" fmla="*/ 26 w 147"/>
                    <a:gd name="T63" fmla="*/ 0 h 225"/>
                    <a:gd name="T64" fmla="*/ 26 w 147"/>
                    <a:gd name="T65" fmla="*/ 0 h 225"/>
                    <a:gd name="T66" fmla="*/ 51 w 147"/>
                    <a:gd name="T67" fmla="*/ 0 h 225"/>
                    <a:gd name="T68" fmla="*/ 96 w 147"/>
                    <a:gd name="T69" fmla="*/ 0 h 225"/>
                    <a:gd name="T70" fmla="*/ 121 w 147"/>
                    <a:gd name="T71" fmla="*/ 0 h 225"/>
                    <a:gd name="T72" fmla="*/ 121 w 147"/>
                    <a:gd name="T73" fmla="*/ 0 h 22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47"/>
                    <a:gd name="T112" fmla="*/ 0 h 225"/>
                    <a:gd name="T113" fmla="*/ 147 w 147"/>
                    <a:gd name="T114" fmla="*/ 225 h 22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47" h="225">
                      <a:moveTo>
                        <a:pt x="121" y="0"/>
                      </a:moveTo>
                      <a:lnTo>
                        <a:pt x="134" y="5"/>
                      </a:lnTo>
                      <a:lnTo>
                        <a:pt x="144" y="20"/>
                      </a:lnTo>
                      <a:lnTo>
                        <a:pt x="147" y="40"/>
                      </a:lnTo>
                      <a:lnTo>
                        <a:pt x="147" y="56"/>
                      </a:lnTo>
                      <a:lnTo>
                        <a:pt x="147" y="91"/>
                      </a:lnTo>
                      <a:lnTo>
                        <a:pt x="147" y="134"/>
                      </a:lnTo>
                      <a:lnTo>
                        <a:pt x="147" y="170"/>
                      </a:lnTo>
                      <a:lnTo>
                        <a:pt x="147" y="184"/>
                      </a:lnTo>
                      <a:lnTo>
                        <a:pt x="144" y="205"/>
                      </a:lnTo>
                      <a:lnTo>
                        <a:pt x="134" y="220"/>
                      </a:lnTo>
                      <a:lnTo>
                        <a:pt x="121" y="225"/>
                      </a:lnTo>
                      <a:lnTo>
                        <a:pt x="96" y="225"/>
                      </a:lnTo>
                      <a:lnTo>
                        <a:pt x="51" y="225"/>
                      </a:lnTo>
                      <a:lnTo>
                        <a:pt x="26" y="225"/>
                      </a:lnTo>
                      <a:lnTo>
                        <a:pt x="13" y="220"/>
                      </a:lnTo>
                      <a:lnTo>
                        <a:pt x="4" y="205"/>
                      </a:lnTo>
                      <a:lnTo>
                        <a:pt x="0" y="184"/>
                      </a:lnTo>
                      <a:lnTo>
                        <a:pt x="0" y="170"/>
                      </a:lnTo>
                      <a:lnTo>
                        <a:pt x="0" y="134"/>
                      </a:lnTo>
                      <a:lnTo>
                        <a:pt x="0" y="91"/>
                      </a:lnTo>
                      <a:lnTo>
                        <a:pt x="0" y="56"/>
                      </a:lnTo>
                      <a:lnTo>
                        <a:pt x="0" y="40"/>
                      </a:lnTo>
                      <a:lnTo>
                        <a:pt x="4" y="20"/>
                      </a:lnTo>
                      <a:lnTo>
                        <a:pt x="13" y="5"/>
                      </a:lnTo>
                      <a:lnTo>
                        <a:pt x="26" y="0"/>
                      </a:lnTo>
                      <a:lnTo>
                        <a:pt x="51" y="0"/>
                      </a:lnTo>
                      <a:lnTo>
                        <a:pt x="96" y="0"/>
                      </a:lnTo>
                      <a:lnTo>
                        <a:pt x="121" y="0"/>
                      </a:lnTo>
                      <a:close/>
                    </a:path>
                  </a:pathLst>
                </a:custGeom>
                <a:solidFill>
                  <a:srgbClr val="64E375"/>
                </a:solidFill>
                <a:ln w="19050" cmpd="sng">
                  <a:solidFill>
                    <a:srgbClr val="6A7F6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51" name="Freeform 7"/>
                <p:cNvSpPr>
                  <a:spLocks noChangeAspect="1"/>
                </p:cNvSpPr>
                <p:nvPr/>
              </p:nvSpPr>
              <p:spPr bwMode="auto">
                <a:xfrm>
                  <a:off x="3764" y="3210"/>
                  <a:ext cx="168" cy="103"/>
                </a:xfrm>
                <a:custGeom>
                  <a:avLst/>
                  <a:gdLst>
                    <a:gd name="T0" fmla="*/ 0 w 56"/>
                    <a:gd name="T1" fmla="*/ 34 h 34"/>
                    <a:gd name="T2" fmla="*/ 3 w 56"/>
                    <a:gd name="T3" fmla="*/ 26 h 34"/>
                    <a:gd name="T4" fmla="*/ 9 w 56"/>
                    <a:gd name="T5" fmla="*/ 20 h 34"/>
                    <a:gd name="T6" fmla="*/ 17 w 56"/>
                    <a:gd name="T7" fmla="*/ 14 h 34"/>
                    <a:gd name="T8" fmla="*/ 17 w 56"/>
                    <a:gd name="T9" fmla="*/ 14 h 34"/>
                    <a:gd name="T10" fmla="*/ 29 w 56"/>
                    <a:gd name="T11" fmla="*/ 9 h 34"/>
                    <a:gd name="T12" fmla="*/ 44 w 56"/>
                    <a:gd name="T13" fmla="*/ 7 h 34"/>
                    <a:gd name="T14" fmla="*/ 56 w 56"/>
                    <a:gd name="T15" fmla="*/ 5 h 34"/>
                    <a:gd name="T16" fmla="*/ 56 w 56"/>
                    <a:gd name="T17" fmla="*/ 5 h 34"/>
                    <a:gd name="T18" fmla="*/ 54 w 56"/>
                    <a:gd name="T19" fmla="*/ 1 h 34"/>
                    <a:gd name="T20" fmla="*/ 31 w 56"/>
                    <a:gd name="T21" fmla="*/ 0 h 34"/>
                    <a:gd name="T22" fmla="*/ 11 w 56"/>
                    <a:gd name="T23" fmla="*/ 6 h 34"/>
                    <a:gd name="T24" fmla="*/ 11 w 56"/>
                    <a:gd name="T25" fmla="*/ 6 h 34"/>
                    <a:gd name="T26" fmla="*/ 5 w 56"/>
                    <a:gd name="T27" fmla="*/ 12 h 34"/>
                    <a:gd name="T28" fmla="*/ 0 w 56"/>
                    <a:gd name="T29" fmla="*/ 17 h 34"/>
                    <a:gd name="T30" fmla="*/ 0 w 56"/>
                    <a:gd name="T31" fmla="*/ 25 h 34"/>
                    <a:gd name="T32" fmla="*/ 0 w 56"/>
                    <a:gd name="T33" fmla="*/ 25 h 34"/>
                    <a:gd name="T34" fmla="*/ 0 w 56"/>
                    <a:gd name="T35" fmla="*/ 27 h 34"/>
                    <a:gd name="T36" fmla="*/ 0 w 56"/>
                    <a:gd name="T37" fmla="*/ 31 h 34"/>
                    <a:gd name="T38" fmla="*/ 0 w 56"/>
                    <a:gd name="T39" fmla="*/ 34 h 34"/>
                    <a:gd name="T40" fmla="*/ 0 w 56"/>
                    <a:gd name="T41" fmla="*/ 34 h 3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6"/>
                    <a:gd name="T64" fmla="*/ 0 h 34"/>
                    <a:gd name="T65" fmla="*/ 56 w 56"/>
                    <a:gd name="T66" fmla="*/ 34 h 3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6" h="34">
                      <a:moveTo>
                        <a:pt x="0" y="34"/>
                      </a:moveTo>
                      <a:lnTo>
                        <a:pt x="3" y="26"/>
                      </a:lnTo>
                      <a:lnTo>
                        <a:pt x="9" y="20"/>
                      </a:lnTo>
                      <a:lnTo>
                        <a:pt x="17" y="14"/>
                      </a:lnTo>
                      <a:lnTo>
                        <a:pt x="29" y="9"/>
                      </a:lnTo>
                      <a:lnTo>
                        <a:pt x="44" y="7"/>
                      </a:lnTo>
                      <a:lnTo>
                        <a:pt x="56" y="5"/>
                      </a:lnTo>
                      <a:lnTo>
                        <a:pt x="54" y="1"/>
                      </a:lnTo>
                      <a:lnTo>
                        <a:pt x="31" y="0"/>
                      </a:lnTo>
                      <a:lnTo>
                        <a:pt x="11" y="6"/>
                      </a:lnTo>
                      <a:lnTo>
                        <a:pt x="5" y="12"/>
                      </a:lnTo>
                      <a:lnTo>
                        <a:pt x="0" y="17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>
                <a:off x="4182" y="996"/>
                <a:ext cx="442" cy="678"/>
                <a:chOff x="3713" y="3173"/>
                <a:chExt cx="442" cy="678"/>
              </a:xfrm>
            </p:grpSpPr>
            <p:sp>
              <p:nvSpPr>
                <p:cNvPr id="29848" name="Freeform 9"/>
                <p:cNvSpPr>
                  <a:spLocks noChangeAspect="1"/>
                </p:cNvSpPr>
                <p:nvPr/>
              </p:nvSpPr>
              <p:spPr bwMode="auto">
                <a:xfrm>
                  <a:off x="3713" y="3173"/>
                  <a:ext cx="442" cy="678"/>
                </a:xfrm>
                <a:custGeom>
                  <a:avLst/>
                  <a:gdLst>
                    <a:gd name="T0" fmla="*/ 121 w 147"/>
                    <a:gd name="T1" fmla="*/ 0 h 225"/>
                    <a:gd name="T2" fmla="*/ 134 w 147"/>
                    <a:gd name="T3" fmla="*/ 5 h 225"/>
                    <a:gd name="T4" fmla="*/ 144 w 147"/>
                    <a:gd name="T5" fmla="*/ 20 h 225"/>
                    <a:gd name="T6" fmla="*/ 147 w 147"/>
                    <a:gd name="T7" fmla="*/ 40 h 225"/>
                    <a:gd name="T8" fmla="*/ 147 w 147"/>
                    <a:gd name="T9" fmla="*/ 40 h 225"/>
                    <a:gd name="T10" fmla="*/ 147 w 147"/>
                    <a:gd name="T11" fmla="*/ 56 h 225"/>
                    <a:gd name="T12" fmla="*/ 147 w 147"/>
                    <a:gd name="T13" fmla="*/ 91 h 225"/>
                    <a:gd name="T14" fmla="*/ 147 w 147"/>
                    <a:gd name="T15" fmla="*/ 134 h 225"/>
                    <a:gd name="T16" fmla="*/ 147 w 147"/>
                    <a:gd name="T17" fmla="*/ 170 h 225"/>
                    <a:gd name="T18" fmla="*/ 147 w 147"/>
                    <a:gd name="T19" fmla="*/ 184 h 225"/>
                    <a:gd name="T20" fmla="*/ 147 w 147"/>
                    <a:gd name="T21" fmla="*/ 184 h 225"/>
                    <a:gd name="T22" fmla="*/ 144 w 147"/>
                    <a:gd name="T23" fmla="*/ 205 h 225"/>
                    <a:gd name="T24" fmla="*/ 134 w 147"/>
                    <a:gd name="T25" fmla="*/ 220 h 225"/>
                    <a:gd name="T26" fmla="*/ 121 w 147"/>
                    <a:gd name="T27" fmla="*/ 225 h 225"/>
                    <a:gd name="T28" fmla="*/ 121 w 147"/>
                    <a:gd name="T29" fmla="*/ 225 h 225"/>
                    <a:gd name="T30" fmla="*/ 96 w 147"/>
                    <a:gd name="T31" fmla="*/ 225 h 225"/>
                    <a:gd name="T32" fmla="*/ 51 w 147"/>
                    <a:gd name="T33" fmla="*/ 225 h 225"/>
                    <a:gd name="T34" fmla="*/ 26 w 147"/>
                    <a:gd name="T35" fmla="*/ 225 h 225"/>
                    <a:gd name="T36" fmla="*/ 26 w 147"/>
                    <a:gd name="T37" fmla="*/ 225 h 225"/>
                    <a:gd name="T38" fmla="*/ 13 w 147"/>
                    <a:gd name="T39" fmla="*/ 220 h 225"/>
                    <a:gd name="T40" fmla="*/ 4 w 147"/>
                    <a:gd name="T41" fmla="*/ 205 h 225"/>
                    <a:gd name="T42" fmla="*/ 0 w 147"/>
                    <a:gd name="T43" fmla="*/ 184 h 225"/>
                    <a:gd name="T44" fmla="*/ 0 w 147"/>
                    <a:gd name="T45" fmla="*/ 184 h 225"/>
                    <a:gd name="T46" fmla="*/ 0 w 147"/>
                    <a:gd name="T47" fmla="*/ 170 h 225"/>
                    <a:gd name="T48" fmla="*/ 0 w 147"/>
                    <a:gd name="T49" fmla="*/ 134 h 225"/>
                    <a:gd name="T50" fmla="*/ 0 w 147"/>
                    <a:gd name="T51" fmla="*/ 91 h 225"/>
                    <a:gd name="T52" fmla="*/ 0 w 147"/>
                    <a:gd name="T53" fmla="*/ 56 h 225"/>
                    <a:gd name="T54" fmla="*/ 0 w 147"/>
                    <a:gd name="T55" fmla="*/ 40 h 225"/>
                    <a:gd name="T56" fmla="*/ 0 w 147"/>
                    <a:gd name="T57" fmla="*/ 40 h 225"/>
                    <a:gd name="T58" fmla="*/ 4 w 147"/>
                    <a:gd name="T59" fmla="*/ 20 h 225"/>
                    <a:gd name="T60" fmla="*/ 13 w 147"/>
                    <a:gd name="T61" fmla="*/ 5 h 225"/>
                    <a:gd name="T62" fmla="*/ 26 w 147"/>
                    <a:gd name="T63" fmla="*/ 0 h 225"/>
                    <a:gd name="T64" fmla="*/ 26 w 147"/>
                    <a:gd name="T65" fmla="*/ 0 h 225"/>
                    <a:gd name="T66" fmla="*/ 51 w 147"/>
                    <a:gd name="T67" fmla="*/ 0 h 225"/>
                    <a:gd name="T68" fmla="*/ 96 w 147"/>
                    <a:gd name="T69" fmla="*/ 0 h 225"/>
                    <a:gd name="T70" fmla="*/ 121 w 147"/>
                    <a:gd name="T71" fmla="*/ 0 h 225"/>
                    <a:gd name="T72" fmla="*/ 121 w 147"/>
                    <a:gd name="T73" fmla="*/ 0 h 22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47"/>
                    <a:gd name="T112" fmla="*/ 0 h 225"/>
                    <a:gd name="T113" fmla="*/ 147 w 147"/>
                    <a:gd name="T114" fmla="*/ 225 h 22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47" h="225">
                      <a:moveTo>
                        <a:pt x="121" y="0"/>
                      </a:moveTo>
                      <a:lnTo>
                        <a:pt x="134" y="5"/>
                      </a:lnTo>
                      <a:lnTo>
                        <a:pt x="144" y="20"/>
                      </a:lnTo>
                      <a:lnTo>
                        <a:pt x="147" y="40"/>
                      </a:lnTo>
                      <a:lnTo>
                        <a:pt x="147" y="56"/>
                      </a:lnTo>
                      <a:lnTo>
                        <a:pt x="147" y="91"/>
                      </a:lnTo>
                      <a:lnTo>
                        <a:pt x="147" y="134"/>
                      </a:lnTo>
                      <a:lnTo>
                        <a:pt x="147" y="170"/>
                      </a:lnTo>
                      <a:lnTo>
                        <a:pt x="147" y="184"/>
                      </a:lnTo>
                      <a:lnTo>
                        <a:pt x="144" y="205"/>
                      </a:lnTo>
                      <a:lnTo>
                        <a:pt x="134" y="220"/>
                      </a:lnTo>
                      <a:lnTo>
                        <a:pt x="121" y="225"/>
                      </a:lnTo>
                      <a:lnTo>
                        <a:pt x="96" y="225"/>
                      </a:lnTo>
                      <a:lnTo>
                        <a:pt x="51" y="225"/>
                      </a:lnTo>
                      <a:lnTo>
                        <a:pt x="26" y="225"/>
                      </a:lnTo>
                      <a:lnTo>
                        <a:pt x="13" y="220"/>
                      </a:lnTo>
                      <a:lnTo>
                        <a:pt x="4" y="205"/>
                      </a:lnTo>
                      <a:lnTo>
                        <a:pt x="0" y="184"/>
                      </a:lnTo>
                      <a:lnTo>
                        <a:pt x="0" y="170"/>
                      </a:lnTo>
                      <a:lnTo>
                        <a:pt x="0" y="134"/>
                      </a:lnTo>
                      <a:lnTo>
                        <a:pt x="0" y="91"/>
                      </a:lnTo>
                      <a:lnTo>
                        <a:pt x="0" y="56"/>
                      </a:lnTo>
                      <a:lnTo>
                        <a:pt x="0" y="40"/>
                      </a:lnTo>
                      <a:lnTo>
                        <a:pt x="4" y="20"/>
                      </a:lnTo>
                      <a:lnTo>
                        <a:pt x="13" y="5"/>
                      </a:lnTo>
                      <a:lnTo>
                        <a:pt x="26" y="0"/>
                      </a:lnTo>
                      <a:lnTo>
                        <a:pt x="51" y="0"/>
                      </a:lnTo>
                      <a:lnTo>
                        <a:pt x="96" y="0"/>
                      </a:lnTo>
                      <a:lnTo>
                        <a:pt x="121" y="0"/>
                      </a:lnTo>
                      <a:close/>
                    </a:path>
                  </a:pathLst>
                </a:custGeom>
                <a:solidFill>
                  <a:srgbClr val="64E375"/>
                </a:solidFill>
                <a:ln w="19050" cmpd="sng">
                  <a:solidFill>
                    <a:srgbClr val="6A7F6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49" name="Freeform 10"/>
                <p:cNvSpPr>
                  <a:spLocks noChangeAspect="1"/>
                </p:cNvSpPr>
                <p:nvPr/>
              </p:nvSpPr>
              <p:spPr bwMode="auto">
                <a:xfrm>
                  <a:off x="3764" y="3210"/>
                  <a:ext cx="168" cy="103"/>
                </a:xfrm>
                <a:custGeom>
                  <a:avLst/>
                  <a:gdLst>
                    <a:gd name="T0" fmla="*/ 0 w 56"/>
                    <a:gd name="T1" fmla="*/ 34 h 34"/>
                    <a:gd name="T2" fmla="*/ 3 w 56"/>
                    <a:gd name="T3" fmla="*/ 26 h 34"/>
                    <a:gd name="T4" fmla="*/ 9 w 56"/>
                    <a:gd name="T5" fmla="*/ 20 h 34"/>
                    <a:gd name="T6" fmla="*/ 17 w 56"/>
                    <a:gd name="T7" fmla="*/ 14 h 34"/>
                    <a:gd name="T8" fmla="*/ 17 w 56"/>
                    <a:gd name="T9" fmla="*/ 14 h 34"/>
                    <a:gd name="T10" fmla="*/ 29 w 56"/>
                    <a:gd name="T11" fmla="*/ 9 h 34"/>
                    <a:gd name="T12" fmla="*/ 44 w 56"/>
                    <a:gd name="T13" fmla="*/ 7 h 34"/>
                    <a:gd name="T14" fmla="*/ 56 w 56"/>
                    <a:gd name="T15" fmla="*/ 5 h 34"/>
                    <a:gd name="T16" fmla="*/ 56 w 56"/>
                    <a:gd name="T17" fmla="*/ 5 h 34"/>
                    <a:gd name="T18" fmla="*/ 54 w 56"/>
                    <a:gd name="T19" fmla="*/ 1 h 34"/>
                    <a:gd name="T20" fmla="*/ 31 w 56"/>
                    <a:gd name="T21" fmla="*/ 0 h 34"/>
                    <a:gd name="T22" fmla="*/ 11 w 56"/>
                    <a:gd name="T23" fmla="*/ 6 h 34"/>
                    <a:gd name="T24" fmla="*/ 11 w 56"/>
                    <a:gd name="T25" fmla="*/ 6 h 34"/>
                    <a:gd name="T26" fmla="*/ 5 w 56"/>
                    <a:gd name="T27" fmla="*/ 12 h 34"/>
                    <a:gd name="T28" fmla="*/ 0 w 56"/>
                    <a:gd name="T29" fmla="*/ 17 h 34"/>
                    <a:gd name="T30" fmla="*/ 0 w 56"/>
                    <a:gd name="T31" fmla="*/ 25 h 34"/>
                    <a:gd name="T32" fmla="*/ 0 w 56"/>
                    <a:gd name="T33" fmla="*/ 25 h 34"/>
                    <a:gd name="T34" fmla="*/ 0 w 56"/>
                    <a:gd name="T35" fmla="*/ 27 h 34"/>
                    <a:gd name="T36" fmla="*/ 0 w 56"/>
                    <a:gd name="T37" fmla="*/ 31 h 34"/>
                    <a:gd name="T38" fmla="*/ 0 w 56"/>
                    <a:gd name="T39" fmla="*/ 34 h 34"/>
                    <a:gd name="T40" fmla="*/ 0 w 56"/>
                    <a:gd name="T41" fmla="*/ 34 h 3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56"/>
                    <a:gd name="T64" fmla="*/ 0 h 34"/>
                    <a:gd name="T65" fmla="*/ 56 w 56"/>
                    <a:gd name="T66" fmla="*/ 34 h 34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56" h="34">
                      <a:moveTo>
                        <a:pt x="0" y="34"/>
                      </a:moveTo>
                      <a:lnTo>
                        <a:pt x="3" y="26"/>
                      </a:lnTo>
                      <a:lnTo>
                        <a:pt x="9" y="20"/>
                      </a:lnTo>
                      <a:lnTo>
                        <a:pt x="17" y="14"/>
                      </a:lnTo>
                      <a:lnTo>
                        <a:pt x="29" y="9"/>
                      </a:lnTo>
                      <a:lnTo>
                        <a:pt x="44" y="7"/>
                      </a:lnTo>
                      <a:lnTo>
                        <a:pt x="56" y="5"/>
                      </a:lnTo>
                      <a:lnTo>
                        <a:pt x="54" y="1"/>
                      </a:lnTo>
                      <a:lnTo>
                        <a:pt x="31" y="0"/>
                      </a:lnTo>
                      <a:lnTo>
                        <a:pt x="11" y="6"/>
                      </a:lnTo>
                      <a:lnTo>
                        <a:pt x="5" y="12"/>
                      </a:lnTo>
                      <a:lnTo>
                        <a:pt x="0" y="17"/>
                      </a:lnTo>
                      <a:lnTo>
                        <a:pt x="0" y="25"/>
                      </a:lnTo>
                      <a:lnTo>
                        <a:pt x="0" y="27"/>
                      </a:lnTo>
                      <a:lnTo>
                        <a:pt x="0" y="31"/>
                      </a:lnTo>
                      <a:lnTo>
                        <a:pt x="0" y="3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9845" name="Text Box 11"/>
            <p:cNvSpPr txBox="1">
              <a:spLocks noChangeArrowheads="1"/>
            </p:cNvSpPr>
            <p:nvPr/>
          </p:nvSpPr>
          <p:spPr bwMode="auto">
            <a:xfrm>
              <a:off x="382" y="3445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endParaRPr lang="en-US" b="1">
                <a:latin typeface="Times New Roman" pitchFamily="18" charset="0"/>
              </a:endParaRPr>
            </a:p>
          </p:txBody>
        </p: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519113" y="1511300"/>
            <a:ext cx="7859712" cy="2792413"/>
            <a:chOff x="327" y="952"/>
            <a:chExt cx="4951" cy="1759"/>
          </a:xfrm>
        </p:grpSpPr>
        <p:sp>
          <p:nvSpPr>
            <p:cNvPr id="29714" name="Text Box 13"/>
            <p:cNvSpPr txBox="1">
              <a:spLocks noChangeAspect="1" noChangeArrowheads="1"/>
            </p:cNvSpPr>
            <p:nvPr/>
          </p:nvSpPr>
          <p:spPr bwMode="auto">
            <a:xfrm>
              <a:off x="4999" y="2105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 3’</a:t>
              </a:r>
            </a:p>
          </p:txBody>
        </p:sp>
        <p:sp>
          <p:nvSpPr>
            <p:cNvPr id="29715" name="Text Box 14"/>
            <p:cNvSpPr txBox="1">
              <a:spLocks noChangeAspect="1" noChangeArrowheads="1"/>
            </p:cNvSpPr>
            <p:nvPr/>
          </p:nvSpPr>
          <p:spPr bwMode="auto">
            <a:xfrm>
              <a:off x="5006" y="2346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 5’</a:t>
              </a:r>
            </a:p>
          </p:txBody>
        </p:sp>
        <p:sp>
          <p:nvSpPr>
            <p:cNvPr id="29716" name="Text Box 15"/>
            <p:cNvSpPr txBox="1">
              <a:spLocks noChangeAspect="1" noChangeArrowheads="1"/>
            </p:cNvSpPr>
            <p:nvPr/>
          </p:nvSpPr>
          <p:spPr bwMode="auto">
            <a:xfrm>
              <a:off x="4999" y="1042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 3’</a:t>
              </a:r>
            </a:p>
          </p:txBody>
        </p:sp>
        <p:sp>
          <p:nvSpPr>
            <p:cNvPr id="29717" name="Freeform 16"/>
            <p:cNvSpPr>
              <a:spLocks noChangeAspect="1"/>
            </p:cNvSpPr>
            <p:nvPr/>
          </p:nvSpPr>
          <p:spPr bwMode="auto">
            <a:xfrm>
              <a:off x="1919" y="952"/>
              <a:ext cx="366" cy="639"/>
            </a:xfrm>
            <a:custGeom>
              <a:avLst/>
              <a:gdLst>
                <a:gd name="T0" fmla="*/ 12 w 154"/>
                <a:gd name="T1" fmla="*/ 190 h 284"/>
                <a:gd name="T2" fmla="*/ 5 w 154"/>
                <a:gd name="T3" fmla="*/ 204 h 284"/>
                <a:gd name="T4" fmla="*/ 0 w 154"/>
                <a:gd name="T5" fmla="*/ 223 h 284"/>
                <a:gd name="T6" fmla="*/ 0 w 154"/>
                <a:gd name="T7" fmla="*/ 244 h 284"/>
                <a:gd name="T8" fmla="*/ 6 w 154"/>
                <a:gd name="T9" fmla="*/ 263 h 284"/>
                <a:gd name="T10" fmla="*/ 20 w 154"/>
                <a:gd name="T11" fmla="*/ 278 h 284"/>
                <a:gd name="T12" fmla="*/ 45 w 154"/>
                <a:gd name="T13" fmla="*/ 284 h 284"/>
                <a:gd name="T14" fmla="*/ 45 w 154"/>
                <a:gd name="T15" fmla="*/ 284 h 284"/>
                <a:gd name="T16" fmla="*/ 77 w 154"/>
                <a:gd name="T17" fmla="*/ 281 h 284"/>
                <a:gd name="T18" fmla="*/ 102 w 154"/>
                <a:gd name="T19" fmla="*/ 268 h 284"/>
                <a:gd name="T20" fmla="*/ 122 w 154"/>
                <a:gd name="T21" fmla="*/ 249 h 284"/>
                <a:gd name="T22" fmla="*/ 137 w 154"/>
                <a:gd name="T23" fmla="*/ 229 h 284"/>
                <a:gd name="T24" fmla="*/ 146 w 154"/>
                <a:gd name="T25" fmla="*/ 210 h 284"/>
                <a:gd name="T26" fmla="*/ 152 w 154"/>
                <a:gd name="T27" fmla="*/ 196 h 284"/>
                <a:gd name="T28" fmla="*/ 154 w 154"/>
                <a:gd name="T29" fmla="*/ 190 h 284"/>
                <a:gd name="T30" fmla="*/ 154 w 154"/>
                <a:gd name="T31" fmla="*/ 190 h 284"/>
                <a:gd name="T32" fmla="*/ 154 w 154"/>
                <a:gd name="T33" fmla="*/ 95 h 284"/>
                <a:gd name="T34" fmla="*/ 154 w 154"/>
                <a:gd name="T35" fmla="*/ 95 h 284"/>
                <a:gd name="T36" fmla="*/ 152 w 154"/>
                <a:gd name="T37" fmla="*/ 89 h 284"/>
                <a:gd name="T38" fmla="*/ 146 w 154"/>
                <a:gd name="T39" fmla="*/ 75 h 284"/>
                <a:gd name="T40" fmla="*/ 137 w 154"/>
                <a:gd name="T41" fmla="*/ 56 h 284"/>
                <a:gd name="T42" fmla="*/ 122 w 154"/>
                <a:gd name="T43" fmla="*/ 35 h 284"/>
                <a:gd name="T44" fmla="*/ 102 w 154"/>
                <a:gd name="T45" fmla="*/ 17 h 284"/>
                <a:gd name="T46" fmla="*/ 77 w 154"/>
                <a:gd name="T47" fmla="*/ 4 h 284"/>
                <a:gd name="T48" fmla="*/ 45 w 154"/>
                <a:gd name="T49" fmla="*/ 0 h 284"/>
                <a:gd name="T50" fmla="*/ 45 w 154"/>
                <a:gd name="T51" fmla="*/ 0 h 284"/>
                <a:gd name="T52" fmla="*/ 20 w 154"/>
                <a:gd name="T53" fmla="*/ 7 h 284"/>
                <a:gd name="T54" fmla="*/ 6 w 154"/>
                <a:gd name="T55" fmla="*/ 22 h 284"/>
                <a:gd name="T56" fmla="*/ 0 w 154"/>
                <a:gd name="T57" fmla="*/ 41 h 284"/>
                <a:gd name="T58" fmla="*/ 0 w 154"/>
                <a:gd name="T59" fmla="*/ 62 h 284"/>
                <a:gd name="T60" fmla="*/ 5 w 154"/>
                <a:gd name="T61" fmla="*/ 81 h 284"/>
                <a:gd name="T62" fmla="*/ 12 w 154"/>
                <a:gd name="T63" fmla="*/ 95 h 284"/>
                <a:gd name="T64" fmla="*/ 12 w 154"/>
                <a:gd name="T65" fmla="*/ 95 h 284"/>
                <a:gd name="T66" fmla="*/ 12 w 154"/>
                <a:gd name="T67" fmla="*/ 120 h 284"/>
                <a:gd name="T68" fmla="*/ 12 w 154"/>
                <a:gd name="T69" fmla="*/ 165 h 284"/>
                <a:gd name="T70" fmla="*/ 12 w 154"/>
                <a:gd name="T71" fmla="*/ 190 h 284"/>
                <a:gd name="T72" fmla="*/ 12 w 154"/>
                <a:gd name="T73" fmla="*/ 190 h 28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4"/>
                <a:gd name="T112" fmla="*/ 0 h 284"/>
                <a:gd name="T113" fmla="*/ 154 w 154"/>
                <a:gd name="T114" fmla="*/ 284 h 28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4" h="284">
                  <a:moveTo>
                    <a:pt x="12" y="190"/>
                  </a:moveTo>
                  <a:lnTo>
                    <a:pt x="5" y="204"/>
                  </a:lnTo>
                  <a:lnTo>
                    <a:pt x="0" y="223"/>
                  </a:lnTo>
                  <a:lnTo>
                    <a:pt x="0" y="244"/>
                  </a:lnTo>
                  <a:lnTo>
                    <a:pt x="6" y="263"/>
                  </a:lnTo>
                  <a:lnTo>
                    <a:pt x="20" y="278"/>
                  </a:lnTo>
                  <a:lnTo>
                    <a:pt x="45" y="284"/>
                  </a:lnTo>
                  <a:lnTo>
                    <a:pt x="77" y="281"/>
                  </a:lnTo>
                  <a:lnTo>
                    <a:pt x="102" y="268"/>
                  </a:lnTo>
                  <a:lnTo>
                    <a:pt x="122" y="249"/>
                  </a:lnTo>
                  <a:lnTo>
                    <a:pt x="137" y="229"/>
                  </a:lnTo>
                  <a:lnTo>
                    <a:pt x="146" y="210"/>
                  </a:lnTo>
                  <a:lnTo>
                    <a:pt x="152" y="196"/>
                  </a:lnTo>
                  <a:lnTo>
                    <a:pt x="154" y="190"/>
                  </a:lnTo>
                  <a:lnTo>
                    <a:pt x="154" y="95"/>
                  </a:lnTo>
                  <a:lnTo>
                    <a:pt x="152" y="89"/>
                  </a:lnTo>
                  <a:lnTo>
                    <a:pt x="146" y="75"/>
                  </a:lnTo>
                  <a:lnTo>
                    <a:pt x="137" y="56"/>
                  </a:lnTo>
                  <a:lnTo>
                    <a:pt x="122" y="35"/>
                  </a:lnTo>
                  <a:lnTo>
                    <a:pt x="102" y="17"/>
                  </a:lnTo>
                  <a:lnTo>
                    <a:pt x="77" y="4"/>
                  </a:lnTo>
                  <a:lnTo>
                    <a:pt x="45" y="0"/>
                  </a:lnTo>
                  <a:lnTo>
                    <a:pt x="20" y="7"/>
                  </a:lnTo>
                  <a:lnTo>
                    <a:pt x="6" y="22"/>
                  </a:lnTo>
                  <a:lnTo>
                    <a:pt x="0" y="41"/>
                  </a:lnTo>
                  <a:lnTo>
                    <a:pt x="0" y="62"/>
                  </a:lnTo>
                  <a:lnTo>
                    <a:pt x="5" y="81"/>
                  </a:lnTo>
                  <a:lnTo>
                    <a:pt x="12" y="95"/>
                  </a:lnTo>
                  <a:lnTo>
                    <a:pt x="12" y="120"/>
                  </a:lnTo>
                  <a:lnTo>
                    <a:pt x="12" y="165"/>
                  </a:lnTo>
                  <a:lnTo>
                    <a:pt x="12" y="190"/>
                  </a:lnTo>
                  <a:close/>
                </a:path>
              </a:pathLst>
            </a:custGeom>
            <a:solidFill>
              <a:srgbClr val="C3AAD2"/>
            </a:solidFill>
            <a:ln w="19050" cmpd="sng">
              <a:solidFill>
                <a:srgbClr val="9E7AB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8" name="Freeform 17"/>
            <p:cNvSpPr>
              <a:spLocks noChangeAspect="1"/>
            </p:cNvSpPr>
            <p:nvPr/>
          </p:nvSpPr>
          <p:spPr bwMode="auto">
            <a:xfrm>
              <a:off x="1955" y="977"/>
              <a:ext cx="115" cy="150"/>
            </a:xfrm>
            <a:custGeom>
              <a:avLst/>
              <a:gdLst>
                <a:gd name="T0" fmla="*/ 48 w 48"/>
                <a:gd name="T1" fmla="*/ 0 h 67"/>
                <a:gd name="T2" fmla="*/ 20 w 48"/>
                <a:gd name="T3" fmla="*/ 6 h 67"/>
                <a:gd name="T4" fmla="*/ 5 w 48"/>
                <a:gd name="T5" fmla="*/ 22 h 67"/>
                <a:gd name="T6" fmla="*/ 0 w 48"/>
                <a:gd name="T7" fmla="*/ 43 h 67"/>
                <a:gd name="T8" fmla="*/ 4 w 48"/>
                <a:gd name="T9" fmla="*/ 64 h 67"/>
                <a:gd name="T10" fmla="*/ 4 w 48"/>
                <a:gd name="T11" fmla="*/ 64 h 67"/>
                <a:gd name="T12" fmla="*/ 5 w 48"/>
                <a:gd name="T13" fmla="*/ 65 h 67"/>
                <a:gd name="T14" fmla="*/ 6 w 48"/>
                <a:gd name="T15" fmla="*/ 66 h 67"/>
                <a:gd name="T16" fmla="*/ 8 w 48"/>
                <a:gd name="T17" fmla="*/ 67 h 67"/>
                <a:gd name="T18" fmla="*/ 8 w 48"/>
                <a:gd name="T19" fmla="*/ 67 h 67"/>
                <a:gd name="T20" fmla="*/ 10 w 48"/>
                <a:gd name="T21" fmla="*/ 66 h 67"/>
                <a:gd name="T22" fmla="*/ 11 w 48"/>
                <a:gd name="T23" fmla="*/ 65 h 67"/>
                <a:gd name="T24" fmla="*/ 11 w 48"/>
                <a:gd name="T25" fmla="*/ 63 h 67"/>
                <a:gd name="T26" fmla="*/ 11 w 48"/>
                <a:gd name="T27" fmla="*/ 63 h 67"/>
                <a:gd name="T28" fmla="*/ 10 w 48"/>
                <a:gd name="T29" fmla="*/ 38 h 67"/>
                <a:gd name="T30" fmla="*/ 20 w 48"/>
                <a:gd name="T31" fmla="*/ 14 h 67"/>
                <a:gd name="T32" fmla="*/ 48 w 48"/>
                <a:gd name="T33" fmla="*/ 0 h 67"/>
                <a:gd name="T34" fmla="*/ 48 w 48"/>
                <a:gd name="T35" fmla="*/ 0 h 67"/>
                <a:gd name="T36" fmla="*/ 48 w 48"/>
                <a:gd name="T37" fmla="*/ 0 h 67"/>
                <a:gd name="T38" fmla="*/ 48 w 48"/>
                <a:gd name="T39" fmla="*/ 0 h 67"/>
                <a:gd name="T40" fmla="*/ 48 w 48"/>
                <a:gd name="T41" fmla="*/ 0 h 67"/>
                <a:gd name="T42" fmla="*/ 48 w 48"/>
                <a:gd name="T43" fmla="*/ 0 h 67"/>
                <a:gd name="T44" fmla="*/ 48 w 48"/>
                <a:gd name="T45" fmla="*/ 0 h 67"/>
                <a:gd name="T46" fmla="*/ 48 w 48"/>
                <a:gd name="T47" fmla="*/ 0 h 67"/>
                <a:gd name="T48" fmla="*/ 48 w 48"/>
                <a:gd name="T49" fmla="*/ 0 h 67"/>
                <a:gd name="T50" fmla="*/ 48 w 48"/>
                <a:gd name="T51" fmla="*/ 0 h 67"/>
                <a:gd name="T52" fmla="*/ 48 w 48"/>
                <a:gd name="T53" fmla="*/ 0 h 6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8"/>
                <a:gd name="T82" fmla="*/ 0 h 67"/>
                <a:gd name="T83" fmla="*/ 48 w 48"/>
                <a:gd name="T84" fmla="*/ 67 h 6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8" h="67">
                  <a:moveTo>
                    <a:pt x="48" y="0"/>
                  </a:moveTo>
                  <a:lnTo>
                    <a:pt x="20" y="6"/>
                  </a:lnTo>
                  <a:lnTo>
                    <a:pt x="5" y="22"/>
                  </a:lnTo>
                  <a:lnTo>
                    <a:pt x="0" y="43"/>
                  </a:lnTo>
                  <a:lnTo>
                    <a:pt x="4" y="64"/>
                  </a:lnTo>
                  <a:lnTo>
                    <a:pt x="5" y="65"/>
                  </a:lnTo>
                  <a:lnTo>
                    <a:pt x="6" y="66"/>
                  </a:lnTo>
                  <a:lnTo>
                    <a:pt x="8" y="67"/>
                  </a:lnTo>
                  <a:lnTo>
                    <a:pt x="10" y="66"/>
                  </a:lnTo>
                  <a:lnTo>
                    <a:pt x="11" y="65"/>
                  </a:lnTo>
                  <a:lnTo>
                    <a:pt x="11" y="63"/>
                  </a:lnTo>
                  <a:lnTo>
                    <a:pt x="10" y="38"/>
                  </a:lnTo>
                  <a:lnTo>
                    <a:pt x="20" y="14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Line 18"/>
            <p:cNvSpPr>
              <a:spLocks noChangeAspect="1" noChangeShapeType="1"/>
            </p:cNvSpPr>
            <p:nvPr/>
          </p:nvSpPr>
          <p:spPr bwMode="auto">
            <a:xfrm flipH="1">
              <a:off x="2283" y="1483"/>
              <a:ext cx="284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0" name="Rectangle 19"/>
            <p:cNvSpPr>
              <a:spLocks noChangeArrowheads="1"/>
            </p:cNvSpPr>
            <p:nvPr/>
          </p:nvSpPr>
          <p:spPr bwMode="auto">
            <a:xfrm>
              <a:off x="1908" y="1340"/>
              <a:ext cx="2370" cy="50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1122" y="1509"/>
              <a:ext cx="536" cy="645"/>
              <a:chOff x="3561" y="1713"/>
              <a:chExt cx="339" cy="431"/>
            </a:xfrm>
          </p:grpSpPr>
          <p:sp>
            <p:nvSpPr>
              <p:cNvPr id="29840" name="Freeform 21"/>
              <p:cNvSpPr>
                <a:spLocks noChangeAspect="1"/>
              </p:cNvSpPr>
              <p:nvPr/>
            </p:nvSpPr>
            <p:spPr bwMode="auto">
              <a:xfrm>
                <a:off x="3561" y="1713"/>
                <a:ext cx="339" cy="431"/>
              </a:xfrm>
              <a:custGeom>
                <a:avLst/>
                <a:gdLst>
                  <a:gd name="T0" fmla="*/ 113 w 226"/>
                  <a:gd name="T1" fmla="*/ 0 h 288"/>
                  <a:gd name="T2" fmla="*/ 133 w 226"/>
                  <a:gd name="T3" fmla="*/ 2 h 288"/>
                  <a:gd name="T4" fmla="*/ 152 w 226"/>
                  <a:gd name="T5" fmla="*/ 9 h 288"/>
                  <a:gd name="T6" fmla="*/ 170 w 226"/>
                  <a:gd name="T7" fmla="*/ 20 h 288"/>
                  <a:gd name="T8" fmla="*/ 186 w 226"/>
                  <a:gd name="T9" fmla="*/ 34 h 288"/>
                  <a:gd name="T10" fmla="*/ 199 w 226"/>
                  <a:gd name="T11" fmla="*/ 51 h 288"/>
                  <a:gd name="T12" fmla="*/ 210 w 226"/>
                  <a:gd name="T13" fmla="*/ 71 h 288"/>
                  <a:gd name="T14" fmla="*/ 219 w 226"/>
                  <a:gd name="T15" fmla="*/ 94 h 288"/>
                  <a:gd name="T16" fmla="*/ 224 w 226"/>
                  <a:gd name="T17" fmla="*/ 118 h 288"/>
                  <a:gd name="T18" fmla="*/ 226 w 226"/>
                  <a:gd name="T19" fmla="*/ 144 h 288"/>
                  <a:gd name="T20" fmla="*/ 226 w 226"/>
                  <a:gd name="T21" fmla="*/ 144 h 288"/>
                  <a:gd name="T22" fmla="*/ 224 w 226"/>
                  <a:gd name="T23" fmla="*/ 170 h 288"/>
                  <a:gd name="T24" fmla="*/ 219 w 226"/>
                  <a:gd name="T25" fmla="*/ 194 h 288"/>
                  <a:gd name="T26" fmla="*/ 210 w 226"/>
                  <a:gd name="T27" fmla="*/ 216 h 288"/>
                  <a:gd name="T28" fmla="*/ 199 w 226"/>
                  <a:gd name="T29" fmla="*/ 237 h 288"/>
                  <a:gd name="T30" fmla="*/ 186 w 226"/>
                  <a:gd name="T31" fmla="*/ 254 h 288"/>
                  <a:gd name="T32" fmla="*/ 170 w 226"/>
                  <a:gd name="T33" fmla="*/ 268 h 288"/>
                  <a:gd name="T34" fmla="*/ 152 w 226"/>
                  <a:gd name="T35" fmla="*/ 279 h 288"/>
                  <a:gd name="T36" fmla="*/ 133 w 226"/>
                  <a:gd name="T37" fmla="*/ 286 h 288"/>
                  <a:gd name="T38" fmla="*/ 113 w 226"/>
                  <a:gd name="T39" fmla="*/ 288 h 288"/>
                  <a:gd name="T40" fmla="*/ 113 w 226"/>
                  <a:gd name="T41" fmla="*/ 288 h 288"/>
                  <a:gd name="T42" fmla="*/ 93 w 226"/>
                  <a:gd name="T43" fmla="*/ 286 h 288"/>
                  <a:gd name="T44" fmla="*/ 73 w 226"/>
                  <a:gd name="T45" fmla="*/ 279 h 288"/>
                  <a:gd name="T46" fmla="*/ 56 w 226"/>
                  <a:gd name="T47" fmla="*/ 268 h 288"/>
                  <a:gd name="T48" fmla="*/ 40 w 226"/>
                  <a:gd name="T49" fmla="*/ 254 h 288"/>
                  <a:gd name="T50" fmla="*/ 27 w 226"/>
                  <a:gd name="T51" fmla="*/ 237 h 288"/>
                  <a:gd name="T52" fmla="*/ 15 w 226"/>
                  <a:gd name="T53" fmla="*/ 216 h 288"/>
                  <a:gd name="T54" fmla="*/ 7 w 226"/>
                  <a:gd name="T55" fmla="*/ 194 h 288"/>
                  <a:gd name="T56" fmla="*/ 2 w 226"/>
                  <a:gd name="T57" fmla="*/ 170 h 288"/>
                  <a:gd name="T58" fmla="*/ 0 w 226"/>
                  <a:gd name="T59" fmla="*/ 144 h 288"/>
                  <a:gd name="T60" fmla="*/ 0 w 226"/>
                  <a:gd name="T61" fmla="*/ 144 h 288"/>
                  <a:gd name="T62" fmla="*/ 2 w 226"/>
                  <a:gd name="T63" fmla="*/ 118 h 288"/>
                  <a:gd name="T64" fmla="*/ 7 w 226"/>
                  <a:gd name="T65" fmla="*/ 94 h 288"/>
                  <a:gd name="T66" fmla="*/ 15 w 226"/>
                  <a:gd name="T67" fmla="*/ 71 h 288"/>
                  <a:gd name="T68" fmla="*/ 27 w 226"/>
                  <a:gd name="T69" fmla="*/ 51 h 288"/>
                  <a:gd name="T70" fmla="*/ 40 w 226"/>
                  <a:gd name="T71" fmla="*/ 34 h 288"/>
                  <a:gd name="T72" fmla="*/ 56 w 226"/>
                  <a:gd name="T73" fmla="*/ 20 h 288"/>
                  <a:gd name="T74" fmla="*/ 73 w 226"/>
                  <a:gd name="T75" fmla="*/ 9 h 288"/>
                  <a:gd name="T76" fmla="*/ 93 w 226"/>
                  <a:gd name="T77" fmla="*/ 2 h 288"/>
                  <a:gd name="T78" fmla="*/ 113 w 226"/>
                  <a:gd name="T79" fmla="*/ 0 h 288"/>
                  <a:gd name="T80" fmla="*/ 113 w 226"/>
                  <a:gd name="T81" fmla="*/ 0 h 28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6"/>
                  <a:gd name="T124" fmla="*/ 0 h 288"/>
                  <a:gd name="T125" fmla="*/ 226 w 226"/>
                  <a:gd name="T126" fmla="*/ 288 h 28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6" h="288">
                    <a:moveTo>
                      <a:pt x="113" y="0"/>
                    </a:moveTo>
                    <a:lnTo>
                      <a:pt x="133" y="2"/>
                    </a:lnTo>
                    <a:lnTo>
                      <a:pt x="152" y="9"/>
                    </a:lnTo>
                    <a:lnTo>
                      <a:pt x="170" y="20"/>
                    </a:lnTo>
                    <a:lnTo>
                      <a:pt x="186" y="34"/>
                    </a:lnTo>
                    <a:lnTo>
                      <a:pt x="199" y="51"/>
                    </a:lnTo>
                    <a:lnTo>
                      <a:pt x="210" y="71"/>
                    </a:lnTo>
                    <a:lnTo>
                      <a:pt x="219" y="94"/>
                    </a:lnTo>
                    <a:lnTo>
                      <a:pt x="224" y="118"/>
                    </a:lnTo>
                    <a:lnTo>
                      <a:pt x="226" y="144"/>
                    </a:lnTo>
                    <a:lnTo>
                      <a:pt x="224" y="170"/>
                    </a:lnTo>
                    <a:lnTo>
                      <a:pt x="219" y="194"/>
                    </a:lnTo>
                    <a:lnTo>
                      <a:pt x="210" y="216"/>
                    </a:lnTo>
                    <a:lnTo>
                      <a:pt x="199" y="237"/>
                    </a:lnTo>
                    <a:lnTo>
                      <a:pt x="186" y="254"/>
                    </a:lnTo>
                    <a:lnTo>
                      <a:pt x="170" y="268"/>
                    </a:lnTo>
                    <a:lnTo>
                      <a:pt x="152" y="279"/>
                    </a:lnTo>
                    <a:lnTo>
                      <a:pt x="133" y="286"/>
                    </a:lnTo>
                    <a:lnTo>
                      <a:pt x="113" y="288"/>
                    </a:lnTo>
                    <a:lnTo>
                      <a:pt x="93" y="286"/>
                    </a:lnTo>
                    <a:lnTo>
                      <a:pt x="73" y="279"/>
                    </a:lnTo>
                    <a:lnTo>
                      <a:pt x="56" y="268"/>
                    </a:lnTo>
                    <a:lnTo>
                      <a:pt x="40" y="254"/>
                    </a:lnTo>
                    <a:lnTo>
                      <a:pt x="27" y="237"/>
                    </a:lnTo>
                    <a:lnTo>
                      <a:pt x="15" y="216"/>
                    </a:lnTo>
                    <a:lnTo>
                      <a:pt x="7" y="194"/>
                    </a:lnTo>
                    <a:lnTo>
                      <a:pt x="2" y="170"/>
                    </a:lnTo>
                    <a:lnTo>
                      <a:pt x="0" y="144"/>
                    </a:lnTo>
                    <a:lnTo>
                      <a:pt x="2" y="118"/>
                    </a:lnTo>
                    <a:lnTo>
                      <a:pt x="7" y="94"/>
                    </a:lnTo>
                    <a:lnTo>
                      <a:pt x="15" y="71"/>
                    </a:lnTo>
                    <a:lnTo>
                      <a:pt x="27" y="51"/>
                    </a:lnTo>
                    <a:lnTo>
                      <a:pt x="40" y="34"/>
                    </a:lnTo>
                    <a:lnTo>
                      <a:pt x="56" y="20"/>
                    </a:lnTo>
                    <a:lnTo>
                      <a:pt x="73" y="9"/>
                    </a:lnTo>
                    <a:lnTo>
                      <a:pt x="93" y="2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EAD4E4"/>
              </a:solidFill>
              <a:ln w="1905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41" name="Freeform 22"/>
              <p:cNvSpPr>
                <a:spLocks noChangeAspect="1"/>
              </p:cNvSpPr>
              <p:nvPr/>
            </p:nvSpPr>
            <p:spPr bwMode="auto">
              <a:xfrm>
                <a:off x="3749" y="1830"/>
                <a:ext cx="67" cy="202"/>
              </a:xfrm>
              <a:custGeom>
                <a:avLst/>
                <a:gdLst>
                  <a:gd name="T0" fmla="*/ 37 w 45"/>
                  <a:gd name="T1" fmla="*/ 108 h 135"/>
                  <a:gd name="T2" fmla="*/ 27 w 45"/>
                  <a:gd name="T3" fmla="*/ 96 h 135"/>
                  <a:gd name="T4" fmla="*/ 19 w 45"/>
                  <a:gd name="T5" fmla="*/ 83 h 135"/>
                  <a:gd name="T6" fmla="*/ 15 w 45"/>
                  <a:gd name="T7" fmla="*/ 66 h 135"/>
                  <a:gd name="T8" fmla="*/ 15 w 45"/>
                  <a:gd name="T9" fmla="*/ 66 h 135"/>
                  <a:gd name="T10" fmla="*/ 19 w 45"/>
                  <a:gd name="T11" fmla="*/ 51 h 135"/>
                  <a:gd name="T12" fmla="*/ 27 w 45"/>
                  <a:gd name="T13" fmla="*/ 38 h 135"/>
                  <a:gd name="T14" fmla="*/ 37 w 45"/>
                  <a:gd name="T15" fmla="*/ 27 h 135"/>
                  <a:gd name="T16" fmla="*/ 37 w 45"/>
                  <a:gd name="T17" fmla="*/ 27 h 135"/>
                  <a:gd name="T18" fmla="*/ 42 w 45"/>
                  <a:gd name="T19" fmla="*/ 19 h 135"/>
                  <a:gd name="T20" fmla="*/ 43 w 45"/>
                  <a:gd name="T21" fmla="*/ 9 h 135"/>
                  <a:gd name="T22" fmla="*/ 45 w 45"/>
                  <a:gd name="T23" fmla="*/ 0 h 135"/>
                  <a:gd name="T24" fmla="*/ 45 w 45"/>
                  <a:gd name="T25" fmla="*/ 0 h 135"/>
                  <a:gd name="T26" fmla="*/ 43 w 45"/>
                  <a:gd name="T27" fmla="*/ 7 h 135"/>
                  <a:gd name="T28" fmla="*/ 43 w 45"/>
                  <a:gd name="T29" fmla="*/ 9 h 135"/>
                  <a:gd name="T30" fmla="*/ 45 w 45"/>
                  <a:gd name="T31" fmla="*/ 0 h 135"/>
                  <a:gd name="T32" fmla="*/ 45 w 45"/>
                  <a:gd name="T33" fmla="*/ 0 h 135"/>
                  <a:gd name="T34" fmla="*/ 45 w 45"/>
                  <a:gd name="T35" fmla="*/ 0 h 135"/>
                  <a:gd name="T36" fmla="*/ 45 w 45"/>
                  <a:gd name="T37" fmla="*/ 0 h 135"/>
                  <a:gd name="T38" fmla="*/ 45 w 45"/>
                  <a:gd name="T39" fmla="*/ 0 h 135"/>
                  <a:gd name="T40" fmla="*/ 45 w 45"/>
                  <a:gd name="T41" fmla="*/ 0 h 135"/>
                  <a:gd name="T42" fmla="*/ 42 w 45"/>
                  <a:gd name="T43" fmla="*/ 8 h 135"/>
                  <a:gd name="T44" fmla="*/ 39 w 45"/>
                  <a:gd name="T45" fmla="*/ 17 h 135"/>
                  <a:gd name="T46" fmla="*/ 34 w 45"/>
                  <a:gd name="T47" fmla="*/ 24 h 135"/>
                  <a:gd name="T48" fmla="*/ 34 w 45"/>
                  <a:gd name="T49" fmla="*/ 24 h 135"/>
                  <a:gd name="T50" fmla="*/ 17 w 45"/>
                  <a:gd name="T51" fmla="*/ 36 h 135"/>
                  <a:gd name="T52" fmla="*/ 4 w 45"/>
                  <a:gd name="T53" fmla="*/ 52 h 135"/>
                  <a:gd name="T54" fmla="*/ 0 w 45"/>
                  <a:gd name="T55" fmla="*/ 71 h 135"/>
                  <a:gd name="T56" fmla="*/ 0 w 45"/>
                  <a:gd name="T57" fmla="*/ 71 h 135"/>
                  <a:gd name="T58" fmla="*/ 0 w 45"/>
                  <a:gd name="T59" fmla="*/ 71 h 135"/>
                  <a:gd name="T60" fmla="*/ 0 w 45"/>
                  <a:gd name="T61" fmla="*/ 71 h 135"/>
                  <a:gd name="T62" fmla="*/ 0 w 45"/>
                  <a:gd name="T63" fmla="*/ 72 h 135"/>
                  <a:gd name="T64" fmla="*/ 0 w 45"/>
                  <a:gd name="T65" fmla="*/ 72 h 135"/>
                  <a:gd name="T66" fmla="*/ 7 w 45"/>
                  <a:gd name="T67" fmla="*/ 87 h 135"/>
                  <a:gd name="T68" fmla="*/ 20 w 45"/>
                  <a:gd name="T69" fmla="*/ 100 h 135"/>
                  <a:gd name="T70" fmla="*/ 34 w 45"/>
                  <a:gd name="T71" fmla="*/ 111 h 135"/>
                  <a:gd name="T72" fmla="*/ 34 w 45"/>
                  <a:gd name="T73" fmla="*/ 111 h 135"/>
                  <a:gd name="T74" fmla="*/ 39 w 45"/>
                  <a:gd name="T75" fmla="*/ 118 h 135"/>
                  <a:gd name="T76" fmla="*/ 42 w 45"/>
                  <a:gd name="T77" fmla="*/ 126 h 135"/>
                  <a:gd name="T78" fmla="*/ 45 w 45"/>
                  <a:gd name="T79" fmla="*/ 135 h 135"/>
                  <a:gd name="T80" fmla="*/ 45 w 45"/>
                  <a:gd name="T81" fmla="*/ 135 h 135"/>
                  <a:gd name="T82" fmla="*/ 45 w 45"/>
                  <a:gd name="T83" fmla="*/ 135 h 135"/>
                  <a:gd name="T84" fmla="*/ 45 w 45"/>
                  <a:gd name="T85" fmla="*/ 135 h 135"/>
                  <a:gd name="T86" fmla="*/ 45 w 45"/>
                  <a:gd name="T87" fmla="*/ 135 h 135"/>
                  <a:gd name="T88" fmla="*/ 37 w 45"/>
                  <a:gd name="T89" fmla="*/ 108 h 13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5"/>
                  <a:gd name="T136" fmla="*/ 0 h 135"/>
                  <a:gd name="T137" fmla="*/ 45 w 45"/>
                  <a:gd name="T138" fmla="*/ 135 h 13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5" h="135">
                    <a:moveTo>
                      <a:pt x="37" y="108"/>
                    </a:moveTo>
                    <a:lnTo>
                      <a:pt x="27" y="96"/>
                    </a:lnTo>
                    <a:lnTo>
                      <a:pt x="19" y="83"/>
                    </a:lnTo>
                    <a:lnTo>
                      <a:pt x="15" y="66"/>
                    </a:lnTo>
                    <a:lnTo>
                      <a:pt x="19" y="51"/>
                    </a:lnTo>
                    <a:lnTo>
                      <a:pt x="27" y="38"/>
                    </a:lnTo>
                    <a:lnTo>
                      <a:pt x="37" y="27"/>
                    </a:lnTo>
                    <a:lnTo>
                      <a:pt x="42" y="19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5" y="0"/>
                    </a:lnTo>
                    <a:lnTo>
                      <a:pt x="42" y="8"/>
                    </a:lnTo>
                    <a:lnTo>
                      <a:pt x="39" y="17"/>
                    </a:lnTo>
                    <a:lnTo>
                      <a:pt x="34" y="24"/>
                    </a:lnTo>
                    <a:lnTo>
                      <a:pt x="17" y="36"/>
                    </a:lnTo>
                    <a:lnTo>
                      <a:pt x="4" y="52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7" y="87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39" y="118"/>
                    </a:lnTo>
                    <a:lnTo>
                      <a:pt x="42" y="126"/>
                    </a:lnTo>
                    <a:lnTo>
                      <a:pt x="45" y="135"/>
                    </a:lnTo>
                    <a:lnTo>
                      <a:pt x="37" y="108"/>
                    </a:lnTo>
                    <a:close/>
                  </a:path>
                </a:pathLst>
              </a:custGeom>
              <a:solidFill>
                <a:srgbClr val="E0BCD6"/>
              </a:solidFill>
              <a:ln w="38100" cmpd="sng">
                <a:solidFill>
                  <a:srgbClr val="DEB7D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42" name="Freeform 23"/>
              <p:cNvSpPr>
                <a:spLocks noChangeAspect="1"/>
              </p:cNvSpPr>
              <p:nvPr/>
            </p:nvSpPr>
            <p:spPr bwMode="auto">
              <a:xfrm>
                <a:off x="3599" y="1732"/>
                <a:ext cx="138" cy="113"/>
              </a:xfrm>
              <a:custGeom>
                <a:avLst/>
                <a:gdLst>
                  <a:gd name="T0" fmla="*/ 0 w 92"/>
                  <a:gd name="T1" fmla="*/ 75 h 75"/>
                  <a:gd name="T2" fmla="*/ 16 w 92"/>
                  <a:gd name="T3" fmla="*/ 54 h 75"/>
                  <a:gd name="T4" fmla="*/ 35 w 92"/>
                  <a:gd name="T5" fmla="*/ 36 h 75"/>
                  <a:gd name="T6" fmla="*/ 57 w 92"/>
                  <a:gd name="T7" fmla="*/ 22 h 75"/>
                  <a:gd name="T8" fmla="*/ 82 w 92"/>
                  <a:gd name="T9" fmla="*/ 14 h 75"/>
                  <a:gd name="T10" fmla="*/ 82 w 92"/>
                  <a:gd name="T11" fmla="*/ 14 h 75"/>
                  <a:gd name="T12" fmla="*/ 87 w 92"/>
                  <a:gd name="T13" fmla="*/ 11 h 75"/>
                  <a:gd name="T14" fmla="*/ 90 w 92"/>
                  <a:gd name="T15" fmla="*/ 7 h 75"/>
                  <a:gd name="T16" fmla="*/ 92 w 92"/>
                  <a:gd name="T17" fmla="*/ 4 h 75"/>
                  <a:gd name="T18" fmla="*/ 92 w 92"/>
                  <a:gd name="T19" fmla="*/ 4 h 75"/>
                  <a:gd name="T20" fmla="*/ 87 w 92"/>
                  <a:gd name="T21" fmla="*/ 0 h 75"/>
                  <a:gd name="T22" fmla="*/ 79 w 92"/>
                  <a:gd name="T23" fmla="*/ 0 h 75"/>
                  <a:gd name="T24" fmla="*/ 73 w 92"/>
                  <a:gd name="T25" fmla="*/ 0 h 75"/>
                  <a:gd name="T26" fmla="*/ 73 w 92"/>
                  <a:gd name="T27" fmla="*/ 0 h 75"/>
                  <a:gd name="T28" fmla="*/ 47 w 92"/>
                  <a:gd name="T29" fmla="*/ 11 h 75"/>
                  <a:gd name="T30" fmla="*/ 26 w 92"/>
                  <a:gd name="T31" fmla="*/ 29 h 75"/>
                  <a:gd name="T32" fmla="*/ 10 w 92"/>
                  <a:gd name="T33" fmla="*/ 52 h 75"/>
                  <a:gd name="T34" fmla="*/ 0 w 92"/>
                  <a:gd name="T35" fmla="*/ 75 h 75"/>
                  <a:gd name="T36" fmla="*/ 0 w 92"/>
                  <a:gd name="T37" fmla="*/ 75 h 75"/>
                  <a:gd name="T38" fmla="*/ 0 w 92"/>
                  <a:gd name="T39" fmla="*/ 75 h 75"/>
                  <a:gd name="T40" fmla="*/ 0 w 92"/>
                  <a:gd name="T41" fmla="*/ 75 h 75"/>
                  <a:gd name="T42" fmla="*/ 0 w 92"/>
                  <a:gd name="T43" fmla="*/ 75 h 75"/>
                  <a:gd name="T44" fmla="*/ 0 w 92"/>
                  <a:gd name="T45" fmla="*/ 75 h 75"/>
                  <a:gd name="T46" fmla="*/ 0 w 92"/>
                  <a:gd name="T47" fmla="*/ 75 h 75"/>
                  <a:gd name="T48" fmla="*/ 0 w 92"/>
                  <a:gd name="T49" fmla="*/ 75 h 75"/>
                  <a:gd name="T50" fmla="*/ 0 w 92"/>
                  <a:gd name="T51" fmla="*/ 75 h 75"/>
                  <a:gd name="T52" fmla="*/ 0 w 92"/>
                  <a:gd name="T53" fmla="*/ 75 h 7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2"/>
                  <a:gd name="T82" fmla="*/ 0 h 75"/>
                  <a:gd name="T83" fmla="*/ 92 w 92"/>
                  <a:gd name="T84" fmla="*/ 75 h 7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2" h="75">
                    <a:moveTo>
                      <a:pt x="0" y="75"/>
                    </a:moveTo>
                    <a:lnTo>
                      <a:pt x="16" y="54"/>
                    </a:lnTo>
                    <a:lnTo>
                      <a:pt x="35" y="36"/>
                    </a:lnTo>
                    <a:lnTo>
                      <a:pt x="57" y="22"/>
                    </a:lnTo>
                    <a:lnTo>
                      <a:pt x="82" y="14"/>
                    </a:lnTo>
                    <a:lnTo>
                      <a:pt x="87" y="11"/>
                    </a:lnTo>
                    <a:lnTo>
                      <a:pt x="90" y="7"/>
                    </a:lnTo>
                    <a:lnTo>
                      <a:pt x="92" y="4"/>
                    </a:lnTo>
                    <a:lnTo>
                      <a:pt x="87" y="0"/>
                    </a:lnTo>
                    <a:lnTo>
                      <a:pt x="79" y="0"/>
                    </a:lnTo>
                    <a:lnTo>
                      <a:pt x="73" y="0"/>
                    </a:lnTo>
                    <a:lnTo>
                      <a:pt x="47" y="11"/>
                    </a:lnTo>
                    <a:lnTo>
                      <a:pt x="26" y="29"/>
                    </a:lnTo>
                    <a:lnTo>
                      <a:pt x="10" y="52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43" name="Freeform 24"/>
              <p:cNvSpPr>
                <a:spLocks noChangeAspect="1"/>
              </p:cNvSpPr>
              <p:nvPr/>
            </p:nvSpPr>
            <p:spPr bwMode="auto">
              <a:xfrm>
                <a:off x="3735" y="1824"/>
                <a:ext cx="77" cy="202"/>
              </a:xfrm>
              <a:custGeom>
                <a:avLst/>
                <a:gdLst>
                  <a:gd name="T0" fmla="*/ 50 w 51"/>
                  <a:gd name="T1" fmla="*/ 0 h 135"/>
                  <a:gd name="T2" fmla="*/ 47 w 51"/>
                  <a:gd name="T3" fmla="*/ 8 h 135"/>
                  <a:gd name="T4" fmla="*/ 46 w 51"/>
                  <a:gd name="T5" fmla="*/ 10 h 135"/>
                  <a:gd name="T6" fmla="*/ 50 w 51"/>
                  <a:gd name="T7" fmla="*/ 0 h 135"/>
                  <a:gd name="T8" fmla="*/ 50 w 51"/>
                  <a:gd name="T9" fmla="*/ 0 h 135"/>
                  <a:gd name="T10" fmla="*/ 50 w 51"/>
                  <a:gd name="T11" fmla="*/ 0 h 135"/>
                  <a:gd name="T12" fmla="*/ 50 w 51"/>
                  <a:gd name="T13" fmla="*/ 0 h 135"/>
                  <a:gd name="T14" fmla="*/ 46 w 51"/>
                  <a:gd name="T15" fmla="*/ 9 h 135"/>
                  <a:gd name="T16" fmla="*/ 41 w 51"/>
                  <a:gd name="T17" fmla="*/ 17 h 135"/>
                  <a:gd name="T18" fmla="*/ 34 w 51"/>
                  <a:gd name="T19" fmla="*/ 24 h 135"/>
                  <a:gd name="T20" fmla="*/ 18 w 51"/>
                  <a:gd name="T21" fmla="*/ 37 h 135"/>
                  <a:gd name="T22" fmla="*/ 4 w 51"/>
                  <a:gd name="T23" fmla="*/ 52 h 135"/>
                  <a:gd name="T24" fmla="*/ 0 w 51"/>
                  <a:gd name="T25" fmla="*/ 72 h 135"/>
                  <a:gd name="T26" fmla="*/ 0 w 51"/>
                  <a:gd name="T27" fmla="*/ 72 h 135"/>
                  <a:gd name="T28" fmla="*/ 0 w 51"/>
                  <a:gd name="T29" fmla="*/ 72 h 135"/>
                  <a:gd name="T30" fmla="*/ 0 w 51"/>
                  <a:gd name="T31" fmla="*/ 72 h 135"/>
                  <a:gd name="T32" fmla="*/ 7 w 51"/>
                  <a:gd name="T33" fmla="*/ 88 h 135"/>
                  <a:gd name="T34" fmla="*/ 20 w 51"/>
                  <a:gd name="T35" fmla="*/ 100 h 135"/>
                  <a:gd name="T36" fmla="*/ 34 w 51"/>
                  <a:gd name="T37" fmla="*/ 111 h 135"/>
                  <a:gd name="T38" fmla="*/ 41 w 51"/>
                  <a:gd name="T39" fmla="*/ 119 h 135"/>
                  <a:gd name="T40" fmla="*/ 46 w 51"/>
                  <a:gd name="T41" fmla="*/ 127 h 135"/>
                  <a:gd name="T42" fmla="*/ 51 w 51"/>
                  <a:gd name="T43" fmla="*/ 135 h 13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1"/>
                  <a:gd name="T67" fmla="*/ 0 h 135"/>
                  <a:gd name="T68" fmla="*/ 51 w 51"/>
                  <a:gd name="T69" fmla="*/ 135 h 13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1" h="135">
                    <a:moveTo>
                      <a:pt x="50" y="0"/>
                    </a:moveTo>
                    <a:lnTo>
                      <a:pt x="47" y="8"/>
                    </a:lnTo>
                    <a:lnTo>
                      <a:pt x="46" y="10"/>
                    </a:lnTo>
                    <a:lnTo>
                      <a:pt x="50" y="0"/>
                    </a:lnTo>
                    <a:lnTo>
                      <a:pt x="46" y="9"/>
                    </a:lnTo>
                    <a:lnTo>
                      <a:pt x="41" y="17"/>
                    </a:lnTo>
                    <a:lnTo>
                      <a:pt x="34" y="24"/>
                    </a:lnTo>
                    <a:lnTo>
                      <a:pt x="18" y="37"/>
                    </a:lnTo>
                    <a:lnTo>
                      <a:pt x="4" y="52"/>
                    </a:lnTo>
                    <a:lnTo>
                      <a:pt x="0" y="72"/>
                    </a:lnTo>
                    <a:lnTo>
                      <a:pt x="7" y="88"/>
                    </a:lnTo>
                    <a:lnTo>
                      <a:pt x="20" y="100"/>
                    </a:lnTo>
                    <a:lnTo>
                      <a:pt x="34" y="111"/>
                    </a:lnTo>
                    <a:lnTo>
                      <a:pt x="41" y="119"/>
                    </a:lnTo>
                    <a:lnTo>
                      <a:pt x="46" y="127"/>
                    </a:lnTo>
                    <a:lnTo>
                      <a:pt x="51" y="135"/>
                    </a:lnTo>
                  </a:path>
                </a:pathLst>
              </a:custGeom>
              <a:noFill/>
              <a:ln w="19050" cmpd="sng">
                <a:solidFill>
                  <a:srgbClr val="C8A3C4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22" name="Line 25"/>
            <p:cNvSpPr>
              <a:spLocks noChangeAspect="1" noChangeShapeType="1"/>
            </p:cNvSpPr>
            <p:nvPr/>
          </p:nvSpPr>
          <p:spPr bwMode="auto">
            <a:xfrm>
              <a:off x="2323" y="2168"/>
              <a:ext cx="283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26"/>
            <p:cNvGrpSpPr>
              <a:grpSpLocks/>
            </p:cNvGrpSpPr>
            <p:nvPr/>
          </p:nvGrpSpPr>
          <p:grpSpPr bwMode="auto">
            <a:xfrm>
              <a:off x="2670" y="2073"/>
              <a:ext cx="366" cy="638"/>
              <a:chOff x="4459" y="2091"/>
              <a:chExt cx="231" cy="426"/>
            </a:xfrm>
          </p:grpSpPr>
          <p:sp>
            <p:nvSpPr>
              <p:cNvPr id="29838" name="Freeform 27"/>
              <p:cNvSpPr>
                <a:spLocks noChangeAspect="1"/>
              </p:cNvSpPr>
              <p:nvPr/>
            </p:nvSpPr>
            <p:spPr bwMode="auto">
              <a:xfrm>
                <a:off x="4459" y="2091"/>
                <a:ext cx="231" cy="426"/>
              </a:xfrm>
              <a:custGeom>
                <a:avLst/>
                <a:gdLst>
                  <a:gd name="T0" fmla="*/ 142 w 154"/>
                  <a:gd name="T1" fmla="*/ 189 h 284"/>
                  <a:gd name="T2" fmla="*/ 149 w 154"/>
                  <a:gd name="T3" fmla="*/ 204 h 284"/>
                  <a:gd name="T4" fmla="*/ 154 w 154"/>
                  <a:gd name="T5" fmla="*/ 222 h 284"/>
                  <a:gd name="T6" fmla="*/ 154 w 154"/>
                  <a:gd name="T7" fmla="*/ 243 h 284"/>
                  <a:gd name="T8" fmla="*/ 148 w 154"/>
                  <a:gd name="T9" fmla="*/ 262 h 284"/>
                  <a:gd name="T10" fmla="*/ 134 w 154"/>
                  <a:gd name="T11" fmla="*/ 277 h 284"/>
                  <a:gd name="T12" fmla="*/ 109 w 154"/>
                  <a:gd name="T13" fmla="*/ 284 h 284"/>
                  <a:gd name="T14" fmla="*/ 109 w 154"/>
                  <a:gd name="T15" fmla="*/ 284 h 284"/>
                  <a:gd name="T16" fmla="*/ 77 w 154"/>
                  <a:gd name="T17" fmla="*/ 280 h 284"/>
                  <a:gd name="T18" fmla="*/ 52 w 154"/>
                  <a:gd name="T19" fmla="*/ 268 h 284"/>
                  <a:gd name="T20" fmla="*/ 32 w 154"/>
                  <a:gd name="T21" fmla="*/ 249 h 284"/>
                  <a:gd name="T22" fmla="*/ 17 w 154"/>
                  <a:gd name="T23" fmla="*/ 228 h 284"/>
                  <a:gd name="T24" fmla="*/ 8 w 154"/>
                  <a:gd name="T25" fmla="*/ 209 h 284"/>
                  <a:gd name="T26" fmla="*/ 2 w 154"/>
                  <a:gd name="T27" fmla="*/ 195 h 284"/>
                  <a:gd name="T28" fmla="*/ 0 w 154"/>
                  <a:gd name="T29" fmla="*/ 190 h 284"/>
                  <a:gd name="T30" fmla="*/ 0 w 154"/>
                  <a:gd name="T31" fmla="*/ 190 h 284"/>
                  <a:gd name="T32" fmla="*/ 0 w 154"/>
                  <a:gd name="T33" fmla="*/ 94 h 284"/>
                  <a:gd name="T34" fmla="*/ 0 w 154"/>
                  <a:gd name="T35" fmla="*/ 94 h 284"/>
                  <a:gd name="T36" fmla="*/ 2 w 154"/>
                  <a:gd name="T37" fmla="*/ 89 h 284"/>
                  <a:gd name="T38" fmla="*/ 8 w 154"/>
                  <a:gd name="T39" fmla="*/ 75 h 284"/>
                  <a:gd name="T40" fmla="*/ 17 w 154"/>
                  <a:gd name="T41" fmla="*/ 56 h 284"/>
                  <a:gd name="T42" fmla="*/ 32 w 154"/>
                  <a:gd name="T43" fmla="*/ 35 h 284"/>
                  <a:gd name="T44" fmla="*/ 52 w 154"/>
                  <a:gd name="T45" fmla="*/ 17 h 284"/>
                  <a:gd name="T46" fmla="*/ 77 w 154"/>
                  <a:gd name="T47" fmla="*/ 4 h 284"/>
                  <a:gd name="T48" fmla="*/ 109 w 154"/>
                  <a:gd name="T49" fmla="*/ 0 h 284"/>
                  <a:gd name="T50" fmla="*/ 109 w 154"/>
                  <a:gd name="T51" fmla="*/ 0 h 284"/>
                  <a:gd name="T52" fmla="*/ 134 w 154"/>
                  <a:gd name="T53" fmla="*/ 7 h 284"/>
                  <a:gd name="T54" fmla="*/ 148 w 154"/>
                  <a:gd name="T55" fmla="*/ 22 h 284"/>
                  <a:gd name="T56" fmla="*/ 154 w 154"/>
                  <a:gd name="T57" fmla="*/ 41 h 284"/>
                  <a:gd name="T58" fmla="*/ 154 w 154"/>
                  <a:gd name="T59" fmla="*/ 61 h 284"/>
                  <a:gd name="T60" fmla="*/ 149 w 154"/>
                  <a:gd name="T61" fmla="*/ 81 h 284"/>
                  <a:gd name="T62" fmla="*/ 142 w 154"/>
                  <a:gd name="T63" fmla="*/ 94 h 284"/>
                  <a:gd name="T64" fmla="*/ 142 w 154"/>
                  <a:gd name="T65" fmla="*/ 94 h 284"/>
                  <a:gd name="T66" fmla="*/ 142 w 154"/>
                  <a:gd name="T67" fmla="*/ 119 h 284"/>
                  <a:gd name="T68" fmla="*/ 142 w 154"/>
                  <a:gd name="T69" fmla="*/ 165 h 284"/>
                  <a:gd name="T70" fmla="*/ 142 w 154"/>
                  <a:gd name="T71" fmla="*/ 189 h 284"/>
                  <a:gd name="T72" fmla="*/ 142 w 154"/>
                  <a:gd name="T73" fmla="*/ 189 h 28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4"/>
                  <a:gd name="T112" fmla="*/ 0 h 284"/>
                  <a:gd name="T113" fmla="*/ 154 w 154"/>
                  <a:gd name="T114" fmla="*/ 284 h 28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4" h="284">
                    <a:moveTo>
                      <a:pt x="142" y="189"/>
                    </a:moveTo>
                    <a:lnTo>
                      <a:pt x="149" y="204"/>
                    </a:lnTo>
                    <a:lnTo>
                      <a:pt x="154" y="222"/>
                    </a:lnTo>
                    <a:lnTo>
                      <a:pt x="154" y="243"/>
                    </a:lnTo>
                    <a:lnTo>
                      <a:pt x="148" y="262"/>
                    </a:lnTo>
                    <a:lnTo>
                      <a:pt x="134" y="277"/>
                    </a:lnTo>
                    <a:lnTo>
                      <a:pt x="109" y="284"/>
                    </a:lnTo>
                    <a:lnTo>
                      <a:pt x="77" y="280"/>
                    </a:lnTo>
                    <a:lnTo>
                      <a:pt x="52" y="268"/>
                    </a:lnTo>
                    <a:lnTo>
                      <a:pt x="32" y="249"/>
                    </a:lnTo>
                    <a:lnTo>
                      <a:pt x="17" y="228"/>
                    </a:lnTo>
                    <a:lnTo>
                      <a:pt x="8" y="209"/>
                    </a:lnTo>
                    <a:lnTo>
                      <a:pt x="2" y="195"/>
                    </a:lnTo>
                    <a:lnTo>
                      <a:pt x="0" y="190"/>
                    </a:lnTo>
                    <a:lnTo>
                      <a:pt x="0" y="94"/>
                    </a:lnTo>
                    <a:lnTo>
                      <a:pt x="2" y="89"/>
                    </a:lnTo>
                    <a:lnTo>
                      <a:pt x="8" y="75"/>
                    </a:lnTo>
                    <a:lnTo>
                      <a:pt x="17" y="56"/>
                    </a:lnTo>
                    <a:lnTo>
                      <a:pt x="32" y="35"/>
                    </a:lnTo>
                    <a:lnTo>
                      <a:pt x="52" y="17"/>
                    </a:lnTo>
                    <a:lnTo>
                      <a:pt x="77" y="4"/>
                    </a:lnTo>
                    <a:lnTo>
                      <a:pt x="109" y="0"/>
                    </a:lnTo>
                    <a:lnTo>
                      <a:pt x="134" y="7"/>
                    </a:lnTo>
                    <a:lnTo>
                      <a:pt x="148" y="22"/>
                    </a:lnTo>
                    <a:lnTo>
                      <a:pt x="154" y="41"/>
                    </a:lnTo>
                    <a:lnTo>
                      <a:pt x="154" y="61"/>
                    </a:lnTo>
                    <a:lnTo>
                      <a:pt x="149" y="81"/>
                    </a:lnTo>
                    <a:lnTo>
                      <a:pt x="142" y="94"/>
                    </a:lnTo>
                    <a:lnTo>
                      <a:pt x="142" y="119"/>
                    </a:lnTo>
                    <a:lnTo>
                      <a:pt x="142" y="165"/>
                    </a:lnTo>
                    <a:lnTo>
                      <a:pt x="142" y="189"/>
                    </a:lnTo>
                    <a:close/>
                  </a:path>
                </a:pathLst>
              </a:custGeom>
              <a:solidFill>
                <a:srgbClr val="C3AAD2"/>
              </a:solidFill>
              <a:ln w="19050" cmpd="sng">
                <a:solidFill>
                  <a:srgbClr val="9E7AB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39" name="Freeform 28"/>
              <p:cNvSpPr>
                <a:spLocks noChangeAspect="1"/>
              </p:cNvSpPr>
              <p:nvPr/>
            </p:nvSpPr>
            <p:spPr bwMode="auto">
              <a:xfrm>
                <a:off x="4515" y="2114"/>
                <a:ext cx="123" cy="66"/>
              </a:xfrm>
              <a:custGeom>
                <a:avLst/>
                <a:gdLst>
                  <a:gd name="T0" fmla="*/ 0 w 82"/>
                  <a:gd name="T1" fmla="*/ 44 h 44"/>
                  <a:gd name="T2" fmla="*/ 18 w 82"/>
                  <a:gd name="T3" fmla="*/ 26 h 44"/>
                  <a:gd name="T4" fmla="*/ 43 w 82"/>
                  <a:gd name="T5" fmla="*/ 13 h 44"/>
                  <a:gd name="T6" fmla="*/ 70 w 82"/>
                  <a:gd name="T7" fmla="*/ 9 h 44"/>
                  <a:gd name="T8" fmla="*/ 70 w 82"/>
                  <a:gd name="T9" fmla="*/ 9 h 44"/>
                  <a:gd name="T10" fmla="*/ 78 w 82"/>
                  <a:gd name="T11" fmla="*/ 7 h 44"/>
                  <a:gd name="T12" fmla="*/ 82 w 82"/>
                  <a:gd name="T13" fmla="*/ 3 h 44"/>
                  <a:gd name="T14" fmla="*/ 71 w 82"/>
                  <a:gd name="T15" fmla="*/ 0 h 44"/>
                  <a:gd name="T16" fmla="*/ 71 w 82"/>
                  <a:gd name="T17" fmla="*/ 0 h 44"/>
                  <a:gd name="T18" fmla="*/ 31 w 82"/>
                  <a:gd name="T19" fmla="*/ 9 h 44"/>
                  <a:gd name="T20" fmla="*/ 7 w 82"/>
                  <a:gd name="T21" fmla="*/ 32 h 44"/>
                  <a:gd name="T22" fmla="*/ 0 w 82"/>
                  <a:gd name="T23" fmla="*/ 44 h 44"/>
                  <a:gd name="T24" fmla="*/ 0 w 82"/>
                  <a:gd name="T25" fmla="*/ 44 h 4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2"/>
                  <a:gd name="T40" fmla="*/ 0 h 44"/>
                  <a:gd name="T41" fmla="*/ 82 w 82"/>
                  <a:gd name="T42" fmla="*/ 44 h 4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2" h="44">
                    <a:moveTo>
                      <a:pt x="0" y="44"/>
                    </a:moveTo>
                    <a:lnTo>
                      <a:pt x="18" y="26"/>
                    </a:lnTo>
                    <a:lnTo>
                      <a:pt x="43" y="13"/>
                    </a:lnTo>
                    <a:lnTo>
                      <a:pt x="70" y="9"/>
                    </a:lnTo>
                    <a:lnTo>
                      <a:pt x="78" y="7"/>
                    </a:lnTo>
                    <a:lnTo>
                      <a:pt x="82" y="3"/>
                    </a:lnTo>
                    <a:lnTo>
                      <a:pt x="71" y="0"/>
                    </a:lnTo>
                    <a:lnTo>
                      <a:pt x="31" y="9"/>
                    </a:lnTo>
                    <a:lnTo>
                      <a:pt x="7" y="32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29"/>
            <p:cNvGrpSpPr>
              <a:grpSpLocks noChangeAspect="1"/>
            </p:cNvGrpSpPr>
            <p:nvPr/>
          </p:nvGrpSpPr>
          <p:grpSpPr bwMode="auto">
            <a:xfrm>
              <a:off x="2227" y="2254"/>
              <a:ext cx="370" cy="132"/>
              <a:chOff x="3109" y="911"/>
              <a:chExt cx="156" cy="59"/>
            </a:xfrm>
          </p:grpSpPr>
          <p:sp>
            <p:nvSpPr>
              <p:cNvPr id="29834" name="Rectangle 30"/>
              <p:cNvSpPr>
                <a:spLocks noChangeAspect="1" noChangeArrowheads="1"/>
              </p:cNvSpPr>
              <p:nvPr/>
            </p:nvSpPr>
            <p:spPr bwMode="auto">
              <a:xfrm>
                <a:off x="3109" y="911"/>
                <a:ext cx="156" cy="23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spcBef>
                    <a:spcPct val="0"/>
                  </a:spcBef>
                </a:pPr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29835" name="Rectangle 31"/>
              <p:cNvSpPr>
                <a:spLocks noChangeAspect="1" noChangeArrowheads="1"/>
              </p:cNvSpPr>
              <p:nvPr/>
            </p:nvSpPr>
            <p:spPr bwMode="auto">
              <a:xfrm>
                <a:off x="3232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36" name="Rectangle 32"/>
              <p:cNvSpPr>
                <a:spLocks noChangeAspect="1" noChangeArrowheads="1"/>
              </p:cNvSpPr>
              <p:nvPr/>
            </p:nvSpPr>
            <p:spPr bwMode="auto">
              <a:xfrm>
                <a:off x="3184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37" name="Rectangle 33"/>
              <p:cNvSpPr>
                <a:spLocks noChangeAspect="1" noChangeArrowheads="1"/>
              </p:cNvSpPr>
              <p:nvPr/>
            </p:nvSpPr>
            <p:spPr bwMode="auto">
              <a:xfrm>
                <a:off x="3137" y="922"/>
                <a:ext cx="7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25" name="Rectangle 34"/>
            <p:cNvSpPr>
              <a:spLocks noChangeArrowheads="1"/>
            </p:cNvSpPr>
            <p:nvPr/>
          </p:nvSpPr>
          <p:spPr bwMode="auto">
            <a:xfrm>
              <a:off x="2613" y="2254"/>
              <a:ext cx="192" cy="5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6" name="Text Box 35"/>
            <p:cNvSpPr txBox="1">
              <a:spLocks noChangeAspect="1" noChangeArrowheads="1"/>
            </p:cNvSpPr>
            <p:nvPr/>
          </p:nvSpPr>
          <p:spPr bwMode="auto">
            <a:xfrm>
              <a:off x="1935" y="2097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 5’</a:t>
              </a:r>
            </a:p>
          </p:txBody>
        </p:sp>
        <p:sp>
          <p:nvSpPr>
            <p:cNvPr id="29727" name="Text Box 36"/>
            <p:cNvSpPr txBox="1">
              <a:spLocks noChangeAspect="1" noChangeArrowheads="1"/>
            </p:cNvSpPr>
            <p:nvPr/>
          </p:nvSpPr>
          <p:spPr bwMode="auto">
            <a:xfrm>
              <a:off x="2921" y="2143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 3’</a:t>
              </a:r>
            </a:p>
          </p:txBody>
        </p:sp>
        <p:sp>
          <p:nvSpPr>
            <p:cNvPr id="29728" name="Text Box 37"/>
            <p:cNvSpPr txBox="1">
              <a:spLocks noChangeAspect="1" noChangeArrowheads="1"/>
            </p:cNvSpPr>
            <p:nvPr/>
          </p:nvSpPr>
          <p:spPr bwMode="auto">
            <a:xfrm>
              <a:off x="378" y="1601"/>
              <a:ext cx="2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5’</a:t>
              </a:r>
            </a:p>
          </p:txBody>
        </p:sp>
        <p:sp>
          <p:nvSpPr>
            <p:cNvPr id="29729" name="Text Box 38"/>
            <p:cNvSpPr txBox="1">
              <a:spLocks noChangeAspect="1" noChangeArrowheads="1"/>
            </p:cNvSpPr>
            <p:nvPr/>
          </p:nvSpPr>
          <p:spPr bwMode="auto">
            <a:xfrm>
              <a:off x="327" y="1822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 3’</a:t>
              </a:r>
            </a:p>
          </p:txBody>
        </p:sp>
        <p:sp>
          <p:nvSpPr>
            <p:cNvPr id="29730" name="Text Box 39"/>
            <p:cNvSpPr txBox="1">
              <a:spLocks noChangeAspect="1" noChangeArrowheads="1"/>
            </p:cNvSpPr>
            <p:nvPr/>
          </p:nvSpPr>
          <p:spPr bwMode="auto">
            <a:xfrm>
              <a:off x="1674" y="1284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 3’</a:t>
              </a:r>
            </a:p>
          </p:txBody>
        </p:sp>
        <p:sp>
          <p:nvSpPr>
            <p:cNvPr id="29731" name="Text Box 40"/>
            <p:cNvSpPr txBox="1">
              <a:spLocks noChangeAspect="1" noChangeArrowheads="1"/>
            </p:cNvSpPr>
            <p:nvPr/>
          </p:nvSpPr>
          <p:spPr bwMode="auto">
            <a:xfrm>
              <a:off x="3034" y="2145"/>
              <a:ext cx="2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>
                <a:spcBef>
                  <a:spcPct val="0"/>
                </a:spcBef>
              </a:pPr>
              <a:r>
                <a:rPr lang="en-US" sz="1800" b="1">
                  <a:latin typeface="Times New Roman" pitchFamily="18" charset="0"/>
                </a:rPr>
                <a:t> 5’</a:t>
              </a:r>
            </a:p>
          </p:txBody>
        </p:sp>
        <p:sp>
          <p:nvSpPr>
            <p:cNvPr id="29732" name="Line 41"/>
            <p:cNvSpPr>
              <a:spLocks noChangeAspect="1" noChangeShapeType="1"/>
            </p:cNvSpPr>
            <p:nvPr/>
          </p:nvSpPr>
          <p:spPr bwMode="auto">
            <a:xfrm>
              <a:off x="3391" y="2142"/>
              <a:ext cx="283" cy="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sm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Rectangle 42"/>
            <p:cNvSpPr>
              <a:spLocks noChangeArrowheads="1"/>
            </p:cNvSpPr>
            <p:nvPr/>
          </p:nvSpPr>
          <p:spPr bwMode="auto">
            <a:xfrm>
              <a:off x="3543" y="2235"/>
              <a:ext cx="483" cy="5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43"/>
            <p:cNvGrpSpPr>
              <a:grpSpLocks noChangeAspect="1"/>
            </p:cNvGrpSpPr>
            <p:nvPr/>
          </p:nvGrpSpPr>
          <p:grpSpPr bwMode="auto">
            <a:xfrm>
              <a:off x="3239" y="2235"/>
              <a:ext cx="371" cy="132"/>
              <a:chOff x="3109" y="911"/>
              <a:chExt cx="156" cy="59"/>
            </a:xfrm>
          </p:grpSpPr>
          <p:sp>
            <p:nvSpPr>
              <p:cNvPr id="29830" name="Rectangle 44"/>
              <p:cNvSpPr>
                <a:spLocks noChangeAspect="1" noChangeArrowheads="1"/>
              </p:cNvSpPr>
              <p:nvPr/>
            </p:nvSpPr>
            <p:spPr bwMode="auto">
              <a:xfrm>
                <a:off x="3109" y="911"/>
                <a:ext cx="156" cy="23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spcBef>
                    <a:spcPct val="0"/>
                  </a:spcBef>
                </a:pPr>
                <a:endParaRPr lang="en-US" sz="1800">
                  <a:latin typeface="Times New Roman" pitchFamily="18" charset="0"/>
                </a:endParaRPr>
              </a:p>
            </p:txBody>
          </p:sp>
          <p:sp>
            <p:nvSpPr>
              <p:cNvPr id="29831" name="Rectangle 45"/>
              <p:cNvSpPr>
                <a:spLocks noChangeAspect="1" noChangeArrowheads="1"/>
              </p:cNvSpPr>
              <p:nvPr/>
            </p:nvSpPr>
            <p:spPr bwMode="auto">
              <a:xfrm>
                <a:off x="3232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32" name="Rectangle 46"/>
              <p:cNvSpPr>
                <a:spLocks noChangeAspect="1" noChangeArrowheads="1"/>
              </p:cNvSpPr>
              <p:nvPr/>
            </p:nvSpPr>
            <p:spPr bwMode="auto">
              <a:xfrm>
                <a:off x="3184" y="922"/>
                <a:ext cx="8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33" name="Rectangle 47"/>
              <p:cNvSpPr>
                <a:spLocks noChangeAspect="1" noChangeArrowheads="1"/>
              </p:cNvSpPr>
              <p:nvPr/>
            </p:nvSpPr>
            <p:spPr bwMode="auto">
              <a:xfrm>
                <a:off x="3137" y="922"/>
                <a:ext cx="7" cy="48"/>
              </a:xfrm>
              <a:prstGeom prst="rect">
                <a:avLst/>
              </a:prstGeom>
              <a:solidFill>
                <a:srgbClr val="437631"/>
              </a:solidFill>
              <a:ln w="19050">
                <a:solidFill>
                  <a:srgbClr val="43763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35" name="Freeform 48"/>
            <p:cNvSpPr>
              <a:spLocks noChangeAspect="1"/>
            </p:cNvSpPr>
            <p:nvPr/>
          </p:nvSpPr>
          <p:spPr bwMode="auto">
            <a:xfrm>
              <a:off x="1252" y="1692"/>
              <a:ext cx="33" cy="117"/>
            </a:xfrm>
            <a:custGeom>
              <a:avLst/>
              <a:gdLst>
                <a:gd name="T0" fmla="*/ 0 w 14"/>
                <a:gd name="T1" fmla="*/ 0 h 52"/>
                <a:gd name="T2" fmla="*/ 6 w 14"/>
                <a:gd name="T3" fmla="*/ 52 h 52"/>
                <a:gd name="T4" fmla="*/ 14 w 14"/>
                <a:gd name="T5" fmla="*/ 51 h 52"/>
                <a:gd name="T6" fmla="*/ 7 w 14"/>
                <a:gd name="T7" fmla="*/ 0 h 52"/>
                <a:gd name="T8" fmla="*/ 0 w 14"/>
                <a:gd name="T9" fmla="*/ 0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52"/>
                <a:gd name="T17" fmla="*/ 14 w 1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52">
                  <a:moveTo>
                    <a:pt x="0" y="0"/>
                  </a:moveTo>
                  <a:lnTo>
                    <a:pt x="6" y="52"/>
                  </a:lnTo>
                  <a:lnTo>
                    <a:pt x="14" y="51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6" name="Freeform 49"/>
            <p:cNvSpPr>
              <a:spLocks noChangeAspect="1"/>
            </p:cNvSpPr>
            <p:nvPr/>
          </p:nvSpPr>
          <p:spPr bwMode="auto">
            <a:xfrm>
              <a:off x="1323" y="1668"/>
              <a:ext cx="73" cy="109"/>
            </a:xfrm>
            <a:custGeom>
              <a:avLst/>
              <a:gdLst>
                <a:gd name="T0" fmla="*/ 0 w 31"/>
                <a:gd name="T1" fmla="*/ 3 h 49"/>
                <a:gd name="T2" fmla="*/ 24 w 31"/>
                <a:gd name="T3" fmla="*/ 49 h 49"/>
                <a:gd name="T4" fmla="*/ 31 w 31"/>
                <a:gd name="T5" fmla="*/ 46 h 49"/>
                <a:gd name="T6" fmla="*/ 8 w 31"/>
                <a:gd name="T7" fmla="*/ 0 h 49"/>
                <a:gd name="T8" fmla="*/ 0 w 31"/>
                <a:gd name="T9" fmla="*/ 3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49"/>
                <a:gd name="T17" fmla="*/ 31 w 31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49">
                  <a:moveTo>
                    <a:pt x="0" y="3"/>
                  </a:moveTo>
                  <a:lnTo>
                    <a:pt x="24" y="49"/>
                  </a:lnTo>
                  <a:lnTo>
                    <a:pt x="31" y="46"/>
                  </a:lnTo>
                  <a:lnTo>
                    <a:pt x="8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7" name="Freeform 50"/>
            <p:cNvSpPr>
              <a:spLocks noChangeAspect="1"/>
            </p:cNvSpPr>
            <p:nvPr/>
          </p:nvSpPr>
          <p:spPr bwMode="auto">
            <a:xfrm>
              <a:off x="1398" y="1611"/>
              <a:ext cx="95" cy="97"/>
            </a:xfrm>
            <a:custGeom>
              <a:avLst/>
              <a:gdLst>
                <a:gd name="T0" fmla="*/ 0 w 40"/>
                <a:gd name="T1" fmla="*/ 5 h 43"/>
                <a:gd name="T2" fmla="*/ 35 w 40"/>
                <a:gd name="T3" fmla="*/ 43 h 43"/>
                <a:gd name="T4" fmla="*/ 40 w 40"/>
                <a:gd name="T5" fmla="*/ 38 h 43"/>
                <a:gd name="T6" fmla="*/ 6 w 40"/>
                <a:gd name="T7" fmla="*/ 0 h 43"/>
                <a:gd name="T8" fmla="*/ 0 w 40"/>
                <a:gd name="T9" fmla="*/ 5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3"/>
                <a:gd name="T17" fmla="*/ 40 w 4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3">
                  <a:moveTo>
                    <a:pt x="0" y="5"/>
                  </a:moveTo>
                  <a:lnTo>
                    <a:pt x="35" y="43"/>
                  </a:lnTo>
                  <a:lnTo>
                    <a:pt x="40" y="38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8" name="Freeform 51"/>
            <p:cNvSpPr>
              <a:spLocks noChangeAspect="1"/>
            </p:cNvSpPr>
            <p:nvPr/>
          </p:nvSpPr>
          <p:spPr bwMode="auto">
            <a:xfrm>
              <a:off x="1474" y="1533"/>
              <a:ext cx="112" cy="81"/>
            </a:xfrm>
            <a:custGeom>
              <a:avLst/>
              <a:gdLst>
                <a:gd name="T0" fmla="*/ 0 w 47"/>
                <a:gd name="T1" fmla="*/ 6 h 36"/>
                <a:gd name="T2" fmla="*/ 43 w 47"/>
                <a:gd name="T3" fmla="*/ 36 h 36"/>
                <a:gd name="T4" fmla="*/ 47 w 47"/>
                <a:gd name="T5" fmla="*/ 30 h 36"/>
                <a:gd name="T6" fmla="*/ 5 w 47"/>
                <a:gd name="T7" fmla="*/ 0 h 36"/>
                <a:gd name="T8" fmla="*/ 0 w 47"/>
                <a:gd name="T9" fmla="*/ 6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36"/>
                <a:gd name="T17" fmla="*/ 47 w 47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36">
                  <a:moveTo>
                    <a:pt x="0" y="6"/>
                  </a:moveTo>
                  <a:lnTo>
                    <a:pt x="43" y="36"/>
                  </a:lnTo>
                  <a:lnTo>
                    <a:pt x="47" y="30"/>
                  </a:lnTo>
                  <a:lnTo>
                    <a:pt x="5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9" name="Freeform 52"/>
            <p:cNvSpPr>
              <a:spLocks noChangeAspect="1"/>
            </p:cNvSpPr>
            <p:nvPr/>
          </p:nvSpPr>
          <p:spPr bwMode="auto">
            <a:xfrm>
              <a:off x="1539" y="1436"/>
              <a:ext cx="115" cy="74"/>
            </a:xfrm>
            <a:custGeom>
              <a:avLst/>
              <a:gdLst>
                <a:gd name="T0" fmla="*/ 0 w 49"/>
                <a:gd name="T1" fmla="*/ 7 h 33"/>
                <a:gd name="T2" fmla="*/ 45 w 49"/>
                <a:gd name="T3" fmla="*/ 33 h 33"/>
                <a:gd name="T4" fmla="*/ 49 w 49"/>
                <a:gd name="T5" fmla="*/ 27 h 33"/>
                <a:gd name="T6" fmla="*/ 5 w 49"/>
                <a:gd name="T7" fmla="*/ 0 h 33"/>
                <a:gd name="T8" fmla="*/ 0 w 49"/>
                <a:gd name="T9" fmla="*/ 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3"/>
                <a:gd name="T17" fmla="*/ 49 w 4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3">
                  <a:moveTo>
                    <a:pt x="0" y="7"/>
                  </a:moveTo>
                  <a:lnTo>
                    <a:pt x="45" y="33"/>
                  </a:lnTo>
                  <a:lnTo>
                    <a:pt x="49" y="27"/>
                  </a:lnTo>
                  <a:lnTo>
                    <a:pt x="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0" name="Freeform 53"/>
            <p:cNvSpPr>
              <a:spLocks noChangeAspect="1"/>
            </p:cNvSpPr>
            <p:nvPr/>
          </p:nvSpPr>
          <p:spPr bwMode="auto">
            <a:xfrm>
              <a:off x="1605" y="1335"/>
              <a:ext cx="105" cy="83"/>
            </a:xfrm>
            <a:custGeom>
              <a:avLst/>
              <a:gdLst>
                <a:gd name="T0" fmla="*/ 0 w 44"/>
                <a:gd name="T1" fmla="*/ 7 h 37"/>
                <a:gd name="T2" fmla="*/ 39 w 44"/>
                <a:gd name="T3" fmla="*/ 37 h 37"/>
                <a:gd name="T4" fmla="*/ 44 w 44"/>
                <a:gd name="T5" fmla="*/ 30 h 37"/>
                <a:gd name="T6" fmla="*/ 5 w 44"/>
                <a:gd name="T7" fmla="*/ 0 h 37"/>
                <a:gd name="T8" fmla="*/ 0 w 44"/>
                <a:gd name="T9" fmla="*/ 7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7"/>
                <a:gd name="T17" fmla="*/ 44 w 44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7">
                  <a:moveTo>
                    <a:pt x="0" y="7"/>
                  </a:moveTo>
                  <a:lnTo>
                    <a:pt x="39" y="37"/>
                  </a:lnTo>
                  <a:lnTo>
                    <a:pt x="44" y="30"/>
                  </a:lnTo>
                  <a:lnTo>
                    <a:pt x="5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1" name="Freeform 54"/>
            <p:cNvSpPr>
              <a:spLocks noChangeAspect="1"/>
            </p:cNvSpPr>
            <p:nvPr/>
          </p:nvSpPr>
          <p:spPr bwMode="auto">
            <a:xfrm>
              <a:off x="1697" y="1238"/>
              <a:ext cx="82" cy="102"/>
            </a:xfrm>
            <a:custGeom>
              <a:avLst/>
              <a:gdLst>
                <a:gd name="T0" fmla="*/ 0 w 35"/>
                <a:gd name="T1" fmla="*/ 5 h 45"/>
                <a:gd name="T2" fmla="*/ 29 w 35"/>
                <a:gd name="T3" fmla="*/ 45 h 45"/>
                <a:gd name="T4" fmla="*/ 35 w 35"/>
                <a:gd name="T5" fmla="*/ 40 h 45"/>
                <a:gd name="T6" fmla="*/ 6 w 35"/>
                <a:gd name="T7" fmla="*/ 0 h 45"/>
                <a:gd name="T8" fmla="*/ 0 w 35"/>
                <a:gd name="T9" fmla="*/ 5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5"/>
                <a:gd name="T17" fmla="*/ 35 w 35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5">
                  <a:moveTo>
                    <a:pt x="0" y="5"/>
                  </a:moveTo>
                  <a:lnTo>
                    <a:pt x="29" y="45"/>
                  </a:lnTo>
                  <a:lnTo>
                    <a:pt x="35" y="40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2" name="Freeform 55"/>
            <p:cNvSpPr>
              <a:spLocks noChangeAspect="1"/>
            </p:cNvSpPr>
            <p:nvPr/>
          </p:nvSpPr>
          <p:spPr bwMode="auto">
            <a:xfrm>
              <a:off x="1819" y="1184"/>
              <a:ext cx="52" cy="108"/>
            </a:xfrm>
            <a:custGeom>
              <a:avLst/>
              <a:gdLst>
                <a:gd name="T0" fmla="*/ 0 w 22"/>
                <a:gd name="T1" fmla="*/ 2 h 48"/>
                <a:gd name="T2" fmla="*/ 15 w 22"/>
                <a:gd name="T3" fmla="*/ 48 h 48"/>
                <a:gd name="T4" fmla="*/ 22 w 22"/>
                <a:gd name="T5" fmla="*/ 46 h 48"/>
                <a:gd name="T6" fmla="*/ 7 w 22"/>
                <a:gd name="T7" fmla="*/ 0 h 48"/>
                <a:gd name="T8" fmla="*/ 0 w 22"/>
                <a:gd name="T9" fmla="*/ 2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48"/>
                <a:gd name="T17" fmla="*/ 22 w 22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48">
                  <a:moveTo>
                    <a:pt x="0" y="2"/>
                  </a:moveTo>
                  <a:lnTo>
                    <a:pt x="15" y="48"/>
                  </a:lnTo>
                  <a:lnTo>
                    <a:pt x="22" y="46"/>
                  </a:lnTo>
                  <a:lnTo>
                    <a:pt x="7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3" name="Freeform 56"/>
            <p:cNvSpPr>
              <a:spLocks noChangeAspect="1"/>
            </p:cNvSpPr>
            <p:nvPr/>
          </p:nvSpPr>
          <p:spPr bwMode="auto">
            <a:xfrm>
              <a:off x="1252" y="1838"/>
              <a:ext cx="33" cy="117"/>
            </a:xfrm>
            <a:custGeom>
              <a:avLst/>
              <a:gdLst>
                <a:gd name="T0" fmla="*/ 0 w 14"/>
                <a:gd name="T1" fmla="*/ 51 h 52"/>
                <a:gd name="T2" fmla="*/ 7 w 14"/>
                <a:gd name="T3" fmla="*/ 52 h 52"/>
                <a:gd name="T4" fmla="*/ 14 w 14"/>
                <a:gd name="T5" fmla="*/ 1 h 52"/>
                <a:gd name="T6" fmla="*/ 6 w 14"/>
                <a:gd name="T7" fmla="*/ 0 h 52"/>
                <a:gd name="T8" fmla="*/ 0 w 14"/>
                <a:gd name="T9" fmla="*/ 51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52"/>
                <a:gd name="T17" fmla="*/ 14 w 14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52">
                  <a:moveTo>
                    <a:pt x="0" y="51"/>
                  </a:moveTo>
                  <a:lnTo>
                    <a:pt x="7" y="52"/>
                  </a:lnTo>
                  <a:lnTo>
                    <a:pt x="14" y="1"/>
                  </a:lnTo>
                  <a:lnTo>
                    <a:pt x="6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4" name="Freeform 57"/>
            <p:cNvSpPr>
              <a:spLocks noChangeAspect="1"/>
            </p:cNvSpPr>
            <p:nvPr/>
          </p:nvSpPr>
          <p:spPr bwMode="auto">
            <a:xfrm>
              <a:off x="1323" y="1867"/>
              <a:ext cx="73" cy="112"/>
            </a:xfrm>
            <a:custGeom>
              <a:avLst/>
              <a:gdLst>
                <a:gd name="T0" fmla="*/ 0 w 31"/>
                <a:gd name="T1" fmla="*/ 46 h 50"/>
                <a:gd name="T2" fmla="*/ 8 w 31"/>
                <a:gd name="T3" fmla="*/ 50 h 50"/>
                <a:gd name="T4" fmla="*/ 31 w 31"/>
                <a:gd name="T5" fmla="*/ 4 h 50"/>
                <a:gd name="T6" fmla="*/ 24 w 31"/>
                <a:gd name="T7" fmla="*/ 0 h 50"/>
                <a:gd name="T8" fmla="*/ 0 w 31"/>
                <a:gd name="T9" fmla="*/ 46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50"/>
                <a:gd name="T17" fmla="*/ 31 w 31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50">
                  <a:moveTo>
                    <a:pt x="0" y="46"/>
                  </a:moveTo>
                  <a:lnTo>
                    <a:pt x="8" y="50"/>
                  </a:lnTo>
                  <a:lnTo>
                    <a:pt x="31" y="4"/>
                  </a:lnTo>
                  <a:lnTo>
                    <a:pt x="24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5" name="Freeform 58"/>
            <p:cNvSpPr>
              <a:spLocks noChangeAspect="1"/>
            </p:cNvSpPr>
            <p:nvPr/>
          </p:nvSpPr>
          <p:spPr bwMode="auto">
            <a:xfrm>
              <a:off x="1398" y="1939"/>
              <a:ext cx="95" cy="97"/>
            </a:xfrm>
            <a:custGeom>
              <a:avLst/>
              <a:gdLst>
                <a:gd name="T0" fmla="*/ 0 w 40"/>
                <a:gd name="T1" fmla="*/ 38 h 43"/>
                <a:gd name="T2" fmla="*/ 6 w 40"/>
                <a:gd name="T3" fmla="*/ 43 h 43"/>
                <a:gd name="T4" fmla="*/ 40 w 40"/>
                <a:gd name="T5" fmla="*/ 5 h 43"/>
                <a:gd name="T6" fmla="*/ 35 w 40"/>
                <a:gd name="T7" fmla="*/ 0 h 43"/>
                <a:gd name="T8" fmla="*/ 0 w 40"/>
                <a:gd name="T9" fmla="*/ 38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43"/>
                <a:gd name="T17" fmla="*/ 40 w 4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43">
                  <a:moveTo>
                    <a:pt x="0" y="38"/>
                  </a:moveTo>
                  <a:lnTo>
                    <a:pt x="6" y="43"/>
                  </a:lnTo>
                  <a:lnTo>
                    <a:pt x="40" y="5"/>
                  </a:lnTo>
                  <a:lnTo>
                    <a:pt x="35" y="0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6" name="Freeform 59"/>
            <p:cNvSpPr>
              <a:spLocks noChangeAspect="1"/>
            </p:cNvSpPr>
            <p:nvPr/>
          </p:nvSpPr>
          <p:spPr bwMode="auto">
            <a:xfrm>
              <a:off x="1474" y="2033"/>
              <a:ext cx="112" cy="80"/>
            </a:xfrm>
            <a:custGeom>
              <a:avLst/>
              <a:gdLst>
                <a:gd name="T0" fmla="*/ 0 w 47"/>
                <a:gd name="T1" fmla="*/ 29 h 35"/>
                <a:gd name="T2" fmla="*/ 5 w 47"/>
                <a:gd name="T3" fmla="*/ 35 h 35"/>
                <a:gd name="T4" fmla="*/ 47 w 47"/>
                <a:gd name="T5" fmla="*/ 6 h 35"/>
                <a:gd name="T6" fmla="*/ 43 w 47"/>
                <a:gd name="T7" fmla="*/ 0 h 35"/>
                <a:gd name="T8" fmla="*/ 0 w 47"/>
                <a:gd name="T9" fmla="*/ 29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35"/>
                <a:gd name="T17" fmla="*/ 47 w 47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35">
                  <a:moveTo>
                    <a:pt x="0" y="29"/>
                  </a:moveTo>
                  <a:lnTo>
                    <a:pt x="5" y="35"/>
                  </a:lnTo>
                  <a:lnTo>
                    <a:pt x="47" y="6"/>
                  </a:lnTo>
                  <a:lnTo>
                    <a:pt x="43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7" name="Freeform 60"/>
            <p:cNvSpPr>
              <a:spLocks noChangeAspect="1"/>
            </p:cNvSpPr>
            <p:nvPr/>
          </p:nvSpPr>
          <p:spPr bwMode="auto">
            <a:xfrm>
              <a:off x="1539" y="2135"/>
              <a:ext cx="115" cy="73"/>
            </a:xfrm>
            <a:custGeom>
              <a:avLst/>
              <a:gdLst>
                <a:gd name="T0" fmla="*/ 0 w 49"/>
                <a:gd name="T1" fmla="*/ 27 h 33"/>
                <a:gd name="T2" fmla="*/ 5 w 49"/>
                <a:gd name="T3" fmla="*/ 33 h 33"/>
                <a:gd name="T4" fmla="*/ 49 w 49"/>
                <a:gd name="T5" fmla="*/ 7 h 33"/>
                <a:gd name="T6" fmla="*/ 45 w 49"/>
                <a:gd name="T7" fmla="*/ 0 h 33"/>
                <a:gd name="T8" fmla="*/ 0 w 49"/>
                <a:gd name="T9" fmla="*/ 27 h 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3"/>
                <a:gd name="T17" fmla="*/ 49 w 49"/>
                <a:gd name="T18" fmla="*/ 33 h 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3">
                  <a:moveTo>
                    <a:pt x="0" y="27"/>
                  </a:moveTo>
                  <a:lnTo>
                    <a:pt x="5" y="33"/>
                  </a:lnTo>
                  <a:lnTo>
                    <a:pt x="49" y="7"/>
                  </a:lnTo>
                  <a:lnTo>
                    <a:pt x="45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8" name="Freeform 61"/>
            <p:cNvSpPr>
              <a:spLocks noChangeAspect="1"/>
            </p:cNvSpPr>
            <p:nvPr/>
          </p:nvSpPr>
          <p:spPr bwMode="auto">
            <a:xfrm>
              <a:off x="1605" y="2229"/>
              <a:ext cx="105" cy="83"/>
            </a:xfrm>
            <a:custGeom>
              <a:avLst/>
              <a:gdLst>
                <a:gd name="T0" fmla="*/ 0 w 44"/>
                <a:gd name="T1" fmla="*/ 31 h 37"/>
                <a:gd name="T2" fmla="*/ 5 w 44"/>
                <a:gd name="T3" fmla="*/ 37 h 37"/>
                <a:gd name="T4" fmla="*/ 44 w 44"/>
                <a:gd name="T5" fmla="*/ 6 h 37"/>
                <a:gd name="T6" fmla="*/ 39 w 44"/>
                <a:gd name="T7" fmla="*/ 0 h 37"/>
                <a:gd name="T8" fmla="*/ 0 w 44"/>
                <a:gd name="T9" fmla="*/ 31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37"/>
                <a:gd name="T17" fmla="*/ 44 w 44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37">
                  <a:moveTo>
                    <a:pt x="0" y="31"/>
                  </a:moveTo>
                  <a:lnTo>
                    <a:pt x="5" y="37"/>
                  </a:lnTo>
                  <a:lnTo>
                    <a:pt x="44" y="6"/>
                  </a:lnTo>
                  <a:lnTo>
                    <a:pt x="39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9" name="Freeform 62"/>
            <p:cNvSpPr>
              <a:spLocks noChangeAspect="1"/>
            </p:cNvSpPr>
            <p:nvPr/>
          </p:nvSpPr>
          <p:spPr bwMode="auto">
            <a:xfrm>
              <a:off x="1697" y="2310"/>
              <a:ext cx="82" cy="99"/>
            </a:xfrm>
            <a:custGeom>
              <a:avLst/>
              <a:gdLst>
                <a:gd name="T0" fmla="*/ 0 w 35"/>
                <a:gd name="T1" fmla="*/ 39 h 44"/>
                <a:gd name="T2" fmla="*/ 6 w 35"/>
                <a:gd name="T3" fmla="*/ 44 h 44"/>
                <a:gd name="T4" fmla="*/ 35 w 35"/>
                <a:gd name="T5" fmla="*/ 4 h 44"/>
                <a:gd name="T6" fmla="*/ 29 w 35"/>
                <a:gd name="T7" fmla="*/ 0 h 44"/>
                <a:gd name="T8" fmla="*/ 0 w 35"/>
                <a:gd name="T9" fmla="*/ 39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44"/>
                <a:gd name="T17" fmla="*/ 35 w 35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44">
                  <a:moveTo>
                    <a:pt x="0" y="39"/>
                  </a:moveTo>
                  <a:lnTo>
                    <a:pt x="6" y="44"/>
                  </a:lnTo>
                  <a:lnTo>
                    <a:pt x="35" y="4"/>
                  </a:lnTo>
                  <a:lnTo>
                    <a:pt x="29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0" name="Freeform 63"/>
            <p:cNvSpPr>
              <a:spLocks noChangeAspect="1"/>
            </p:cNvSpPr>
            <p:nvPr/>
          </p:nvSpPr>
          <p:spPr bwMode="auto">
            <a:xfrm>
              <a:off x="1819" y="2352"/>
              <a:ext cx="52" cy="111"/>
            </a:xfrm>
            <a:custGeom>
              <a:avLst/>
              <a:gdLst>
                <a:gd name="T0" fmla="*/ 0 w 22"/>
                <a:gd name="T1" fmla="*/ 47 h 49"/>
                <a:gd name="T2" fmla="*/ 7 w 22"/>
                <a:gd name="T3" fmla="*/ 49 h 49"/>
                <a:gd name="T4" fmla="*/ 22 w 22"/>
                <a:gd name="T5" fmla="*/ 3 h 49"/>
                <a:gd name="T6" fmla="*/ 15 w 22"/>
                <a:gd name="T7" fmla="*/ 0 h 49"/>
                <a:gd name="T8" fmla="*/ 0 w 22"/>
                <a:gd name="T9" fmla="*/ 47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49"/>
                <a:gd name="T17" fmla="*/ 22 w 22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49">
                  <a:moveTo>
                    <a:pt x="0" y="47"/>
                  </a:moveTo>
                  <a:lnTo>
                    <a:pt x="7" y="49"/>
                  </a:lnTo>
                  <a:lnTo>
                    <a:pt x="22" y="3"/>
                  </a:lnTo>
                  <a:lnTo>
                    <a:pt x="15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1" name="Freeform 64"/>
            <p:cNvSpPr>
              <a:spLocks noChangeAspect="1"/>
            </p:cNvSpPr>
            <p:nvPr/>
          </p:nvSpPr>
          <p:spPr bwMode="auto">
            <a:xfrm>
              <a:off x="628" y="1903"/>
              <a:ext cx="4429" cy="618"/>
            </a:xfrm>
            <a:custGeom>
              <a:avLst/>
              <a:gdLst>
                <a:gd name="T0" fmla="*/ 106 w 1859"/>
                <a:gd name="T1" fmla="*/ 1 h 274"/>
                <a:gd name="T2" fmla="*/ 0 w 1859"/>
                <a:gd name="T3" fmla="*/ 1 h 274"/>
                <a:gd name="T4" fmla="*/ 176 w 1859"/>
                <a:gd name="T5" fmla="*/ 24 h 274"/>
                <a:gd name="T6" fmla="*/ 176 w 1859"/>
                <a:gd name="T7" fmla="*/ 24 h 274"/>
                <a:gd name="T8" fmla="*/ 234 w 1859"/>
                <a:gd name="T9" fmla="*/ 27 h 274"/>
                <a:gd name="T10" fmla="*/ 333 w 1859"/>
                <a:gd name="T11" fmla="*/ 72 h 274"/>
                <a:gd name="T12" fmla="*/ 370 w 1859"/>
                <a:gd name="T13" fmla="*/ 127 h 274"/>
                <a:gd name="T14" fmla="*/ 399 w 1859"/>
                <a:gd name="T15" fmla="*/ 175 h 274"/>
                <a:gd name="T16" fmla="*/ 448 w 1859"/>
                <a:gd name="T17" fmla="*/ 236 h 274"/>
                <a:gd name="T18" fmla="*/ 527 w 1859"/>
                <a:gd name="T19" fmla="*/ 270 h 274"/>
                <a:gd name="T20" fmla="*/ 586 w 1859"/>
                <a:gd name="T21" fmla="*/ 274 h 274"/>
                <a:gd name="T22" fmla="*/ 610 w 1859"/>
                <a:gd name="T23" fmla="*/ 274 h 274"/>
                <a:gd name="T24" fmla="*/ 664 w 1859"/>
                <a:gd name="T25" fmla="*/ 274 h 274"/>
                <a:gd name="T26" fmla="*/ 742 w 1859"/>
                <a:gd name="T27" fmla="*/ 274 h 274"/>
                <a:gd name="T28" fmla="*/ 841 w 1859"/>
                <a:gd name="T29" fmla="*/ 274 h 274"/>
                <a:gd name="T30" fmla="*/ 954 w 1859"/>
                <a:gd name="T31" fmla="*/ 274 h 274"/>
                <a:gd name="T32" fmla="*/ 1077 w 1859"/>
                <a:gd name="T33" fmla="*/ 274 h 274"/>
                <a:gd name="T34" fmla="*/ 1205 w 1859"/>
                <a:gd name="T35" fmla="*/ 274 h 274"/>
                <a:gd name="T36" fmla="*/ 1334 w 1859"/>
                <a:gd name="T37" fmla="*/ 274 h 274"/>
                <a:gd name="T38" fmla="*/ 1459 w 1859"/>
                <a:gd name="T39" fmla="*/ 274 h 274"/>
                <a:gd name="T40" fmla="*/ 1575 w 1859"/>
                <a:gd name="T41" fmla="*/ 274 h 274"/>
                <a:gd name="T42" fmla="*/ 1677 w 1859"/>
                <a:gd name="T43" fmla="*/ 274 h 274"/>
                <a:gd name="T44" fmla="*/ 1761 w 1859"/>
                <a:gd name="T45" fmla="*/ 274 h 274"/>
                <a:gd name="T46" fmla="*/ 1821 w 1859"/>
                <a:gd name="T47" fmla="*/ 274 h 274"/>
                <a:gd name="T48" fmla="*/ 1854 w 1859"/>
                <a:gd name="T49" fmla="*/ 274 h 274"/>
                <a:gd name="T50" fmla="*/ 1859 w 1859"/>
                <a:gd name="T51" fmla="*/ 252 h 274"/>
                <a:gd name="T52" fmla="*/ 1849 w 1859"/>
                <a:gd name="T53" fmla="*/ 252 h 274"/>
                <a:gd name="T54" fmla="*/ 1809 w 1859"/>
                <a:gd name="T55" fmla="*/ 252 h 274"/>
                <a:gd name="T56" fmla="*/ 1742 w 1859"/>
                <a:gd name="T57" fmla="*/ 252 h 274"/>
                <a:gd name="T58" fmla="*/ 1653 w 1859"/>
                <a:gd name="T59" fmla="*/ 252 h 274"/>
                <a:gd name="T60" fmla="*/ 1547 w 1859"/>
                <a:gd name="T61" fmla="*/ 252 h 274"/>
                <a:gd name="T62" fmla="*/ 1428 w 1859"/>
                <a:gd name="T63" fmla="*/ 252 h 274"/>
                <a:gd name="T64" fmla="*/ 1302 w 1859"/>
                <a:gd name="T65" fmla="*/ 252 h 274"/>
                <a:gd name="T66" fmla="*/ 1173 w 1859"/>
                <a:gd name="T67" fmla="*/ 252 h 274"/>
                <a:gd name="T68" fmla="*/ 1045 w 1859"/>
                <a:gd name="T69" fmla="*/ 252 h 274"/>
                <a:gd name="T70" fmla="*/ 924 w 1859"/>
                <a:gd name="T71" fmla="*/ 252 h 274"/>
                <a:gd name="T72" fmla="*/ 815 w 1859"/>
                <a:gd name="T73" fmla="*/ 252 h 274"/>
                <a:gd name="T74" fmla="*/ 721 w 1859"/>
                <a:gd name="T75" fmla="*/ 252 h 274"/>
                <a:gd name="T76" fmla="*/ 648 w 1859"/>
                <a:gd name="T77" fmla="*/ 252 h 274"/>
                <a:gd name="T78" fmla="*/ 601 w 1859"/>
                <a:gd name="T79" fmla="*/ 252 h 274"/>
                <a:gd name="T80" fmla="*/ 584 w 1859"/>
                <a:gd name="T81" fmla="*/ 252 h 274"/>
                <a:gd name="T82" fmla="*/ 506 w 1859"/>
                <a:gd name="T83" fmla="*/ 241 h 274"/>
                <a:gd name="T84" fmla="*/ 443 w 1859"/>
                <a:gd name="T85" fmla="*/ 199 h 274"/>
                <a:gd name="T86" fmla="*/ 397 w 1859"/>
                <a:gd name="T87" fmla="*/ 127 h 274"/>
                <a:gd name="T88" fmla="*/ 372 w 1859"/>
                <a:gd name="T89" fmla="*/ 84 h 274"/>
                <a:gd name="T90" fmla="*/ 306 w 1859"/>
                <a:gd name="T91" fmla="*/ 25 h 274"/>
                <a:gd name="T92" fmla="*/ 211 w 1859"/>
                <a:gd name="T93" fmla="*/ 1 h 274"/>
                <a:gd name="T94" fmla="*/ 175 w 1859"/>
                <a:gd name="T95" fmla="*/ 1 h 27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59"/>
                <a:gd name="T145" fmla="*/ 0 h 274"/>
                <a:gd name="T146" fmla="*/ 1859 w 1859"/>
                <a:gd name="T147" fmla="*/ 274 h 27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59" h="274">
                  <a:moveTo>
                    <a:pt x="175" y="1"/>
                  </a:moveTo>
                  <a:lnTo>
                    <a:pt x="165" y="1"/>
                  </a:lnTo>
                  <a:lnTo>
                    <a:pt x="140" y="1"/>
                  </a:lnTo>
                  <a:lnTo>
                    <a:pt x="106" y="1"/>
                  </a:lnTo>
                  <a:lnTo>
                    <a:pt x="69" y="1"/>
                  </a:lnTo>
                  <a:lnTo>
                    <a:pt x="34" y="1"/>
                  </a:lnTo>
                  <a:lnTo>
                    <a:pt x="9" y="1"/>
                  </a:lnTo>
                  <a:lnTo>
                    <a:pt x="0" y="1"/>
                  </a:lnTo>
                  <a:lnTo>
                    <a:pt x="0" y="24"/>
                  </a:lnTo>
                  <a:lnTo>
                    <a:pt x="176" y="24"/>
                  </a:lnTo>
                  <a:lnTo>
                    <a:pt x="181" y="24"/>
                  </a:lnTo>
                  <a:lnTo>
                    <a:pt x="194" y="24"/>
                  </a:lnTo>
                  <a:lnTo>
                    <a:pt x="211" y="24"/>
                  </a:lnTo>
                  <a:lnTo>
                    <a:pt x="234" y="27"/>
                  </a:lnTo>
                  <a:lnTo>
                    <a:pt x="259" y="32"/>
                  </a:lnTo>
                  <a:lnTo>
                    <a:pt x="285" y="41"/>
                  </a:lnTo>
                  <a:lnTo>
                    <a:pt x="310" y="53"/>
                  </a:lnTo>
                  <a:lnTo>
                    <a:pt x="333" y="72"/>
                  </a:lnTo>
                  <a:lnTo>
                    <a:pt x="352" y="96"/>
                  </a:lnTo>
                  <a:lnTo>
                    <a:pt x="359" y="107"/>
                  </a:lnTo>
                  <a:lnTo>
                    <a:pt x="370" y="127"/>
                  </a:lnTo>
                  <a:lnTo>
                    <a:pt x="377" y="138"/>
                  </a:lnTo>
                  <a:lnTo>
                    <a:pt x="388" y="157"/>
                  </a:lnTo>
                  <a:lnTo>
                    <a:pt x="399" y="175"/>
                  </a:lnTo>
                  <a:lnTo>
                    <a:pt x="410" y="193"/>
                  </a:lnTo>
                  <a:lnTo>
                    <a:pt x="422" y="208"/>
                  </a:lnTo>
                  <a:lnTo>
                    <a:pt x="434" y="223"/>
                  </a:lnTo>
                  <a:lnTo>
                    <a:pt x="448" y="236"/>
                  </a:lnTo>
                  <a:lnTo>
                    <a:pt x="464" y="247"/>
                  </a:lnTo>
                  <a:lnTo>
                    <a:pt x="482" y="257"/>
                  </a:lnTo>
                  <a:lnTo>
                    <a:pt x="503" y="264"/>
                  </a:lnTo>
                  <a:lnTo>
                    <a:pt x="527" y="270"/>
                  </a:lnTo>
                  <a:lnTo>
                    <a:pt x="554" y="273"/>
                  </a:lnTo>
                  <a:lnTo>
                    <a:pt x="584" y="274"/>
                  </a:lnTo>
                  <a:lnTo>
                    <a:pt x="586" y="274"/>
                  </a:lnTo>
                  <a:lnTo>
                    <a:pt x="589" y="274"/>
                  </a:lnTo>
                  <a:lnTo>
                    <a:pt x="594" y="274"/>
                  </a:lnTo>
                  <a:lnTo>
                    <a:pt x="601" y="274"/>
                  </a:lnTo>
                  <a:lnTo>
                    <a:pt x="610" y="274"/>
                  </a:lnTo>
                  <a:lnTo>
                    <a:pt x="621" y="274"/>
                  </a:lnTo>
                  <a:lnTo>
                    <a:pt x="634" y="274"/>
                  </a:lnTo>
                  <a:lnTo>
                    <a:pt x="648" y="274"/>
                  </a:lnTo>
                  <a:lnTo>
                    <a:pt x="664" y="274"/>
                  </a:lnTo>
                  <a:lnTo>
                    <a:pt x="682" y="274"/>
                  </a:lnTo>
                  <a:lnTo>
                    <a:pt x="701" y="274"/>
                  </a:lnTo>
                  <a:lnTo>
                    <a:pt x="721" y="274"/>
                  </a:lnTo>
                  <a:lnTo>
                    <a:pt x="742" y="274"/>
                  </a:lnTo>
                  <a:lnTo>
                    <a:pt x="765" y="274"/>
                  </a:lnTo>
                  <a:lnTo>
                    <a:pt x="790" y="274"/>
                  </a:lnTo>
                  <a:lnTo>
                    <a:pt x="815" y="274"/>
                  </a:lnTo>
                  <a:lnTo>
                    <a:pt x="841" y="274"/>
                  </a:lnTo>
                  <a:lnTo>
                    <a:pt x="868" y="274"/>
                  </a:lnTo>
                  <a:lnTo>
                    <a:pt x="896" y="274"/>
                  </a:lnTo>
                  <a:lnTo>
                    <a:pt x="924" y="274"/>
                  </a:lnTo>
                  <a:lnTo>
                    <a:pt x="954" y="274"/>
                  </a:lnTo>
                  <a:lnTo>
                    <a:pt x="983" y="274"/>
                  </a:lnTo>
                  <a:lnTo>
                    <a:pt x="1014" y="274"/>
                  </a:lnTo>
                  <a:lnTo>
                    <a:pt x="1045" y="274"/>
                  </a:lnTo>
                  <a:lnTo>
                    <a:pt x="1077" y="274"/>
                  </a:lnTo>
                  <a:lnTo>
                    <a:pt x="1108" y="274"/>
                  </a:lnTo>
                  <a:lnTo>
                    <a:pt x="1140" y="274"/>
                  </a:lnTo>
                  <a:lnTo>
                    <a:pt x="1173" y="274"/>
                  </a:lnTo>
                  <a:lnTo>
                    <a:pt x="1205" y="274"/>
                  </a:lnTo>
                  <a:lnTo>
                    <a:pt x="1237" y="274"/>
                  </a:lnTo>
                  <a:lnTo>
                    <a:pt x="1270" y="274"/>
                  </a:lnTo>
                  <a:lnTo>
                    <a:pt x="1302" y="274"/>
                  </a:lnTo>
                  <a:lnTo>
                    <a:pt x="1334" y="274"/>
                  </a:lnTo>
                  <a:lnTo>
                    <a:pt x="1365" y="274"/>
                  </a:lnTo>
                  <a:lnTo>
                    <a:pt x="1397" y="274"/>
                  </a:lnTo>
                  <a:lnTo>
                    <a:pt x="1428" y="274"/>
                  </a:lnTo>
                  <a:lnTo>
                    <a:pt x="1459" y="274"/>
                  </a:lnTo>
                  <a:lnTo>
                    <a:pt x="1489" y="274"/>
                  </a:lnTo>
                  <a:lnTo>
                    <a:pt x="1518" y="274"/>
                  </a:lnTo>
                  <a:lnTo>
                    <a:pt x="1547" y="274"/>
                  </a:lnTo>
                  <a:lnTo>
                    <a:pt x="1575" y="274"/>
                  </a:lnTo>
                  <a:lnTo>
                    <a:pt x="1602" y="274"/>
                  </a:lnTo>
                  <a:lnTo>
                    <a:pt x="1628" y="274"/>
                  </a:lnTo>
                  <a:lnTo>
                    <a:pt x="1653" y="274"/>
                  </a:lnTo>
                  <a:lnTo>
                    <a:pt x="1677" y="274"/>
                  </a:lnTo>
                  <a:lnTo>
                    <a:pt x="1700" y="274"/>
                  </a:lnTo>
                  <a:lnTo>
                    <a:pt x="1721" y="274"/>
                  </a:lnTo>
                  <a:lnTo>
                    <a:pt x="1742" y="274"/>
                  </a:lnTo>
                  <a:lnTo>
                    <a:pt x="1761" y="274"/>
                  </a:lnTo>
                  <a:lnTo>
                    <a:pt x="1778" y="274"/>
                  </a:lnTo>
                  <a:lnTo>
                    <a:pt x="1795" y="274"/>
                  </a:lnTo>
                  <a:lnTo>
                    <a:pt x="1809" y="274"/>
                  </a:lnTo>
                  <a:lnTo>
                    <a:pt x="1821" y="274"/>
                  </a:lnTo>
                  <a:lnTo>
                    <a:pt x="1833" y="274"/>
                  </a:lnTo>
                  <a:lnTo>
                    <a:pt x="1842" y="274"/>
                  </a:lnTo>
                  <a:lnTo>
                    <a:pt x="1849" y="274"/>
                  </a:lnTo>
                  <a:lnTo>
                    <a:pt x="1854" y="274"/>
                  </a:lnTo>
                  <a:lnTo>
                    <a:pt x="1857" y="274"/>
                  </a:lnTo>
                  <a:lnTo>
                    <a:pt x="1859" y="274"/>
                  </a:lnTo>
                  <a:lnTo>
                    <a:pt x="1859" y="252"/>
                  </a:lnTo>
                  <a:lnTo>
                    <a:pt x="1857" y="252"/>
                  </a:lnTo>
                  <a:lnTo>
                    <a:pt x="1854" y="252"/>
                  </a:lnTo>
                  <a:lnTo>
                    <a:pt x="1849" y="252"/>
                  </a:lnTo>
                  <a:lnTo>
                    <a:pt x="1842" y="252"/>
                  </a:lnTo>
                  <a:lnTo>
                    <a:pt x="1833" y="252"/>
                  </a:lnTo>
                  <a:lnTo>
                    <a:pt x="1821" y="252"/>
                  </a:lnTo>
                  <a:lnTo>
                    <a:pt x="1809" y="252"/>
                  </a:lnTo>
                  <a:lnTo>
                    <a:pt x="1795" y="252"/>
                  </a:lnTo>
                  <a:lnTo>
                    <a:pt x="1778" y="252"/>
                  </a:lnTo>
                  <a:lnTo>
                    <a:pt x="1761" y="252"/>
                  </a:lnTo>
                  <a:lnTo>
                    <a:pt x="1742" y="252"/>
                  </a:lnTo>
                  <a:lnTo>
                    <a:pt x="1721" y="252"/>
                  </a:lnTo>
                  <a:lnTo>
                    <a:pt x="1700" y="252"/>
                  </a:lnTo>
                  <a:lnTo>
                    <a:pt x="1677" y="252"/>
                  </a:lnTo>
                  <a:lnTo>
                    <a:pt x="1653" y="252"/>
                  </a:lnTo>
                  <a:lnTo>
                    <a:pt x="1628" y="252"/>
                  </a:lnTo>
                  <a:lnTo>
                    <a:pt x="1602" y="252"/>
                  </a:lnTo>
                  <a:lnTo>
                    <a:pt x="1575" y="252"/>
                  </a:lnTo>
                  <a:lnTo>
                    <a:pt x="1547" y="252"/>
                  </a:lnTo>
                  <a:lnTo>
                    <a:pt x="1518" y="252"/>
                  </a:lnTo>
                  <a:lnTo>
                    <a:pt x="1489" y="252"/>
                  </a:lnTo>
                  <a:lnTo>
                    <a:pt x="1459" y="252"/>
                  </a:lnTo>
                  <a:lnTo>
                    <a:pt x="1428" y="252"/>
                  </a:lnTo>
                  <a:lnTo>
                    <a:pt x="1397" y="252"/>
                  </a:lnTo>
                  <a:lnTo>
                    <a:pt x="1365" y="252"/>
                  </a:lnTo>
                  <a:lnTo>
                    <a:pt x="1334" y="252"/>
                  </a:lnTo>
                  <a:lnTo>
                    <a:pt x="1302" y="252"/>
                  </a:lnTo>
                  <a:lnTo>
                    <a:pt x="1270" y="252"/>
                  </a:lnTo>
                  <a:lnTo>
                    <a:pt x="1237" y="252"/>
                  </a:lnTo>
                  <a:lnTo>
                    <a:pt x="1205" y="252"/>
                  </a:lnTo>
                  <a:lnTo>
                    <a:pt x="1173" y="252"/>
                  </a:lnTo>
                  <a:lnTo>
                    <a:pt x="1140" y="252"/>
                  </a:lnTo>
                  <a:lnTo>
                    <a:pt x="1108" y="252"/>
                  </a:lnTo>
                  <a:lnTo>
                    <a:pt x="1077" y="252"/>
                  </a:lnTo>
                  <a:lnTo>
                    <a:pt x="1045" y="252"/>
                  </a:lnTo>
                  <a:lnTo>
                    <a:pt x="1014" y="252"/>
                  </a:lnTo>
                  <a:lnTo>
                    <a:pt x="983" y="252"/>
                  </a:lnTo>
                  <a:lnTo>
                    <a:pt x="954" y="252"/>
                  </a:lnTo>
                  <a:lnTo>
                    <a:pt x="924" y="252"/>
                  </a:lnTo>
                  <a:lnTo>
                    <a:pt x="896" y="252"/>
                  </a:lnTo>
                  <a:lnTo>
                    <a:pt x="868" y="252"/>
                  </a:lnTo>
                  <a:lnTo>
                    <a:pt x="841" y="252"/>
                  </a:lnTo>
                  <a:lnTo>
                    <a:pt x="815" y="252"/>
                  </a:lnTo>
                  <a:lnTo>
                    <a:pt x="790" y="252"/>
                  </a:lnTo>
                  <a:lnTo>
                    <a:pt x="765" y="252"/>
                  </a:lnTo>
                  <a:lnTo>
                    <a:pt x="742" y="252"/>
                  </a:lnTo>
                  <a:lnTo>
                    <a:pt x="721" y="252"/>
                  </a:lnTo>
                  <a:lnTo>
                    <a:pt x="701" y="252"/>
                  </a:lnTo>
                  <a:lnTo>
                    <a:pt x="682" y="252"/>
                  </a:lnTo>
                  <a:lnTo>
                    <a:pt x="664" y="252"/>
                  </a:lnTo>
                  <a:lnTo>
                    <a:pt x="648" y="252"/>
                  </a:lnTo>
                  <a:lnTo>
                    <a:pt x="634" y="252"/>
                  </a:lnTo>
                  <a:lnTo>
                    <a:pt x="621" y="252"/>
                  </a:lnTo>
                  <a:lnTo>
                    <a:pt x="610" y="252"/>
                  </a:lnTo>
                  <a:lnTo>
                    <a:pt x="601" y="252"/>
                  </a:lnTo>
                  <a:lnTo>
                    <a:pt x="594" y="252"/>
                  </a:lnTo>
                  <a:lnTo>
                    <a:pt x="589" y="252"/>
                  </a:lnTo>
                  <a:lnTo>
                    <a:pt x="586" y="252"/>
                  </a:lnTo>
                  <a:lnTo>
                    <a:pt x="584" y="252"/>
                  </a:lnTo>
                  <a:lnTo>
                    <a:pt x="555" y="251"/>
                  </a:lnTo>
                  <a:lnTo>
                    <a:pt x="529" y="247"/>
                  </a:lnTo>
                  <a:lnTo>
                    <a:pt x="506" y="241"/>
                  </a:lnTo>
                  <a:lnTo>
                    <a:pt x="488" y="234"/>
                  </a:lnTo>
                  <a:lnTo>
                    <a:pt x="471" y="224"/>
                  </a:lnTo>
                  <a:lnTo>
                    <a:pt x="456" y="212"/>
                  </a:lnTo>
                  <a:lnTo>
                    <a:pt x="443" y="199"/>
                  </a:lnTo>
                  <a:lnTo>
                    <a:pt x="431" y="183"/>
                  </a:lnTo>
                  <a:lnTo>
                    <a:pt x="420" y="166"/>
                  </a:lnTo>
                  <a:lnTo>
                    <a:pt x="408" y="147"/>
                  </a:lnTo>
                  <a:lnTo>
                    <a:pt x="397" y="127"/>
                  </a:lnTo>
                  <a:lnTo>
                    <a:pt x="390" y="115"/>
                  </a:lnTo>
                  <a:lnTo>
                    <a:pt x="378" y="95"/>
                  </a:lnTo>
                  <a:lnTo>
                    <a:pt x="372" y="84"/>
                  </a:lnTo>
                  <a:lnTo>
                    <a:pt x="353" y="59"/>
                  </a:lnTo>
                  <a:lnTo>
                    <a:pt x="331" y="40"/>
                  </a:lnTo>
                  <a:lnTo>
                    <a:pt x="306" y="25"/>
                  </a:lnTo>
                  <a:lnTo>
                    <a:pt x="281" y="14"/>
                  </a:lnTo>
                  <a:lnTo>
                    <a:pt x="256" y="7"/>
                  </a:lnTo>
                  <a:lnTo>
                    <a:pt x="232" y="3"/>
                  </a:lnTo>
                  <a:lnTo>
                    <a:pt x="211" y="1"/>
                  </a:lnTo>
                  <a:lnTo>
                    <a:pt x="194" y="0"/>
                  </a:lnTo>
                  <a:lnTo>
                    <a:pt x="181" y="1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2" name="Freeform 65"/>
            <p:cNvSpPr>
              <a:spLocks noChangeAspect="1"/>
            </p:cNvSpPr>
            <p:nvPr/>
          </p:nvSpPr>
          <p:spPr bwMode="auto">
            <a:xfrm>
              <a:off x="628" y="1124"/>
              <a:ext cx="4429" cy="615"/>
            </a:xfrm>
            <a:custGeom>
              <a:avLst/>
              <a:gdLst>
                <a:gd name="T0" fmla="*/ 527 w 1859"/>
                <a:gd name="T1" fmla="*/ 4 h 273"/>
                <a:gd name="T2" fmla="*/ 464 w 1859"/>
                <a:gd name="T3" fmla="*/ 27 h 273"/>
                <a:gd name="T4" fmla="*/ 421 w 1859"/>
                <a:gd name="T5" fmla="*/ 66 h 273"/>
                <a:gd name="T6" fmla="*/ 387 w 1859"/>
                <a:gd name="T7" fmla="*/ 117 h 273"/>
                <a:gd name="T8" fmla="*/ 370 w 1859"/>
                <a:gd name="T9" fmla="*/ 147 h 273"/>
                <a:gd name="T10" fmla="*/ 352 w 1859"/>
                <a:gd name="T11" fmla="*/ 178 h 273"/>
                <a:gd name="T12" fmla="*/ 285 w 1859"/>
                <a:gd name="T13" fmla="*/ 232 h 273"/>
                <a:gd name="T14" fmla="*/ 211 w 1859"/>
                <a:gd name="T15" fmla="*/ 249 h 273"/>
                <a:gd name="T16" fmla="*/ 176 w 1859"/>
                <a:gd name="T17" fmla="*/ 250 h 273"/>
                <a:gd name="T18" fmla="*/ 176 w 1859"/>
                <a:gd name="T19" fmla="*/ 249 h 273"/>
                <a:gd name="T20" fmla="*/ 0 w 1859"/>
                <a:gd name="T21" fmla="*/ 249 h 273"/>
                <a:gd name="T22" fmla="*/ 9 w 1859"/>
                <a:gd name="T23" fmla="*/ 273 h 273"/>
                <a:gd name="T24" fmla="*/ 106 w 1859"/>
                <a:gd name="T25" fmla="*/ 273 h 273"/>
                <a:gd name="T26" fmla="*/ 175 w 1859"/>
                <a:gd name="T27" fmla="*/ 273 h 273"/>
                <a:gd name="T28" fmla="*/ 194 w 1859"/>
                <a:gd name="T29" fmla="*/ 273 h 273"/>
                <a:gd name="T30" fmla="*/ 256 w 1859"/>
                <a:gd name="T31" fmla="*/ 266 h 273"/>
                <a:gd name="T32" fmla="*/ 331 w 1859"/>
                <a:gd name="T33" fmla="*/ 234 h 273"/>
                <a:gd name="T34" fmla="*/ 372 w 1859"/>
                <a:gd name="T35" fmla="*/ 189 h 273"/>
                <a:gd name="T36" fmla="*/ 396 w 1859"/>
                <a:gd name="T37" fmla="*/ 148 h 273"/>
                <a:gd name="T38" fmla="*/ 419 w 1859"/>
                <a:gd name="T39" fmla="*/ 109 h 273"/>
                <a:gd name="T40" fmla="*/ 456 w 1859"/>
                <a:gd name="T41" fmla="*/ 62 h 273"/>
                <a:gd name="T42" fmla="*/ 506 w 1859"/>
                <a:gd name="T43" fmla="*/ 33 h 273"/>
                <a:gd name="T44" fmla="*/ 584 w 1859"/>
                <a:gd name="T45" fmla="*/ 23 h 273"/>
                <a:gd name="T46" fmla="*/ 589 w 1859"/>
                <a:gd name="T47" fmla="*/ 23 h 273"/>
                <a:gd name="T48" fmla="*/ 610 w 1859"/>
                <a:gd name="T49" fmla="*/ 23 h 273"/>
                <a:gd name="T50" fmla="*/ 648 w 1859"/>
                <a:gd name="T51" fmla="*/ 23 h 273"/>
                <a:gd name="T52" fmla="*/ 701 w 1859"/>
                <a:gd name="T53" fmla="*/ 23 h 273"/>
                <a:gd name="T54" fmla="*/ 765 w 1859"/>
                <a:gd name="T55" fmla="*/ 23 h 273"/>
                <a:gd name="T56" fmla="*/ 841 w 1859"/>
                <a:gd name="T57" fmla="*/ 23 h 273"/>
                <a:gd name="T58" fmla="*/ 924 w 1859"/>
                <a:gd name="T59" fmla="*/ 23 h 273"/>
                <a:gd name="T60" fmla="*/ 1014 w 1859"/>
                <a:gd name="T61" fmla="*/ 23 h 273"/>
                <a:gd name="T62" fmla="*/ 1108 w 1859"/>
                <a:gd name="T63" fmla="*/ 23 h 273"/>
                <a:gd name="T64" fmla="*/ 1205 w 1859"/>
                <a:gd name="T65" fmla="*/ 23 h 273"/>
                <a:gd name="T66" fmla="*/ 1302 w 1859"/>
                <a:gd name="T67" fmla="*/ 23 h 273"/>
                <a:gd name="T68" fmla="*/ 1397 w 1859"/>
                <a:gd name="T69" fmla="*/ 23 h 273"/>
                <a:gd name="T70" fmla="*/ 1489 w 1859"/>
                <a:gd name="T71" fmla="*/ 23 h 273"/>
                <a:gd name="T72" fmla="*/ 1575 w 1859"/>
                <a:gd name="T73" fmla="*/ 23 h 273"/>
                <a:gd name="T74" fmla="*/ 1653 w 1859"/>
                <a:gd name="T75" fmla="*/ 23 h 273"/>
                <a:gd name="T76" fmla="*/ 1721 w 1859"/>
                <a:gd name="T77" fmla="*/ 23 h 273"/>
                <a:gd name="T78" fmla="*/ 1778 w 1859"/>
                <a:gd name="T79" fmla="*/ 23 h 273"/>
                <a:gd name="T80" fmla="*/ 1821 w 1859"/>
                <a:gd name="T81" fmla="*/ 23 h 273"/>
                <a:gd name="T82" fmla="*/ 1849 w 1859"/>
                <a:gd name="T83" fmla="*/ 23 h 273"/>
                <a:gd name="T84" fmla="*/ 1859 w 1859"/>
                <a:gd name="T85" fmla="*/ 23 h 273"/>
                <a:gd name="T86" fmla="*/ 584 w 1859"/>
                <a:gd name="T87" fmla="*/ 0 h 2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859"/>
                <a:gd name="T133" fmla="*/ 0 h 273"/>
                <a:gd name="T134" fmla="*/ 1859 w 1859"/>
                <a:gd name="T135" fmla="*/ 273 h 2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859" h="273">
                  <a:moveTo>
                    <a:pt x="584" y="0"/>
                  </a:moveTo>
                  <a:lnTo>
                    <a:pt x="554" y="1"/>
                  </a:lnTo>
                  <a:lnTo>
                    <a:pt x="527" y="4"/>
                  </a:lnTo>
                  <a:lnTo>
                    <a:pt x="503" y="10"/>
                  </a:lnTo>
                  <a:lnTo>
                    <a:pt x="482" y="18"/>
                  </a:lnTo>
                  <a:lnTo>
                    <a:pt x="464" y="27"/>
                  </a:lnTo>
                  <a:lnTo>
                    <a:pt x="448" y="38"/>
                  </a:lnTo>
                  <a:lnTo>
                    <a:pt x="434" y="51"/>
                  </a:lnTo>
                  <a:lnTo>
                    <a:pt x="421" y="66"/>
                  </a:lnTo>
                  <a:lnTo>
                    <a:pt x="409" y="82"/>
                  </a:lnTo>
                  <a:lnTo>
                    <a:pt x="398" y="99"/>
                  </a:lnTo>
                  <a:lnTo>
                    <a:pt x="387" y="117"/>
                  </a:lnTo>
                  <a:lnTo>
                    <a:pt x="376" y="136"/>
                  </a:lnTo>
                  <a:lnTo>
                    <a:pt x="370" y="147"/>
                  </a:lnTo>
                  <a:lnTo>
                    <a:pt x="359" y="167"/>
                  </a:lnTo>
                  <a:lnTo>
                    <a:pt x="352" y="178"/>
                  </a:lnTo>
                  <a:lnTo>
                    <a:pt x="333" y="201"/>
                  </a:lnTo>
                  <a:lnTo>
                    <a:pt x="310" y="220"/>
                  </a:lnTo>
                  <a:lnTo>
                    <a:pt x="285" y="232"/>
                  </a:lnTo>
                  <a:lnTo>
                    <a:pt x="259" y="241"/>
                  </a:lnTo>
                  <a:lnTo>
                    <a:pt x="234" y="246"/>
                  </a:lnTo>
                  <a:lnTo>
                    <a:pt x="211" y="249"/>
                  </a:lnTo>
                  <a:lnTo>
                    <a:pt x="194" y="250"/>
                  </a:lnTo>
                  <a:lnTo>
                    <a:pt x="181" y="250"/>
                  </a:lnTo>
                  <a:lnTo>
                    <a:pt x="176" y="250"/>
                  </a:lnTo>
                  <a:lnTo>
                    <a:pt x="176" y="249"/>
                  </a:lnTo>
                  <a:lnTo>
                    <a:pt x="0" y="249"/>
                  </a:lnTo>
                  <a:lnTo>
                    <a:pt x="0" y="273"/>
                  </a:lnTo>
                  <a:lnTo>
                    <a:pt x="9" y="273"/>
                  </a:lnTo>
                  <a:lnTo>
                    <a:pt x="34" y="273"/>
                  </a:lnTo>
                  <a:lnTo>
                    <a:pt x="69" y="273"/>
                  </a:lnTo>
                  <a:lnTo>
                    <a:pt x="106" y="273"/>
                  </a:lnTo>
                  <a:lnTo>
                    <a:pt x="140" y="273"/>
                  </a:lnTo>
                  <a:lnTo>
                    <a:pt x="165" y="273"/>
                  </a:lnTo>
                  <a:lnTo>
                    <a:pt x="175" y="273"/>
                  </a:lnTo>
                  <a:lnTo>
                    <a:pt x="181" y="273"/>
                  </a:lnTo>
                  <a:lnTo>
                    <a:pt x="194" y="273"/>
                  </a:lnTo>
                  <a:lnTo>
                    <a:pt x="211" y="272"/>
                  </a:lnTo>
                  <a:lnTo>
                    <a:pt x="232" y="270"/>
                  </a:lnTo>
                  <a:lnTo>
                    <a:pt x="256" y="266"/>
                  </a:lnTo>
                  <a:lnTo>
                    <a:pt x="281" y="259"/>
                  </a:lnTo>
                  <a:lnTo>
                    <a:pt x="306" y="248"/>
                  </a:lnTo>
                  <a:lnTo>
                    <a:pt x="331" y="234"/>
                  </a:lnTo>
                  <a:lnTo>
                    <a:pt x="353" y="214"/>
                  </a:lnTo>
                  <a:lnTo>
                    <a:pt x="372" y="189"/>
                  </a:lnTo>
                  <a:lnTo>
                    <a:pt x="378" y="179"/>
                  </a:lnTo>
                  <a:lnTo>
                    <a:pt x="390" y="158"/>
                  </a:lnTo>
                  <a:lnTo>
                    <a:pt x="396" y="148"/>
                  </a:lnTo>
                  <a:lnTo>
                    <a:pt x="408" y="127"/>
                  </a:lnTo>
                  <a:lnTo>
                    <a:pt x="419" y="109"/>
                  </a:lnTo>
                  <a:lnTo>
                    <a:pt x="431" y="91"/>
                  </a:lnTo>
                  <a:lnTo>
                    <a:pt x="442" y="76"/>
                  </a:lnTo>
                  <a:lnTo>
                    <a:pt x="456" y="62"/>
                  </a:lnTo>
                  <a:lnTo>
                    <a:pt x="470" y="51"/>
                  </a:lnTo>
                  <a:lnTo>
                    <a:pt x="487" y="41"/>
                  </a:lnTo>
                  <a:lnTo>
                    <a:pt x="506" y="33"/>
                  </a:lnTo>
                  <a:lnTo>
                    <a:pt x="529" y="28"/>
                  </a:lnTo>
                  <a:lnTo>
                    <a:pt x="555" y="24"/>
                  </a:lnTo>
                  <a:lnTo>
                    <a:pt x="584" y="23"/>
                  </a:lnTo>
                  <a:lnTo>
                    <a:pt x="586" y="23"/>
                  </a:lnTo>
                  <a:lnTo>
                    <a:pt x="589" y="23"/>
                  </a:lnTo>
                  <a:lnTo>
                    <a:pt x="594" y="23"/>
                  </a:lnTo>
                  <a:lnTo>
                    <a:pt x="601" y="23"/>
                  </a:lnTo>
                  <a:lnTo>
                    <a:pt x="610" y="23"/>
                  </a:lnTo>
                  <a:lnTo>
                    <a:pt x="621" y="23"/>
                  </a:lnTo>
                  <a:lnTo>
                    <a:pt x="634" y="23"/>
                  </a:lnTo>
                  <a:lnTo>
                    <a:pt x="648" y="23"/>
                  </a:lnTo>
                  <a:lnTo>
                    <a:pt x="664" y="23"/>
                  </a:lnTo>
                  <a:lnTo>
                    <a:pt x="682" y="23"/>
                  </a:lnTo>
                  <a:lnTo>
                    <a:pt x="701" y="23"/>
                  </a:lnTo>
                  <a:lnTo>
                    <a:pt x="721" y="23"/>
                  </a:lnTo>
                  <a:lnTo>
                    <a:pt x="742" y="23"/>
                  </a:lnTo>
                  <a:lnTo>
                    <a:pt x="765" y="23"/>
                  </a:lnTo>
                  <a:lnTo>
                    <a:pt x="790" y="23"/>
                  </a:lnTo>
                  <a:lnTo>
                    <a:pt x="815" y="23"/>
                  </a:lnTo>
                  <a:lnTo>
                    <a:pt x="841" y="23"/>
                  </a:lnTo>
                  <a:lnTo>
                    <a:pt x="868" y="23"/>
                  </a:lnTo>
                  <a:lnTo>
                    <a:pt x="896" y="23"/>
                  </a:lnTo>
                  <a:lnTo>
                    <a:pt x="924" y="23"/>
                  </a:lnTo>
                  <a:lnTo>
                    <a:pt x="954" y="23"/>
                  </a:lnTo>
                  <a:lnTo>
                    <a:pt x="983" y="23"/>
                  </a:lnTo>
                  <a:lnTo>
                    <a:pt x="1014" y="23"/>
                  </a:lnTo>
                  <a:lnTo>
                    <a:pt x="1045" y="23"/>
                  </a:lnTo>
                  <a:lnTo>
                    <a:pt x="1077" y="23"/>
                  </a:lnTo>
                  <a:lnTo>
                    <a:pt x="1108" y="23"/>
                  </a:lnTo>
                  <a:lnTo>
                    <a:pt x="1140" y="23"/>
                  </a:lnTo>
                  <a:lnTo>
                    <a:pt x="1173" y="23"/>
                  </a:lnTo>
                  <a:lnTo>
                    <a:pt x="1205" y="23"/>
                  </a:lnTo>
                  <a:lnTo>
                    <a:pt x="1237" y="23"/>
                  </a:lnTo>
                  <a:lnTo>
                    <a:pt x="1270" y="23"/>
                  </a:lnTo>
                  <a:lnTo>
                    <a:pt x="1302" y="23"/>
                  </a:lnTo>
                  <a:lnTo>
                    <a:pt x="1334" y="23"/>
                  </a:lnTo>
                  <a:lnTo>
                    <a:pt x="1365" y="23"/>
                  </a:lnTo>
                  <a:lnTo>
                    <a:pt x="1397" y="23"/>
                  </a:lnTo>
                  <a:lnTo>
                    <a:pt x="1428" y="23"/>
                  </a:lnTo>
                  <a:lnTo>
                    <a:pt x="1459" y="23"/>
                  </a:lnTo>
                  <a:lnTo>
                    <a:pt x="1489" y="23"/>
                  </a:lnTo>
                  <a:lnTo>
                    <a:pt x="1518" y="23"/>
                  </a:lnTo>
                  <a:lnTo>
                    <a:pt x="1547" y="23"/>
                  </a:lnTo>
                  <a:lnTo>
                    <a:pt x="1575" y="23"/>
                  </a:lnTo>
                  <a:lnTo>
                    <a:pt x="1602" y="23"/>
                  </a:lnTo>
                  <a:lnTo>
                    <a:pt x="1628" y="23"/>
                  </a:lnTo>
                  <a:lnTo>
                    <a:pt x="1653" y="23"/>
                  </a:lnTo>
                  <a:lnTo>
                    <a:pt x="1677" y="23"/>
                  </a:lnTo>
                  <a:lnTo>
                    <a:pt x="1700" y="23"/>
                  </a:lnTo>
                  <a:lnTo>
                    <a:pt x="1721" y="23"/>
                  </a:lnTo>
                  <a:lnTo>
                    <a:pt x="1742" y="23"/>
                  </a:lnTo>
                  <a:lnTo>
                    <a:pt x="1761" y="23"/>
                  </a:lnTo>
                  <a:lnTo>
                    <a:pt x="1778" y="23"/>
                  </a:lnTo>
                  <a:lnTo>
                    <a:pt x="1795" y="23"/>
                  </a:lnTo>
                  <a:lnTo>
                    <a:pt x="1809" y="23"/>
                  </a:lnTo>
                  <a:lnTo>
                    <a:pt x="1821" y="23"/>
                  </a:lnTo>
                  <a:lnTo>
                    <a:pt x="1833" y="23"/>
                  </a:lnTo>
                  <a:lnTo>
                    <a:pt x="1842" y="23"/>
                  </a:lnTo>
                  <a:lnTo>
                    <a:pt x="1849" y="23"/>
                  </a:lnTo>
                  <a:lnTo>
                    <a:pt x="1854" y="23"/>
                  </a:lnTo>
                  <a:lnTo>
                    <a:pt x="1857" y="23"/>
                  </a:lnTo>
                  <a:lnTo>
                    <a:pt x="1859" y="23"/>
                  </a:lnTo>
                  <a:lnTo>
                    <a:pt x="1859" y="0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4D94C3"/>
            </a:solidFill>
            <a:ln w="19050" cmpd="sng">
              <a:solidFill>
                <a:srgbClr val="4D94C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66"/>
            <p:cNvGrpSpPr>
              <a:grpSpLocks/>
            </p:cNvGrpSpPr>
            <p:nvPr/>
          </p:nvGrpSpPr>
          <p:grpSpPr bwMode="auto">
            <a:xfrm>
              <a:off x="1947" y="1151"/>
              <a:ext cx="2288" cy="214"/>
              <a:chOff x="2896" y="1474"/>
              <a:chExt cx="1445" cy="143"/>
            </a:xfrm>
          </p:grpSpPr>
          <p:sp>
            <p:nvSpPr>
              <p:cNvPr id="29809" name="Rectangle 67"/>
              <p:cNvSpPr>
                <a:spLocks noChangeAspect="1" noChangeArrowheads="1"/>
              </p:cNvSpPr>
              <p:nvPr/>
            </p:nvSpPr>
            <p:spPr bwMode="auto">
              <a:xfrm>
                <a:off x="2968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0" name="Rectangle 68"/>
              <p:cNvSpPr>
                <a:spLocks noChangeAspect="1" noChangeArrowheads="1"/>
              </p:cNvSpPr>
              <p:nvPr/>
            </p:nvSpPr>
            <p:spPr bwMode="auto">
              <a:xfrm>
                <a:off x="2896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1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3039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2" name="Rectangle 70"/>
              <p:cNvSpPr>
                <a:spLocks noChangeAspect="1" noChangeArrowheads="1"/>
              </p:cNvSpPr>
              <p:nvPr/>
            </p:nvSpPr>
            <p:spPr bwMode="auto">
              <a:xfrm>
                <a:off x="3111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3" name="Rectangle 71"/>
              <p:cNvSpPr>
                <a:spLocks noChangeAspect="1" noChangeArrowheads="1"/>
              </p:cNvSpPr>
              <p:nvPr/>
            </p:nvSpPr>
            <p:spPr bwMode="auto">
              <a:xfrm>
                <a:off x="3182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4" name="Rectangle 72"/>
              <p:cNvSpPr>
                <a:spLocks noChangeAspect="1" noChangeArrowheads="1"/>
              </p:cNvSpPr>
              <p:nvPr/>
            </p:nvSpPr>
            <p:spPr bwMode="auto">
              <a:xfrm>
                <a:off x="3254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5" name="Rectangle 73"/>
              <p:cNvSpPr>
                <a:spLocks noChangeAspect="1" noChangeArrowheads="1"/>
              </p:cNvSpPr>
              <p:nvPr/>
            </p:nvSpPr>
            <p:spPr bwMode="auto">
              <a:xfrm>
                <a:off x="3326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6" name="Rectangle 74"/>
              <p:cNvSpPr>
                <a:spLocks noChangeAspect="1" noChangeArrowheads="1"/>
              </p:cNvSpPr>
              <p:nvPr/>
            </p:nvSpPr>
            <p:spPr bwMode="auto">
              <a:xfrm>
                <a:off x="3397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7" name="Rectangle 75"/>
              <p:cNvSpPr>
                <a:spLocks noChangeAspect="1" noChangeArrowheads="1"/>
              </p:cNvSpPr>
              <p:nvPr/>
            </p:nvSpPr>
            <p:spPr bwMode="auto">
              <a:xfrm>
                <a:off x="3469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8" name="Rectangle 76"/>
              <p:cNvSpPr>
                <a:spLocks noChangeAspect="1" noChangeArrowheads="1"/>
              </p:cNvSpPr>
              <p:nvPr/>
            </p:nvSpPr>
            <p:spPr bwMode="auto">
              <a:xfrm>
                <a:off x="3540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9" name="Rectangle 77"/>
              <p:cNvSpPr>
                <a:spLocks noChangeAspect="1" noChangeArrowheads="1"/>
              </p:cNvSpPr>
              <p:nvPr/>
            </p:nvSpPr>
            <p:spPr bwMode="auto">
              <a:xfrm>
                <a:off x="3612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0" name="Rectangle 78"/>
              <p:cNvSpPr>
                <a:spLocks noChangeAspect="1" noChangeArrowheads="1"/>
              </p:cNvSpPr>
              <p:nvPr/>
            </p:nvSpPr>
            <p:spPr bwMode="auto">
              <a:xfrm>
                <a:off x="3683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1" name="Rectangle 79"/>
              <p:cNvSpPr>
                <a:spLocks noChangeAspect="1" noChangeArrowheads="1"/>
              </p:cNvSpPr>
              <p:nvPr/>
            </p:nvSpPr>
            <p:spPr bwMode="auto">
              <a:xfrm>
                <a:off x="3755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2" name="Rectangle 80"/>
              <p:cNvSpPr>
                <a:spLocks noChangeAspect="1" noChangeArrowheads="1"/>
              </p:cNvSpPr>
              <p:nvPr/>
            </p:nvSpPr>
            <p:spPr bwMode="auto">
              <a:xfrm>
                <a:off x="3826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3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3898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4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3970" y="1474"/>
                <a:ext cx="11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5" name="Rectangle 83"/>
              <p:cNvSpPr>
                <a:spLocks noChangeAspect="1" noChangeArrowheads="1"/>
              </p:cNvSpPr>
              <p:nvPr/>
            </p:nvSpPr>
            <p:spPr bwMode="auto">
              <a:xfrm>
                <a:off x="4043" y="1474"/>
                <a:ext cx="10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6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4113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7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4186" y="1474"/>
                <a:ext cx="10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8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4256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9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4329" y="1474"/>
                <a:ext cx="12" cy="143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" name="Group 88"/>
            <p:cNvGrpSpPr>
              <a:grpSpLocks/>
            </p:cNvGrpSpPr>
            <p:nvPr/>
          </p:nvGrpSpPr>
          <p:grpSpPr bwMode="auto">
            <a:xfrm>
              <a:off x="1954" y="2386"/>
              <a:ext cx="2628" cy="113"/>
              <a:chOff x="2896" y="2299"/>
              <a:chExt cx="1660" cy="75"/>
            </a:xfrm>
          </p:grpSpPr>
          <p:sp>
            <p:nvSpPr>
              <p:cNvPr id="29791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2968" y="2299"/>
                <a:ext cx="11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2" name="Rectangle 90"/>
              <p:cNvSpPr>
                <a:spLocks noChangeAspect="1" noChangeArrowheads="1"/>
              </p:cNvSpPr>
              <p:nvPr/>
            </p:nvSpPr>
            <p:spPr bwMode="auto">
              <a:xfrm>
                <a:off x="2896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3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3039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4" name="Rectangle 92"/>
              <p:cNvSpPr>
                <a:spLocks noChangeAspect="1" noChangeArrowheads="1"/>
              </p:cNvSpPr>
              <p:nvPr/>
            </p:nvSpPr>
            <p:spPr bwMode="auto">
              <a:xfrm>
                <a:off x="3111" y="2299"/>
                <a:ext cx="11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5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3182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6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3254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7" name="Rectangle 95"/>
              <p:cNvSpPr>
                <a:spLocks noChangeAspect="1" noChangeArrowheads="1"/>
              </p:cNvSpPr>
              <p:nvPr/>
            </p:nvSpPr>
            <p:spPr bwMode="auto">
              <a:xfrm>
                <a:off x="3469" y="2299"/>
                <a:ext cx="11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8" name="Rectangle 96"/>
              <p:cNvSpPr>
                <a:spLocks noChangeAspect="1" noChangeArrowheads="1"/>
              </p:cNvSpPr>
              <p:nvPr/>
            </p:nvSpPr>
            <p:spPr bwMode="auto">
              <a:xfrm>
                <a:off x="3540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9" name="Rectangle 97"/>
              <p:cNvSpPr>
                <a:spLocks noChangeAspect="1" noChangeArrowheads="1"/>
              </p:cNvSpPr>
              <p:nvPr/>
            </p:nvSpPr>
            <p:spPr bwMode="auto">
              <a:xfrm>
                <a:off x="3612" y="2299"/>
                <a:ext cx="11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0" name="Rectangle 98"/>
              <p:cNvSpPr>
                <a:spLocks noChangeAspect="1" noChangeArrowheads="1"/>
              </p:cNvSpPr>
              <p:nvPr/>
            </p:nvSpPr>
            <p:spPr bwMode="auto">
              <a:xfrm>
                <a:off x="3683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1" name="Rectangle 99"/>
              <p:cNvSpPr>
                <a:spLocks noChangeAspect="1" noChangeArrowheads="1"/>
              </p:cNvSpPr>
              <p:nvPr/>
            </p:nvSpPr>
            <p:spPr bwMode="auto">
              <a:xfrm>
                <a:off x="3755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2" name="Rectangle 100"/>
              <p:cNvSpPr>
                <a:spLocks noChangeAspect="1" noChangeArrowheads="1"/>
              </p:cNvSpPr>
              <p:nvPr/>
            </p:nvSpPr>
            <p:spPr bwMode="auto">
              <a:xfrm>
                <a:off x="3826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3" name="Rectangle 101"/>
              <p:cNvSpPr>
                <a:spLocks noChangeAspect="1" noChangeArrowheads="1"/>
              </p:cNvSpPr>
              <p:nvPr/>
            </p:nvSpPr>
            <p:spPr bwMode="auto">
              <a:xfrm>
                <a:off x="3898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4" name="Rectangle 102"/>
              <p:cNvSpPr>
                <a:spLocks noChangeAspect="1" noChangeArrowheads="1"/>
              </p:cNvSpPr>
              <p:nvPr/>
            </p:nvSpPr>
            <p:spPr bwMode="auto">
              <a:xfrm>
                <a:off x="4256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5" name="Rectangle 103"/>
              <p:cNvSpPr>
                <a:spLocks noChangeAspect="1" noChangeArrowheads="1"/>
              </p:cNvSpPr>
              <p:nvPr/>
            </p:nvSpPr>
            <p:spPr bwMode="auto">
              <a:xfrm>
                <a:off x="4329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6" name="Rectangle 104"/>
              <p:cNvSpPr>
                <a:spLocks noChangeAspect="1" noChangeArrowheads="1"/>
              </p:cNvSpPr>
              <p:nvPr/>
            </p:nvSpPr>
            <p:spPr bwMode="auto">
              <a:xfrm>
                <a:off x="4401" y="2299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7" name="Rectangle 105"/>
              <p:cNvSpPr>
                <a:spLocks noChangeAspect="1" noChangeArrowheads="1"/>
              </p:cNvSpPr>
              <p:nvPr/>
            </p:nvSpPr>
            <p:spPr bwMode="auto">
              <a:xfrm>
                <a:off x="4472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8" name="Rectangle 106"/>
              <p:cNvSpPr>
                <a:spLocks noChangeAspect="1" noChangeArrowheads="1"/>
              </p:cNvSpPr>
              <p:nvPr/>
            </p:nvSpPr>
            <p:spPr bwMode="auto">
              <a:xfrm>
                <a:off x="4544" y="2299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107"/>
            <p:cNvGrpSpPr>
              <a:grpSpLocks/>
            </p:cNvGrpSpPr>
            <p:nvPr/>
          </p:nvGrpSpPr>
          <p:grpSpPr bwMode="auto">
            <a:xfrm>
              <a:off x="680" y="1714"/>
              <a:ext cx="480" cy="219"/>
              <a:chOff x="2091" y="1850"/>
              <a:chExt cx="303" cy="146"/>
            </a:xfrm>
          </p:grpSpPr>
          <p:sp>
            <p:nvSpPr>
              <p:cNvPr id="29786" name="Rectangle 108"/>
              <p:cNvSpPr>
                <a:spLocks noChangeAspect="1" noChangeArrowheads="1"/>
              </p:cNvSpPr>
              <p:nvPr/>
            </p:nvSpPr>
            <p:spPr bwMode="auto">
              <a:xfrm>
                <a:off x="2382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87" name="Rectangle 109"/>
              <p:cNvSpPr>
                <a:spLocks noChangeAspect="1" noChangeArrowheads="1"/>
              </p:cNvSpPr>
              <p:nvPr/>
            </p:nvSpPr>
            <p:spPr bwMode="auto">
              <a:xfrm>
                <a:off x="2310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88" name="Rectangle 110"/>
              <p:cNvSpPr>
                <a:spLocks noChangeAspect="1" noChangeArrowheads="1"/>
              </p:cNvSpPr>
              <p:nvPr/>
            </p:nvSpPr>
            <p:spPr bwMode="auto">
              <a:xfrm>
                <a:off x="2236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89" name="Rectangle 111"/>
              <p:cNvSpPr>
                <a:spLocks noChangeAspect="1" noChangeArrowheads="1"/>
              </p:cNvSpPr>
              <p:nvPr/>
            </p:nvSpPr>
            <p:spPr bwMode="auto">
              <a:xfrm>
                <a:off x="2164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0" name="Rectangle 112"/>
              <p:cNvSpPr>
                <a:spLocks noChangeAspect="1" noChangeArrowheads="1"/>
              </p:cNvSpPr>
              <p:nvPr/>
            </p:nvSpPr>
            <p:spPr bwMode="auto">
              <a:xfrm>
                <a:off x="2091" y="1850"/>
                <a:ext cx="12" cy="146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56" name="Rectangle 113"/>
            <p:cNvSpPr>
              <a:spLocks noChangeAspect="1" noChangeArrowheads="1"/>
            </p:cNvSpPr>
            <p:nvPr/>
          </p:nvSpPr>
          <p:spPr bwMode="auto">
            <a:xfrm>
              <a:off x="3996" y="2286"/>
              <a:ext cx="16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7" name="Rectangle 114"/>
            <p:cNvSpPr>
              <a:spLocks noChangeAspect="1" noChangeArrowheads="1"/>
            </p:cNvSpPr>
            <p:nvPr/>
          </p:nvSpPr>
          <p:spPr bwMode="auto">
            <a:xfrm>
              <a:off x="3881" y="2286"/>
              <a:ext cx="19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8" name="Rectangle 115"/>
            <p:cNvSpPr>
              <a:spLocks noChangeAspect="1" noChangeArrowheads="1"/>
            </p:cNvSpPr>
            <p:nvPr/>
          </p:nvSpPr>
          <p:spPr bwMode="auto">
            <a:xfrm>
              <a:off x="3770" y="2286"/>
              <a:ext cx="16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59" name="Rectangle 116"/>
            <p:cNvSpPr>
              <a:spLocks noChangeAspect="1" noChangeArrowheads="1"/>
            </p:cNvSpPr>
            <p:nvPr/>
          </p:nvSpPr>
          <p:spPr bwMode="auto">
            <a:xfrm>
              <a:off x="3654" y="2286"/>
              <a:ext cx="18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0" name="Rectangle 117"/>
            <p:cNvSpPr>
              <a:spLocks noChangeAspect="1" noChangeArrowheads="1"/>
            </p:cNvSpPr>
            <p:nvPr/>
          </p:nvSpPr>
          <p:spPr bwMode="auto">
            <a:xfrm>
              <a:off x="2748" y="2286"/>
              <a:ext cx="15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1" name="Rectangle 118"/>
            <p:cNvSpPr>
              <a:spLocks noChangeAspect="1" noChangeArrowheads="1"/>
            </p:cNvSpPr>
            <p:nvPr/>
          </p:nvSpPr>
          <p:spPr bwMode="auto">
            <a:xfrm>
              <a:off x="2632" y="2286"/>
              <a:ext cx="17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" name="Group 119"/>
            <p:cNvGrpSpPr>
              <a:grpSpLocks/>
            </p:cNvGrpSpPr>
            <p:nvPr/>
          </p:nvGrpSpPr>
          <p:grpSpPr bwMode="auto">
            <a:xfrm>
              <a:off x="4567" y="2235"/>
              <a:ext cx="483" cy="262"/>
              <a:chOff x="4567" y="2235"/>
              <a:chExt cx="483" cy="262"/>
            </a:xfrm>
          </p:grpSpPr>
          <p:sp>
            <p:nvSpPr>
              <p:cNvPr id="29781" name="Rectangle 120"/>
              <p:cNvSpPr>
                <a:spLocks noChangeAspect="1" noChangeArrowheads="1"/>
              </p:cNvSpPr>
              <p:nvPr/>
            </p:nvSpPr>
            <p:spPr bwMode="auto">
              <a:xfrm>
                <a:off x="4675" y="2286"/>
                <a:ext cx="19" cy="21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82" name="Rectangle 121"/>
              <p:cNvSpPr>
                <a:spLocks noChangeAspect="1" noChangeArrowheads="1"/>
              </p:cNvSpPr>
              <p:nvPr/>
            </p:nvSpPr>
            <p:spPr bwMode="auto">
              <a:xfrm>
                <a:off x="4789" y="2286"/>
                <a:ext cx="19" cy="21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83" name="Rectangle 122"/>
              <p:cNvSpPr>
                <a:spLocks noChangeAspect="1" noChangeArrowheads="1"/>
              </p:cNvSpPr>
              <p:nvPr/>
            </p:nvSpPr>
            <p:spPr bwMode="auto">
              <a:xfrm>
                <a:off x="4903" y="2286"/>
                <a:ext cx="19" cy="21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84" name="Rectangle 123"/>
              <p:cNvSpPr>
                <a:spLocks noChangeAspect="1" noChangeArrowheads="1"/>
              </p:cNvSpPr>
              <p:nvPr/>
            </p:nvSpPr>
            <p:spPr bwMode="auto">
              <a:xfrm>
                <a:off x="5017" y="2286"/>
                <a:ext cx="19" cy="21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85" name="Rectangle 124"/>
              <p:cNvSpPr>
                <a:spLocks noChangeArrowheads="1"/>
              </p:cNvSpPr>
              <p:nvPr/>
            </p:nvSpPr>
            <p:spPr bwMode="auto">
              <a:xfrm>
                <a:off x="4567" y="2235"/>
                <a:ext cx="483" cy="5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63" name="Rectangle 125"/>
            <p:cNvSpPr>
              <a:spLocks noChangeArrowheads="1"/>
            </p:cNvSpPr>
            <p:nvPr/>
          </p:nvSpPr>
          <p:spPr bwMode="auto">
            <a:xfrm>
              <a:off x="2800" y="2252"/>
              <a:ext cx="192" cy="5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4" name="Rectangle 126"/>
            <p:cNvSpPr>
              <a:spLocks noChangeAspect="1" noChangeArrowheads="1"/>
            </p:cNvSpPr>
            <p:nvPr/>
          </p:nvSpPr>
          <p:spPr bwMode="auto">
            <a:xfrm>
              <a:off x="2865" y="2305"/>
              <a:ext cx="15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65" name="Rectangle 127"/>
            <p:cNvSpPr>
              <a:spLocks noChangeAspect="1" noChangeArrowheads="1"/>
            </p:cNvSpPr>
            <p:nvPr/>
          </p:nvSpPr>
          <p:spPr bwMode="auto">
            <a:xfrm>
              <a:off x="2975" y="2282"/>
              <a:ext cx="15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" name="Group 128"/>
            <p:cNvGrpSpPr>
              <a:grpSpLocks/>
            </p:cNvGrpSpPr>
            <p:nvPr/>
          </p:nvGrpSpPr>
          <p:grpSpPr bwMode="auto">
            <a:xfrm flipV="1">
              <a:off x="4566" y="1130"/>
              <a:ext cx="483" cy="262"/>
              <a:chOff x="4567" y="2235"/>
              <a:chExt cx="483" cy="262"/>
            </a:xfrm>
          </p:grpSpPr>
          <p:sp>
            <p:nvSpPr>
              <p:cNvPr id="29776" name="Rectangle 129"/>
              <p:cNvSpPr>
                <a:spLocks noChangeAspect="1" noChangeArrowheads="1"/>
              </p:cNvSpPr>
              <p:nvPr/>
            </p:nvSpPr>
            <p:spPr bwMode="auto">
              <a:xfrm>
                <a:off x="4675" y="2286"/>
                <a:ext cx="19" cy="21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7" name="Rectangle 130"/>
              <p:cNvSpPr>
                <a:spLocks noChangeAspect="1" noChangeArrowheads="1"/>
              </p:cNvSpPr>
              <p:nvPr/>
            </p:nvSpPr>
            <p:spPr bwMode="auto">
              <a:xfrm>
                <a:off x="4789" y="2286"/>
                <a:ext cx="19" cy="21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8" name="Rectangle 131"/>
              <p:cNvSpPr>
                <a:spLocks noChangeAspect="1" noChangeArrowheads="1"/>
              </p:cNvSpPr>
              <p:nvPr/>
            </p:nvSpPr>
            <p:spPr bwMode="auto">
              <a:xfrm>
                <a:off x="4903" y="2286"/>
                <a:ext cx="19" cy="21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9" name="Rectangle 132"/>
              <p:cNvSpPr>
                <a:spLocks noChangeAspect="1" noChangeArrowheads="1"/>
              </p:cNvSpPr>
              <p:nvPr/>
            </p:nvSpPr>
            <p:spPr bwMode="auto">
              <a:xfrm>
                <a:off x="5017" y="2286"/>
                <a:ext cx="19" cy="21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80" name="Rectangle 133"/>
              <p:cNvSpPr>
                <a:spLocks noChangeArrowheads="1"/>
              </p:cNvSpPr>
              <p:nvPr/>
            </p:nvSpPr>
            <p:spPr bwMode="auto">
              <a:xfrm>
                <a:off x="4567" y="2235"/>
                <a:ext cx="483" cy="5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67" name="Rectangle 134"/>
            <p:cNvSpPr>
              <a:spLocks noChangeAspect="1" noChangeArrowheads="1"/>
            </p:cNvSpPr>
            <p:nvPr/>
          </p:nvSpPr>
          <p:spPr bwMode="auto">
            <a:xfrm>
              <a:off x="4561" y="2282"/>
              <a:ext cx="19" cy="211"/>
            </a:xfrm>
            <a:prstGeom prst="rect">
              <a:avLst/>
            </a:prstGeom>
            <a:solidFill>
              <a:srgbClr val="4D94C3"/>
            </a:solidFill>
            <a:ln w="19050">
              <a:solidFill>
                <a:srgbClr val="4D94C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135"/>
            <p:cNvGrpSpPr>
              <a:grpSpLocks/>
            </p:cNvGrpSpPr>
            <p:nvPr/>
          </p:nvGrpSpPr>
          <p:grpSpPr bwMode="auto">
            <a:xfrm>
              <a:off x="4337" y="1151"/>
              <a:ext cx="699" cy="112"/>
              <a:chOff x="4401" y="1474"/>
              <a:chExt cx="442" cy="75"/>
            </a:xfrm>
          </p:grpSpPr>
          <p:sp>
            <p:nvSpPr>
              <p:cNvPr id="29769" name="Rectangle 136"/>
              <p:cNvSpPr>
                <a:spLocks noChangeAspect="1" noChangeArrowheads="1"/>
              </p:cNvSpPr>
              <p:nvPr/>
            </p:nvSpPr>
            <p:spPr bwMode="auto">
              <a:xfrm>
                <a:off x="4401" y="1474"/>
                <a:ext cx="10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0" name="Rectangle 137"/>
              <p:cNvSpPr>
                <a:spLocks noChangeAspect="1" noChangeArrowheads="1"/>
              </p:cNvSpPr>
              <p:nvPr/>
            </p:nvSpPr>
            <p:spPr bwMode="auto">
              <a:xfrm>
                <a:off x="4472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1" name="Rectangle 138"/>
              <p:cNvSpPr>
                <a:spLocks noChangeAspect="1" noChangeArrowheads="1"/>
              </p:cNvSpPr>
              <p:nvPr/>
            </p:nvSpPr>
            <p:spPr bwMode="auto">
              <a:xfrm>
                <a:off x="4544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2" name="Rectangle 139"/>
              <p:cNvSpPr>
                <a:spLocks noChangeAspect="1" noChangeArrowheads="1"/>
              </p:cNvSpPr>
              <p:nvPr/>
            </p:nvSpPr>
            <p:spPr bwMode="auto">
              <a:xfrm>
                <a:off x="4615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3" name="Rectangle 140"/>
              <p:cNvSpPr>
                <a:spLocks noChangeAspect="1" noChangeArrowheads="1"/>
              </p:cNvSpPr>
              <p:nvPr/>
            </p:nvSpPr>
            <p:spPr bwMode="auto">
              <a:xfrm>
                <a:off x="4687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4" name="Rectangle 141"/>
              <p:cNvSpPr>
                <a:spLocks noChangeAspect="1" noChangeArrowheads="1"/>
              </p:cNvSpPr>
              <p:nvPr/>
            </p:nvSpPr>
            <p:spPr bwMode="auto">
              <a:xfrm>
                <a:off x="4759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5" name="Rectangle 142"/>
              <p:cNvSpPr>
                <a:spLocks noChangeAspect="1" noChangeArrowheads="1"/>
              </p:cNvSpPr>
              <p:nvPr/>
            </p:nvSpPr>
            <p:spPr bwMode="auto">
              <a:xfrm>
                <a:off x="4831" y="1474"/>
                <a:ext cx="12" cy="75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7" name="Group 143"/>
          <p:cNvGrpSpPr>
            <a:grpSpLocks/>
          </p:cNvGrpSpPr>
          <p:nvPr/>
        </p:nvGrpSpPr>
        <p:grpSpPr bwMode="auto">
          <a:xfrm>
            <a:off x="6354763" y="1817688"/>
            <a:ext cx="1025525" cy="2143125"/>
            <a:chOff x="4003" y="1145"/>
            <a:chExt cx="646" cy="1350"/>
          </a:xfrm>
        </p:grpSpPr>
        <p:grpSp>
          <p:nvGrpSpPr>
            <p:cNvPr id="18" name="Group 144"/>
            <p:cNvGrpSpPr>
              <a:grpSpLocks/>
            </p:cNvGrpSpPr>
            <p:nvPr/>
          </p:nvGrpSpPr>
          <p:grpSpPr bwMode="auto">
            <a:xfrm>
              <a:off x="4084" y="1145"/>
              <a:ext cx="565" cy="248"/>
              <a:chOff x="4084" y="1145"/>
              <a:chExt cx="565" cy="248"/>
            </a:xfrm>
          </p:grpSpPr>
          <p:sp>
            <p:nvSpPr>
              <p:cNvPr id="29710" name="Rectangle 145"/>
              <p:cNvSpPr>
                <a:spLocks noChangeArrowheads="1"/>
              </p:cNvSpPr>
              <p:nvPr/>
            </p:nvSpPr>
            <p:spPr bwMode="auto">
              <a:xfrm>
                <a:off x="4084" y="1342"/>
                <a:ext cx="565" cy="5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1" name="Rectangle 146"/>
              <p:cNvSpPr>
                <a:spLocks noChangeAspect="1" noChangeArrowheads="1"/>
              </p:cNvSpPr>
              <p:nvPr/>
            </p:nvSpPr>
            <p:spPr bwMode="auto">
              <a:xfrm>
                <a:off x="4566" y="1145"/>
                <a:ext cx="19" cy="21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2" name="Rectangle 147"/>
              <p:cNvSpPr>
                <a:spLocks noChangeAspect="1" noChangeArrowheads="1"/>
              </p:cNvSpPr>
              <p:nvPr/>
            </p:nvSpPr>
            <p:spPr bwMode="auto">
              <a:xfrm>
                <a:off x="4326" y="1158"/>
                <a:ext cx="19" cy="21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3" name="Rectangle 148"/>
              <p:cNvSpPr>
                <a:spLocks noChangeAspect="1" noChangeArrowheads="1"/>
              </p:cNvSpPr>
              <p:nvPr/>
            </p:nvSpPr>
            <p:spPr bwMode="auto">
              <a:xfrm>
                <a:off x="4451" y="1149"/>
                <a:ext cx="19" cy="21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" name="Group 149"/>
            <p:cNvGrpSpPr>
              <a:grpSpLocks/>
            </p:cNvGrpSpPr>
            <p:nvPr/>
          </p:nvGrpSpPr>
          <p:grpSpPr bwMode="auto">
            <a:xfrm>
              <a:off x="4003" y="2233"/>
              <a:ext cx="565" cy="262"/>
              <a:chOff x="4003" y="2233"/>
              <a:chExt cx="565" cy="262"/>
            </a:xfrm>
          </p:grpSpPr>
          <p:sp>
            <p:nvSpPr>
              <p:cNvPr id="29705" name="Rectangle 150"/>
              <p:cNvSpPr>
                <a:spLocks noChangeAspect="1" noChangeArrowheads="1"/>
              </p:cNvSpPr>
              <p:nvPr/>
            </p:nvSpPr>
            <p:spPr bwMode="auto">
              <a:xfrm>
                <a:off x="4218" y="2284"/>
                <a:ext cx="19" cy="21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6" name="Rectangle 151"/>
              <p:cNvSpPr>
                <a:spLocks noChangeAspect="1" noChangeArrowheads="1"/>
              </p:cNvSpPr>
              <p:nvPr/>
            </p:nvSpPr>
            <p:spPr bwMode="auto">
              <a:xfrm>
                <a:off x="4332" y="2284"/>
                <a:ext cx="19" cy="21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7" name="Rectangle 152"/>
              <p:cNvSpPr>
                <a:spLocks noChangeAspect="1" noChangeArrowheads="1"/>
              </p:cNvSpPr>
              <p:nvPr/>
            </p:nvSpPr>
            <p:spPr bwMode="auto">
              <a:xfrm>
                <a:off x="4446" y="2284"/>
                <a:ext cx="19" cy="21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8" name="Rectangle 153"/>
              <p:cNvSpPr>
                <a:spLocks noChangeArrowheads="1"/>
              </p:cNvSpPr>
              <p:nvPr/>
            </p:nvSpPr>
            <p:spPr bwMode="auto">
              <a:xfrm>
                <a:off x="4003" y="2233"/>
                <a:ext cx="565" cy="5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9" name="Rectangle 154"/>
              <p:cNvSpPr>
                <a:spLocks noChangeAspect="1" noChangeArrowheads="1"/>
              </p:cNvSpPr>
              <p:nvPr/>
            </p:nvSpPr>
            <p:spPr bwMode="auto">
              <a:xfrm>
                <a:off x="4104" y="2273"/>
                <a:ext cx="19" cy="211"/>
              </a:xfrm>
              <a:prstGeom prst="rect">
                <a:avLst/>
              </a:prstGeom>
              <a:solidFill>
                <a:srgbClr val="4D94C3"/>
              </a:solidFill>
              <a:ln w="19050">
                <a:solidFill>
                  <a:srgbClr val="4D94C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9702" name="Rectangle 155"/>
          <p:cNvSpPr>
            <a:spLocks noGrp="1" noChangeArrowheads="1"/>
          </p:cNvSpPr>
          <p:nvPr>
            <p:ph type="title"/>
          </p:nvPr>
        </p:nvSpPr>
        <p:spPr>
          <a:xfrm>
            <a:off x="685800" y="288925"/>
            <a:ext cx="7772400" cy="579438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FF0000"/>
                </a:solidFill>
              </a:rPr>
              <a:t>Replication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Replication Fork </a:t>
            </a:r>
            <a:r>
              <a:rPr lang="en-US" dirty="0">
                <a:solidFill>
                  <a:srgbClr val="00B050"/>
                </a:solidFill>
              </a:rPr>
              <a:t>Overview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381000" y="1143000"/>
          <a:ext cx="8763000" cy="503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hoto Editor Photo" r:id="rId3" imgW="6335009" imgH="4114286" progId="">
                  <p:embed/>
                </p:oleObj>
              </mc:Choice>
              <mc:Fallback>
                <p:oleObj name="Photo Editor Photo" r:id="rId3" imgW="6335009" imgH="4114286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143000"/>
                        <a:ext cx="8763000" cy="503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Frederick Griffith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371600"/>
            <a:ext cx="8229600" cy="1830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1928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Transforming factor in bacteria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697163"/>
            <a:ext cx="8305800" cy="385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Avery, MacLeod, McCarty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1998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1944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DNase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vs.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Protease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8" y="2941638"/>
            <a:ext cx="8553450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8050" y="1519238"/>
            <a:ext cx="6965950" cy="529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Hershey and Chase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1782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1952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Blender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Experiment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By 1950’s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DNA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was the hereditary molecule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Protein was not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DNA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had transforming ability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Scientists began examining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DNA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’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 structure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Erwin Chargaff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28600" y="1600200"/>
            <a:ext cx="8610600" cy="50434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1950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Found that strands were always same distance apart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Also, that the amount of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always the same as amount of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Amount of G always same as amount of C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Therefore:Purines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must always bind               				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Pyrimidines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binds to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; G binds to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Rosalind Franklin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5091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1953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Crystallized DNA and X-ray diffraction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From picture it was clear that DNA was in a helix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With symmetrically organized bases in center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2743200"/>
            <a:ext cx="2728912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1358</Words>
  <Application>Microsoft Office PowerPoint</Application>
  <PresentationFormat>On-screen Show (4:3)</PresentationFormat>
  <Paragraphs>336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Courier New</vt:lpstr>
      <vt:lpstr>Tahoma</vt:lpstr>
      <vt:lpstr>Times New Roman</vt:lpstr>
      <vt:lpstr>Wingdings</vt:lpstr>
      <vt:lpstr>Wingdings 2</vt:lpstr>
      <vt:lpstr>Office Theme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Structures of Bases</vt:lpstr>
      <vt:lpstr>DNA Replication</vt:lpstr>
      <vt:lpstr>Three Theories:</vt:lpstr>
      <vt:lpstr>Meselson and Stahl</vt:lpstr>
      <vt:lpstr>Meselson and Stahl</vt:lpstr>
      <vt:lpstr>DNA Replication</vt:lpstr>
      <vt:lpstr>Origins of Replication</vt:lpstr>
      <vt:lpstr>Mechanism of DNA Replication</vt:lpstr>
      <vt:lpstr>Mechanism of DNA Replication</vt:lpstr>
      <vt:lpstr>The Mechanism of DNA Replication</vt:lpstr>
      <vt:lpstr>PowerPoint Presentation</vt:lpstr>
      <vt:lpstr>PowerPoint Presentation</vt:lpstr>
      <vt:lpstr>Enzymes in DNA replication</vt:lpstr>
      <vt:lpstr>Replication</vt:lpstr>
      <vt:lpstr>Replication</vt:lpstr>
      <vt:lpstr>Replication</vt:lpstr>
      <vt:lpstr>Replication</vt:lpstr>
      <vt:lpstr>Replication</vt:lpstr>
      <vt:lpstr>Replication</vt:lpstr>
      <vt:lpstr>Replication</vt:lpstr>
      <vt:lpstr>Replication</vt:lpstr>
      <vt:lpstr>Replication</vt:lpstr>
      <vt:lpstr>Replication</vt:lpstr>
      <vt:lpstr>Replication Fork Overview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Sn</dc:creator>
  <cp:lastModifiedBy>Saad</cp:lastModifiedBy>
  <cp:revision>19</cp:revision>
  <dcterms:created xsi:type="dcterms:W3CDTF">2006-08-16T00:00:00Z</dcterms:created>
  <dcterms:modified xsi:type="dcterms:W3CDTF">2019-05-13T09:05:16Z</dcterms:modified>
</cp:coreProperties>
</file>